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EEEE2C-15E5-4541-98D0-42EEF876B0E9}">
  <a:tblStyle styleId="{66EEEE2C-15E5-4541-98D0-42EEF876B0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13e4ed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13e4ed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13e4ed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13e4ed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135b74c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135b74c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135b74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135b74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3135b74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3135b74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135b74c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135b74c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135b74c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135b74c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135b74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135b74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3135b74c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3135b74c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Sprint #1 Review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IGVC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a team name.</a:t>
            </a:r>
            <a:endParaRPr/>
          </a:p>
          <a:p>
            <a:pPr indent="0" lvl="0" marL="0" rtl="0" algn="l">
              <a:spcBef>
                <a:spcPts val="1600"/>
              </a:spcBef>
              <a:spcAft>
                <a:spcPts val="0"/>
              </a:spcAft>
              <a:buNone/>
            </a:pPr>
            <a:r>
              <a:rPr lang="en"/>
              <a:t>Finding an area where we can test our intelligent ground vehicle.</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46438" y="349775"/>
            <a:ext cx="23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metrics</a:t>
            </a:r>
            <a:endParaRPr/>
          </a:p>
        </p:txBody>
      </p:sp>
      <p:graphicFrame>
        <p:nvGraphicFramePr>
          <p:cNvPr id="61" name="Google Shape;61;p14"/>
          <p:cNvGraphicFramePr/>
          <p:nvPr/>
        </p:nvGraphicFramePr>
        <p:xfrm>
          <a:off x="3367050" y="349775"/>
          <a:ext cx="3000000" cy="3000000"/>
        </p:xfrm>
        <a:graphic>
          <a:graphicData uri="http://schemas.openxmlformats.org/drawingml/2006/table">
            <a:tbl>
              <a:tblPr>
                <a:noFill/>
                <a:tableStyleId>{66EEEE2C-15E5-4541-98D0-42EEF876B0E9}</a:tableStyleId>
              </a:tblPr>
              <a:tblGrid>
                <a:gridCol w="2587950"/>
                <a:gridCol w="1498950"/>
                <a:gridCol w="1204275"/>
              </a:tblGrid>
              <a:tr h="350300">
                <a:tc>
                  <a:txBody>
                    <a:bodyPr>
                      <a:noAutofit/>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Item</a:t>
                      </a:r>
                      <a:endParaRPr b="1" sz="1100">
                        <a:solidFill>
                          <a:srgbClr val="FFFFFF"/>
                        </a:solidFill>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4472C4"/>
                    </a:solidFill>
                  </a:tcPr>
                </a:tc>
                <a:tc>
                  <a:txBody>
                    <a:bodyPr>
                      <a:noAutofit/>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Estimated Time</a:t>
                      </a:r>
                      <a:endParaRPr b="1" sz="1100">
                        <a:solidFill>
                          <a:srgbClr val="FFFFFF"/>
                        </a:solidFill>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4472C4"/>
                    </a:solidFill>
                  </a:tcPr>
                </a:tc>
                <a:tc>
                  <a:txBody>
                    <a:bodyPr>
                      <a:noAutofit/>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 Time</a:t>
                      </a:r>
                      <a:endParaRPr b="1" sz="1100">
                        <a:solidFill>
                          <a:srgbClr val="FFFFFF"/>
                        </a:solidFill>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4472C4"/>
                    </a:solidFill>
                  </a:tcPr>
                </a:tc>
              </a:tr>
              <a:tr h="519825">
                <a:tc>
                  <a:txBody>
                    <a:bodyPr>
                      <a:noAutofit/>
                    </a:bodyPr>
                    <a:lstStyle/>
                    <a:p>
                      <a:pPr indent="0" lvl="0" marL="0" rtl="0" algn="l">
                        <a:spcBef>
                          <a:spcPts val="0"/>
                        </a:spcBef>
                        <a:spcAft>
                          <a:spcPts val="0"/>
                        </a:spcAft>
                        <a:buNone/>
                      </a:pPr>
                      <a:r>
                        <a:rPr lang="en" sz="1100">
                          <a:latin typeface="Calibri"/>
                          <a:ea typeface="Calibri"/>
                          <a:cs typeface="Calibri"/>
                          <a:sym typeface="Calibri"/>
                        </a:rPr>
                        <a:t>Vision, Mission, Success Criteria</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8</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3</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Background</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Related work</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System Overview</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Roles and Responsibilities</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3</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 2</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Cost Proposal</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 1</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Facilities and Equipment</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Assumptions and constraints</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Risks</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 2</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Documentation and Reporting</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3</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 2</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r h="350300">
                <a:tc>
                  <a:txBody>
                    <a:bodyPr>
                      <a:noAutofit/>
                    </a:bodyPr>
                    <a:lstStyle/>
                    <a:p>
                      <a:pPr indent="0" lvl="0" marL="0" rtl="0" algn="l">
                        <a:spcBef>
                          <a:spcPts val="0"/>
                        </a:spcBef>
                        <a:spcAft>
                          <a:spcPts val="0"/>
                        </a:spcAft>
                        <a:buNone/>
                      </a:pPr>
                      <a:r>
                        <a:rPr lang="en" sz="1100">
                          <a:latin typeface="Calibri"/>
                          <a:ea typeface="Calibri"/>
                          <a:cs typeface="Calibri"/>
                          <a:sym typeface="Calibri"/>
                        </a:rPr>
                        <a:t>Total time</a:t>
                      </a:r>
                      <a:endParaRPr sz="1100">
                        <a:latin typeface="Calibri"/>
                        <a:ea typeface="Calibri"/>
                        <a:cs typeface="Calibri"/>
                        <a:sym typeface="Calibri"/>
                      </a:endParaRPr>
                    </a:p>
                  </a:txBody>
                  <a:tcPr marT="91425" marB="91425" marR="91425" marL="91425">
                    <a:lnL cap="flat" cmpd="sng" w="6250">
                      <a:solidFill>
                        <a:srgbClr val="8EA9DB"/>
                      </a:solidFill>
                      <a:prstDash val="solid"/>
                      <a:round/>
                      <a:headEnd len="sm" w="sm" type="none"/>
                      <a:tailEnd len="sm" w="sm" type="none"/>
                    </a:lnL>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25</a:t>
                      </a:r>
                      <a:endParaRPr sz="1100">
                        <a:latin typeface="Calibri"/>
                        <a:ea typeface="Calibri"/>
                        <a:cs typeface="Calibri"/>
                        <a:sym typeface="Calibri"/>
                      </a:endParaRPr>
                    </a:p>
                  </a:txBody>
                  <a:tcPr marT="91425" marB="91425" marR="91425" marL="91425">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18</a:t>
                      </a:r>
                      <a:endParaRPr sz="1100">
                        <a:latin typeface="Calibri"/>
                        <a:ea typeface="Calibri"/>
                        <a:cs typeface="Calibri"/>
                        <a:sym typeface="Calibri"/>
                      </a:endParaRPr>
                    </a:p>
                  </a:txBody>
                  <a:tcPr marT="91425" marB="91425" marR="91425" marL="91425">
                    <a:lnR cap="flat" cmpd="sng" w="6250">
                      <a:solidFill>
                        <a:srgbClr val="8EA9DB"/>
                      </a:solidFill>
                      <a:prstDash val="solid"/>
                      <a:round/>
                      <a:headEnd len="sm" w="sm" type="none"/>
                      <a:tailEnd len="sm" w="sm" type="none"/>
                    </a:lnR>
                    <a:lnT cap="flat" cmpd="sng" w="6250">
                      <a:solidFill>
                        <a:srgbClr val="8EA9DB"/>
                      </a:solidFill>
                      <a:prstDash val="solid"/>
                      <a:round/>
                      <a:headEnd len="sm" w="sm" type="none"/>
                      <a:tailEnd len="sm" w="sm" type="none"/>
                    </a:lnT>
                    <a:lnB cap="flat" cmpd="sng" w="6250">
                      <a:solidFill>
                        <a:srgbClr val="8EA9DB"/>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Metrics Continued</a:t>
            </a:r>
            <a:endParaRPr/>
          </a:p>
        </p:txBody>
      </p:sp>
      <p:pic>
        <p:nvPicPr>
          <p:cNvPr id="67" name="Google Shape;67;p15"/>
          <p:cNvPicPr preferRelativeResize="0"/>
          <p:nvPr/>
        </p:nvPicPr>
        <p:blipFill>
          <a:blip r:embed="rId3">
            <a:alphaModFix/>
          </a:blip>
          <a:stretch>
            <a:fillRect/>
          </a:stretch>
        </p:blipFill>
        <p:spPr>
          <a:xfrm>
            <a:off x="1391825" y="1136775"/>
            <a:ext cx="6360325" cy="382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vision for this project is to design and construct an intelligent ground vehicle. With this vehicle we plan to go and compete in the International Ground Vehicle Competition (IGVC). Our goal is to qualify and win the competition.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Computer Vision</a:t>
            </a:r>
            <a:endParaRPr/>
          </a:p>
          <a:p>
            <a:pPr indent="-342900" lvl="0" marL="457200" rtl="0" algn="l">
              <a:spcBef>
                <a:spcPts val="0"/>
              </a:spcBef>
              <a:spcAft>
                <a:spcPts val="0"/>
              </a:spcAft>
              <a:buSzPts val="1800"/>
              <a:buChar char="●"/>
            </a:pPr>
            <a:r>
              <a:rPr lang="en"/>
              <a:t>Waypoint navigation</a:t>
            </a:r>
            <a:endParaRPr/>
          </a:p>
          <a:p>
            <a:pPr indent="-342900" lvl="0" marL="457200" rtl="0" algn="l">
              <a:spcBef>
                <a:spcPts val="0"/>
              </a:spcBef>
              <a:spcAft>
                <a:spcPts val="0"/>
              </a:spcAft>
              <a:buSzPts val="1800"/>
              <a:buChar char="●"/>
            </a:pPr>
            <a:r>
              <a:rPr lang="en"/>
              <a:t>In bounds pathing</a:t>
            </a:r>
            <a:endParaRPr/>
          </a:p>
          <a:p>
            <a:pPr indent="-342900" lvl="0" marL="457200" rtl="0" algn="l">
              <a:spcBef>
                <a:spcPts val="0"/>
              </a:spcBef>
              <a:spcAft>
                <a:spcPts val="0"/>
              </a:spcAft>
              <a:buSzPts val="1800"/>
              <a:buChar char="●"/>
            </a:pPr>
            <a:r>
              <a:rPr lang="en"/>
              <a:t>Data processing/ communication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Facilities and Equipment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Testing facilities</a:t>
            </a:r>
            <a:endParaRPr/>
          </a:p>
          <a:p>
            <a:pPr indent="-342900" lvl="0" marL="457200" rtl="0" algn="l">
              <a:spcBef>
                <a:spcPts val="0"/>
              </a:spcBef>
              <a:spcAft>
                <a:spcPts val="0"/>
              </a:spcAft>
              <a:buSzPts val="1800"/>
              <a:buChar char="●"/>
            </a:pPr>
            <a:r>
              <a:rPr lang="en"/>
              <a:t>Robot Hardware</a:t>
            </a:r>
            <a:endParaRPr/>
          </a:p>
          <a:p>
            <a:pPr indent="-342900" lvl="0" marL="457200" rtl="0" algn="l">
              <a:spcBef>
                <a:spcPts val="0"/>
              </a:spcBef>
              <a:spcAft>
                <a:spcPts val="0"/>
              </a:spcAft>
              <a:buSzPts val="1800"/>
              <a:buChar char="●"/>
            </a:pPr>
            <a:r>
              <a:rPr lang="en"/>
              <a:t>Robot Software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and Constraints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Status of project after 4th sprint</a:t>
            </a:r>
            <a:endParaRPr/>
          </a:p>
          <a:p>
            <a:pPr indent="-342900" lvl="0" marL="457200" rtl="0" algn="l">
              <a:spcBef>
                <a:spcPts val="0"/>
              </a:spcBef>
              <a:spcAft>
                <a:spcPts val="0"/>
              </a:spcAft>
              <a:buSzPts val="1800"/>
              <a:buChar char="●"/>
            </a:pPr>
            <a:r>
              <a:rPr lang="en"/>
              <a:t>Current resources and budget</a:t>
            </a:r>
            <a:endParaRPr/>
          </a:p>
          <a:p>
            <a:pPr indent="-342900" lvl="0" marL="457200" rtl="0" algn="l">
              <a:spcBef>
                <a:spcPts val="0"/>
              </a:spcBef>
              <a:spcAft>
                <a:spcPts val="0"/>
              </a:spcAft>
              <a:buSzPts val="1800"/>
              <a:buChar char="●"/>
            </a:pPr>
            <a:r>
              <a:rPr lang="en"/>
              <a:t>IGVC </a:t>
            </a:r>
            <a:r>
              <a:rPr lang="en"/>
              <a:t>Competition</a:t>
            </a:r>
            <a:r>
              <a:rPr lang="en"/>
              <a:t> Guidelines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a:t>
            </a:r>
            <a:endParaRPr/>
          </a:p>
        </p:txBody>
      </p:sp>
      <p:sp>
        <p:nvSpPr>
          <p:cNvPr id="97" name="Google Shape;97;p20"/>
          <p:cNvSpPr txBox="1"/>
          <p:nvPr>
            <p:ph idx="1" type="body"/>
          </p:nvPr>
        </p:nvSpPr>
        <p:spPr>
          <a:xfrm>
            <a:off x="311700" y="1152475"/>
            <a:ext cx="429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determined some of the greatest risks to our project and classified them using the risk assessment matrix.We then assigned value to the risks based on their classification to determine the cost of these risks on our project. </a:t>
            </a:r>
            <a:endParaRPr/>
          </a:p>
        </p:txBody>
      </p:sp>
      <p:pic>
        <p:nvPicPr>
          <p:cNvPr id="98" name="Google Shape;98;p20"/>
          <p:cNvPicPr preferRelativeResize="0"/>
          <p:nvPr/>
        </p:nvPicPr>
        <p:blipFill>
          <a:blip r:embed="rId3">
            <a:alphaModFix/>
          </a:blip>
          <a:stretch>
            <a:fillRect/>
          </a:stretch>
        </p:blipFill>
        <p:spPr>
          <a:xfrm>
            <a:off x="4925278" y="445025"/>
            <a:ext cx="2594699" cy="2576876"/>
          </a:xfrm>
          <a:prstGeom prst="rect">
            <a:avLst/>
          </a:prstGeom>
          <a:noFill/>
          <a:ln>
            <a:noFill/>
          </a:ln>
        </p:spPr>
      </p:pic>
      <p:pic>
        <p:nvPicPr>
          <p:cNvPr id="99" name="Google Shape;99;p20"/>
          <p:cNvPicPr preferRelativeResize="0"/>
          <p:nvPr/>
        </p:nvPicPr>
        <p:blipFill>
          <a:blip r:embed="rId4">
            <a:alphaModFix/>
          </a:blip>
          <a:stretch>
            <a:fillRect/>
          </a:stretch>
        </p:blipFill>
        <p:spPr>
          <a:xfrm>
            <a:off x="1624000" y="3566538"/>
            <a:ext cx="5895975"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and Reporting</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team we took the initial steps to begin centralizing any items that might be created throughout the course of the project:</a:t>
            </a:r>
            <a:endParaRPr/>
          </a:p>
          <a:p>
            <a:pPr indent="-342900" lvl="0" marL="457200" rtl="0" algn="l">
              <a:spcBef>
                <a:spcPts val="1600"/>
              </a:spcBef>
              <a:spcAft>
                <a:spcPts val="0"/>
              </a:spcAft>
              <a:buSzPts val="1800"/>
              <a:buChar char="●"/>
            </a:pPr>
            <a:r>
              <a:rPr lang="en"/>
              <a:t>Code repositories: Team BitBucket</a:t>
            </a:r>
            <a:endParaRPr/>
          </a:p>
          <a:p>
            <a:pPr indent="-342900" lvl="0" marL="457200" rtl="0" algn="l">
              <a:spcBef>
                <a:spcPts val="0"/>
              </a:spcBef>
              <a:spcAft>
                <a:spcPts val="0"/>
              </a:spcAft>
              <a:buSzPts val="1800"/>
              <a:buChar char="●"/>
            </a:pPr>
            <a:r>
              <a:rPr lang="en"/>
              <a:t>PCB design: Eagle</a:t>
            </a:r>
            <a:endParaRPr/>
          </a:p>
          <a:p>
            <a:pPr indent="0" lvl="0" marL="0" rtl="0" algn="l">
              <a:spcBef>
                <a:spcPts val="1600"/>
              </a:spcBef>
              <a:spcAft>
                <a:spcPts val="1600"/>
              </a:spcAft>
              <a:buNone/>
            </a:pPr>
            <a:r>
              <a:rPr lang="en"/>
              <a:t>Moving forward, much of this section will be developed to include handling procedures for requirements, sprint protocol, and project specifications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