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57" r:id="rId4"/>
    <p:sldId id="265" r:id="rId5"/>
    <p:sldId id="258" r:id="rId6"/>
    <p:sldId id="261" r:id="rId7"/>
    <p:sldId id="268" r:id="rId8"/>
    <p:sldId id="259" r:id="rId9"/>
    <p:sldId id="260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9" r:id="rId18"/>
    <p:sldId id="269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77" r:id="rId27"/>
    <p:sldId id="289" r:id="rId28"/>
    <p:sldId id="280" r:id="rId29"/>
    <p:sldId id="263" r:id="rId30"/>
    <p:sldId id="282" r:id="rId31"/>
    <p:sldId id="281" r:id="rId32"/>
    <p:sldId id="290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514" autoAdjust="0"/>
  </p:normalViewPr>
  <p:slideViewPr>
    <p:cSldViewPr snapToGrid="0">
      <p:cViewPr varScale="1">
        <p:scale>
          <a:sx n="54" d="100"/>
          <a:sy n="54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3E1A-6E0D-4AF6-A1BC-AACCC65B771B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F569-F48B-4704-ADB2-54F694482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cover today?</a:t>
            </a:r>
          </a:p>
          <a:p>
            <a:r>
              <a:rPr lang="en-GB" dirty="0"/>
              <a:t>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3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Joking aside: this isn’t a conference about AI, but let’s see what it said.</a:t>
            </a:r>
          </a:p>
          <a:p>
            <a:endParaRPr lang="en-GB" dirty="0"/>
          </a:p>
          <a:p>
            <a:r>
              <a:rPr lang="en-GB" dirty="0"/>
              <a:t>First question.</a:t>
            </a:r>
          </a:p>
          <a:p>
            <a:r>
              <a:rPr lang="en-GB" dirty="0"/>
              <a:t>(Answer is shortened, for space reasons)</a:t>
            </a:r>
          </a:p>
          <a:p>
            <a:r>
              <a:rPr lang="en-GB" dirty="0"/>
              <a:t>Reasonable attempt – Boolean result, though.</a:t>
            </a:r>
          </a:p>
          <a:p>
            <a:endParaRPr lang="en-GB" dirty="0"/>
          </a:p>
          <a:p>
            <a:r>
              <a:rPr lang="en-GB" dirty="0"/>
              <a:t>No handling of patterns or rules</a:t>
            </a:r>
          </a:p>
          <a:p>
            <a:endParaRPr lang="en-GB" b="1" dirty="0"/>
          </a:p>
          <a:p>
            <a:r>
              <a:rPr lang="en-GB" b="1" dirty="0"/>
              <a:t>Q. Can anyone spot what’s odd here?</a:t>
            </a:r>
          </a:p>
          <a:p>
            <a:r>
              <a:rPr lang="en-GB" dirty="0"/>
              <a:t>A. Pre-ISO namespace!!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0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asked specifically for ISO SCH and XQY 3.1, to see if that made a difference.</a:t>
            </a:r>
          </a:p>
          <a:p>
            <a:endParaRPr lang="en-GB" dirty="0"/>
          </a:p>
          <a:p>
            <a:r>
              <a:rPr lang="en-GB" dirty="0"/>
              <a:t>This time, it proudly declares the ISO namespace (see top).</a:t>
            </a:r>
          </a:p>
          <a:p>
            <a:endParaRPr lang="en-GB" dirty="0"/>
          </a:p>
          <a:p>
            <a:r>
              <a:rPr lang="en-GB" dirty="0"/>
              <a:t>BUT it uses the XSLT </a:t>
            </a:r>
            <a:r>
              <a:rPr lang="en-GB" dirty="0" err="1"/>
              <a:t>impl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5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approach as at first, but in ISO namespace…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3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SVRL appears, but still no pattern/rule handling, so no complete SVRL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quality of the questions I asked </a:t>
            </a:r>
            <a:r>
              <a:rPr lang="en-GB" dirty="0" err="1"/>
              <a:t>ChatGPT</a:t>
            </a:r>
            <a:r>
              <a:rPr lang="en-GB" dirty="0"/>
              <a:t> probably didn’t help.</a:t>
            </a:r>
          </a:p>
          <a:p>
            <a:r>
              <a:rPr lang="en-GB" dirty="0"/>
              <a:t>Reason I did this and shared it here is it helped clarify the goals a bit.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69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this new QLB, we have to make some decisions about things like evaluation context, i.e. what is the input to the schema and its rules etc?</a:t>
            </a:r>
          </a:p>
          <a:p>
            <a:pPr marL="171450" indent="-171450">
              <a:buFontTx/>
              <a:buChar char="-"/>
            </a:pPr>
            <a:r>
              <a:rPr lang="en-GB" dirty="0"/>
              <a:t>XQY allows us to address multiple docs, but standard and other bindings speak of one, so going with that strict interpretation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Rule context (what selects items to be tested) must be a node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expression will be evaluated in context of document root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Implication for schema authors used to XSLT </a:t>
            </a:r>
            <a:r>
              <a:rPr lang="en-GB" dirty="0" err="1"/>
              <a:t>impls</a:t>
            </a:r>
            <a:r>
              <a:rPr lang="en-GB" dirty="0"/>
              <a:t> is that a path like the one shown will only match the root element!!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5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So to return to the goal of dynamic evaluation I mentioned earlier.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is what that looks like.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Pre-processing steps still in place, but no compilation step</a:t>
            </a:r>
          </a:p>
          <a:p>
            <a:pPr marL="171450" indent="-171450">
              <a:buFontTx/>
              <a:buChar char="-"/>
            </a:pPr>
            <a:r>
              <a:rPr lang="en-GB" dirty="0"/>
              <a:t>Q. Why? A. no absolute need for compile step, so curious what it would throw up doing it this way; also: previous experience of </a:t>
            </a:r>
            <a:r>
              <a:rPr lang="en-GB" dirty="0" err="1"/>
              <a:t>XMLProbe</a:t>
            </a:r>
            <a:r>
              <a:rPr lang="en-GB" dirty="0"/>
              <a:t>/</a:t>
            </a:r>
            <a:r>
              <a:rPr lang="en-GB" dirty="0" err="1"/>
              <a:t>Probatron</a:t>
            </a:r>
            <a:r>
              <a:rPr lang="en-GB" dirty="0"/>
              <a:t> (XPath </a:t>
            </a:r>
            <a:r>
              <a:rPr lang="en-GB" dirty="0" err="1"/>
              <a:t>impl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evaluation portion, we first:</a:t>
            </a:r>
          </a:p>
          <a:p>
            <a:pPr marL="171450" indent="-171450">
              <a:buFontTx/>
              <a:buChar char="-"/>
            </a:pPr>
            <a:r>
              <a:rPr lang="en-GB" dirty="0"/>
              <a:t>Build </a:t>
            </a:r>
            <a:r>
              <a:rPr lang="en-GB" dirty="0" err="1"/>
              <a:t>prolog</a:t>
            </a:r>
            <a:r>
              <a:rPr lang="en-GB" dirty="0"/>
              <a:t> of </a:t>
            </a:r>
            <a:r>
              <a:rPr lang="en-GB" dirty="0" err="1"/>
              <a:t>nss</a:t>
            </a:r>
            <a:r>
              <a:rPr lang="en-GB" dirty="0"/>
              <a:t>, local vars and UDFs</a:t>
            </a:r>
          </a:p>
          <a:p>
            <a:pPr marL="171450" indent="-171450">
              <a:buFontTx/>
              <a:buChar char="-"/>
            </a:pPr>
            <a:r>
              <a:rPr lang="en-GB" dirty="0"/>
              <a:t>Pass to </a:t>
            </a:r>
            <a:r>
              <a:rPr lang="en-GB" dirty="0" err="1"/>
              <a:t>BaseX</a:t>
            </a:r>
            <a:r>
              <a:rPr lang="en-GB" dirty="0"/>
              <a:t>-specific </a:t>
            </a:r>
            <a:r>
              <a:rPr lang="en-GB" dirty="0" err="1"/>
              <a:t>xquery:eval</a:t>
            </a:r>
            <a:r>
              <a:rPr lang="en-GB" dirty="0"/>
              <a:t>() function, with map of global variable bindings and the instance document itself (key is empty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 are essentially a grouping mechanism for rules.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 variables unusual because local in scope to the containing pattern, but are evaluated in the context of the instance document root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scope but not context means the map of bindings must be updated for every pattern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XQS implements pattern variables as local, which behaviour differs from that of the XSLT implementations.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6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a little about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2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feature of patterns, introduced in 2016 edition of standard.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Allows other, “subordinate” documents to be validated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Here, path in bold evaluated against document root</a:t>
            </a:r>
          </a:p>
          <a:p>
            <a:pPr marL="171450" indent="-171450">
              <a:buFontTx/>
              <a:buChar char="-"/>
            </a:pPr>
            <a:r>
              <a:rPr lang="en-GB" dirty="0"/>
              <a:t>Documents at resulting URIs are accessed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Rules applied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4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81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in SCH are supposed to behave like an if/then/else statement.</a:t>
            </a:r>
          </a:p>
          <a:p>
            <a:r>
              <a:rPr lang="en-GB" dirty="0"/>
              <a:t>i.e. if a rule context matches (“fires”), no further rules in that pattern are processed</a:t>
            </a:r>
          </a:p>
          <a:p>
            <a:endParaRPr lang="en-GB" dirty="0"/>
          </a:p>
          <a:p>
            <a:r>
              <a:rPr lang="en-GB" dirty="0"/>
              <a:t>XQS implements this as tail recursion.</a:t>
            </a:r>
          </a:p>
          <a:p>
            <a:endParaRPr lang="en-GB" dirty="0"/>
          </a:p>
          <a:p>
            <a:r>
              <a:rPr lang="en-GB" dirty="0"/>
              <a:t>Here, the call to </a:t>
            </a:r>
            <a:r>
              <a:rPr lang="en-GB" dirty="0" err="1"/>
              <a:t>eval:rule</a:t>
            </a:r>
            <a:r>
              <a:rPr lang="en-GB" dirty="0"/>
              <a:t>() returns some SVRL, or the empty sequence if there is no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12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side-effect of this dynamic evaluation approach is that syntax errors can lurk in a branch of code never reached, cf. interpreted languages like Python.</a:t>
            </a:r>
          </a:p>
          <a:p>
            <a:endParaRPr lang="en-GB" dirty="0"/>
          </a:p>
          <a:p>
            <a:r>
              <a:rPr lang="en-GB" dirty="0"/>
              <a:t>Here, the faulty XPath will only be seen and detected by the processor if the rule context matches.</a:t>
            </a:r>
          </a:p>
          <a:p>
            <a:endParaRPr lang="en-GB" dirty="0"/>
          </a:p>
          <a:p>
            <a:r>
              <a:rPr lang="en-GB" dirty="0"/>
              <a:t>One remedy is to parse expressions ahead of time, using </a:t>
            </a:r>
            <a:r>
              <a:rPr lang="en-GB" dirty="0" err="1"/>
              <a:t>BaseX’s</a:t>
            </a:r>
            <a:r>
              <a:rPr lang="en-GB" dirty="0"/>
              <a:t> </a:t>
            </a:r>
            <a:r>
              <a:rPr lang="en-GB" dirty="0" err="1"/>
              <a:t>xquery:parse</a:t>
            </a:r>
            <a:r>
              <a:rPr lang="en-GB" dirty="0"/>
              <a:t>(), which throws an error on invalid XQuery.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77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79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developing this way</a:t>
            </a:r>
          </a:p>
          <a:p>
            <a:pPr marL="171450" indent="-171450">
              <a:buFontTx/>
              <a:buChar char="-"/>
            </a:pPr>
            <a:r>
              <a:rPr lang="en-GB" dirty="0"/>
              <a:t>Actual code you can look at and debug</a:t>
            </a:r>
          </a:p>
          <a:p>
            <a:pPr marL="171450" indent="-171450">
              <a:buFontTx/>
              <a:buChar char="-"/>
            </a:pPr>
            <a:r>
              <a:rPr lang="en-GB" dirty="0"/>
              <a:t>A bit meta, though: e.g. if/then/else statement writing an if/then/else…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Produces XQY main module</a:t>
            </a:r>
          </a:p>
          <a:p>
            <a:pPr marL="0" indent="0">
              <a:buFontTx/>
              <a:buNone/>
            </a:pPr>
            <a:r>
              <a:rPr lang="en-GB" dirty="0"/>
              <a:t>Runnable under Saxon (at least)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32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output from compiling consists of both nodes (SVRL elements) and strings.</a:t>
            </a:r>
          </a:p>
          <a:p>
            <a:r>
              <a:rPr lang="en-GB" dirty="0"/>
              <a:t>So simplest was to pass these as a sequence to serialize, with the custom </a:t>
            </a:r>
            <a:r>
              <a:rPr lang="en-GB" dirty="0" err="1"/>
              <a:t>basex</a:t>
            </a:r>
            <a:r>
              <a:rPr lang="en-GB" dirty="0"/>
              <a:t> method.</a:t>
            </a:r>
          </a:p>
          <a:p>
            <a:endParaRPr lang="en-GB" dirty="0"/>
          </a:p>
          <a:p>
            <a:r>
              <a:rPr lang="en-GB" dirty="0"/>
              <a:t>Also, note that the application generates variables for internal use in the XQS namespace.</a:t>
            </a:r>
          </a:p>
          <a:p>
            <a:r>
              <a:rPr lang="en-GB" dirty="0"/>
              <a:t>SO: users should avoid declaring that namespace in their </a:t>
            </a:r>
            <a:r>
              <a:rPr lang="en-GB" dirty="0" err="1"/>
              <a:t>Schematron</a:t>
            </a:r>
            <a:r>
              <a:rPr lang="en-GB" dirty="0"/>
              <a:t> schema. Bad things could happen if not…</a:t>
            </a:r>
          </a:p>
          <a:p>
            <a:endParaRPr lang="en-GB" dirty="0"/>
          </a:p>
          <a:p>
            <a:r>
              <a:rPr lang="en-GB" dirty="0"/>
              <a:t>Currently, compilation takes place based on the active phase – need to change that, so compile once and pass phase in at validation-time.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04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UDFs: place before patterns, in XQY namespace</a:t>
            </a:r>
          </a:p>
          <a:p>
            <a:endParaRPr lang="en-GB" dirty="0"/>
          </a:p>
          <a:p>
            <a:r>
              <a:rPr lang="en-GB" dirty="0"/>
              <a:t>2. Maps can be declared as variables currently – require use of @as (argument here for including this in standard, on element let)</a:t>
            </a:r>
          </a:p>
          <a:p>
            <a:endParaRPr lang="en-GB" dirty="0"/>
          </a:p>
          <a:p>
            <a:r>
              <a:rPr lang="en-GB" dirty="0"/>
              <a:t>3. Assignment of arrays &amp; anon functions to variables to 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82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a few caveats about XQS: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expansion/inclusion: deferred for now – still needs doing, but a known quantity; more interest lies in implementing the actual validation logic</a:t>
            </a:r>
          </a:p>
          <a:p>
            <a:pPr marL="171450" indent="-171450">
              <a:buFontTx/>
              <a:buChar char="-"/>
            </a:pPr>
            <a:r>
              <a:rPr lang="en-GB" dirty="0"/>
              <a:t>So that’s where I’ve focused my efforts</a:t>
            </a:r>
          </a:p>
          <a:p>
            <a:pPr marL="171450" indent="-171450">
              <a:buFontTx/>
              <a:buChar char="-"/>
            </a:pPr>
            <a:r>
              <a:rPr lang="en-GB" dirty="0"/>
              <a:t>As a trade-off, if you like, there are 2 methods of validating: dynamic &amp; compiled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BaseX</a:t>
            </a:r>
            <a:r>
              <a:rPr lang="en-GB" dirty="0"/>
              <a:t> required to run the tool, BUT compiled schemas should be portable: they are generic </a:t>
            </a:r>
            <a:r>
              <a:rPr lang="en-GB" dirty="0" err="1"/>
              <a:t>Xquery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And no need to store your documents there – you can just use it as a validation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Starting with the compilation approach would have been easier</a:t>
            </a:r>
          </a:p>
          <a:p>
            <a:pPr marL="171450" indent="-171450">
              <a:buFontTx/>
              <a:buChar char="-"/>
            </a:pPr>
            <a:r>
              <a:rPr lang="en-GB" dirty="0"/>
              <a:t>Two methods is more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Bonus that once evaluation method was written, just change function name in unit tests to get most of suite without further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5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Acronym stands for </a:t>
            </a:r>
            <a:r>
              <a:rPr lang="en-GB" dirty="0" err="1"/>
              <a:t>Xquery</a:t>
            </a:r>
            <a:r>
              <a:rPr lang="en-GB" dirty="0"/>
              <a:t>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But pronounced “excuse”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did the motivation come from?</a:t>
            </a:r>
          </a:p>
          <a:p>
            <a:pPr marL="171450" indent="-171450">
              <a:buFontTx/>
              <a:buChar char="-"/>
            </a:pPr>
            <a:r>
              <a:rPr lang="en-GB" dirty="0"/>
              <a:t>ISO approved revision in Sep ’22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ref </a:t>
            </a:r>
            <a:r>
              <a:rPr lang="en-GB" dirty="0" err="1"/>
              <a:t>impl</a:t>
            </a:r>
            <a:r>
              <a:rPr lang="en-GB" dirty="0"/>
              <a:t> required by ISO, but having another makes sense, in particular in a different language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Xquery</a:t>
            </a:r>
            <a:r>
              <a:rPr lang="en-GB" dirty="0"/>
              <a:t> is the obvious choice: query language binding [GLOSS ME] specified but not defined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Hope to learn better what that QLB should look like by doing this!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Appeal of rapid dev – concise &amp; declarative syntax</a:t>
            </a:r>
          </a:p>
          <a:p>
            <a:pPr marL="171450" indent="-171450">
              <a:buFontTx/>
              <a:buChar char="-"/>
            </a:pPr>
            <a:r>
              <a:rPr lang="en-GB" dirty="0"/>
              <a:t>Have urged community to produce more </a:t>
            </a:r>
            <a:r>
              <a:rPr lang="en-GB" dirty="0" err="1"/>
              <a:t>impls</a:t>
            </a:r>
            <a:r>
              <a:rPr lang="en-GB" dirty="0"/>
              <a:t> -- time to step up myself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user: integration into </a:t>
            </a:r>
            <a:r>
              <a:rPr lang="en-GB" dirty="0" err="1"/>
              <a:t>Xquery</a:t>
            </a:r>
            <a:r>
              <a:rPr lang="en-GB" dirty="0"/>
              <a:t>-based system/workflow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diving into any detail,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4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this is what the high-level processing model looks like for e.g. XSLT </a:t>
            </a:r>
            <a:r>
              <a:rPr lang="en-GB" dirty="0" err="1"/>
              <a:t>impls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[WALK THROUGH]</a:t>
            </a:r>
          </a:p>
          <a:p>
            <a:pPr marL="171450" indent="-171450">
              <a:buFontTx/>
              <a:buChar char="-"/>
            </a:pPr>
            <a:r>
              <a:rPr lang="en-GB" dirty="0"/>
              <a:t>Gloss SVRL!!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But what are the design goal for THIS </a:t>
            </a:r>
            <a:r>
              <a:rPr lang="en-GB" dirty="0" err="1"/>
              <a:t>impl</a:t>
            </a:r>
            <a:r>
              <a:rPr lang="en-GB" dirty="0"/>
              <a:t>?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Conformance over performance: this is where the </a:t>
            </a:r>
            <a:r>
              <a:rPr lang="en-GB" dirty="0" err="1"/>
              <a:t>impl</a:t>
            </a:r>
            <a:r>
              <a:rPr lang="en-GB" dirty="0"/>
              <a:t> is not just native, but </a:t>
            </a:r>
            <a:r>
              <a:rPr lang="en-GB" i="1" dirty="0"/>
              <a:t>naïve</a:t>
            </a:r>
            <a:r>
              <a:rPr lang="en-GB" i="0" dirty="0"/>
              <a:t> </a:t>
            </a:r>
            <a:r>
              <a:rPr lang="en-GB" i="0" dirty="0" err="1"/>
              <a:t>Xquery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“Dynamic evaluation” – come back to that in a moment</a:t>
            </a:r>
          </a:p>
          <a:p>
            <a:pPr marL="171450" indent="-171450">
              <a:buFontTx/>
              <a:buChar char="-"/>
            </a:pPr>
            <a:r>
              <a:rPr lang="en-GB" i="0" dirty="0"/>
              <a:t>“Compiled” schemas produced by this software to be portable between engines as far as </a:t>
            </a:r>
            <a:r>
              <a:rPr lang="en-GB" i="0" dirty="0" err="1"/>
              <a:t>poss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Although not mandated by the standard, SVRL output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3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Well, like anyone curious about the answer to a question in 2023, I thought I would…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8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600" dirty="0"/>
          </a:p>
          <a:p>
            <a:pPr marL="0" indent="0" algn="ctr">
              <a:buNone/>
            </a:pPr>
            <a:r>
              <a:rPr lang="en-GB" sz="9600" dirty="0"/>
              <a:t>Ask </a:t>
            </a:r>
            <a:r>
              <a:rPr lang="en-GB" sz="9600" dirty="0" err="1"/>
              <a:t>ChatGPT</a:t>
            </a:r>
            <a:r>
              <a:rPr lang="en-GB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1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B6DF5-F184-4DBA-9979-FDFFBDFD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4" y="1285875"/>
            <a:ext cx="7524750" cy="4286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E2836-C544-4495-B19A-3B582DDC3EA7}"/>
              </a:ext>
            </a:extLst>
          </p:cNvPr>
          <p:cNvSpPr txBox="1"/>
          <p:nvPr/>
        </p:nvSpPr>
        <p:spPr>
          <a:xfrm>
            <a:off x="5747519" y="5572125"/>
            <a:ext cx="3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Credit: Victor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Metelskiy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/Shutterstock</a:t>
            </a:r>
          </a:p>
        </p:txBody>
      </p:sp>
    </p:spTree>
    <p:extLst>
      <p:ext uri="{BB962C8B-B14F-4D97-AF65-F5344CB8AC3E}">
        <p14:creationId xmlns:p14="http://schemas.microsoft.com/office/powerpoint/2010/main" val="272715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dirty="0" err="1"/>
              <a:t>Schematron</a:t>
            </a:r>
            <a:r>
              <a:rPr lang="en-GB" dirty="0"/>
              <a:t> in XQuery"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let $schematron := &lt;schema xmlns="http://www.ascc.net/xml/schematron"&gt;[...]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876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“Implement </a:t>
            </a:r>
            <a:r>
              <a:rPr lang="en-GB" b="1" dirty="0"/>
              <a:t>ISO</a:t>
            </a:r>
            <a:r>
              <a:rPr lang="en-GB" dirty="0"/>
              <a:t> </a:t>
            </a:r>
            <a:r>
              <a:rPr lang="en-GB" dirty="0" err="1"/>
              <a:t>Schematron</a:t>
            </a:r>
            <a:r>
              <a:rPr lang="en-GB" dirty="0"/>
              <a:t> in XQuery </a:t>
            </a:r>
            <a:r>
              <a:rPr lang="en-GB" b="1" dirty="0"/>
              <a:t>3.1</a:t>
            </a:r>
            <a:r>
              <a:rPr lang="en-GB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"http://purl.oclc.org/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local:schematron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($xml as node(),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node())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sch:schema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$reports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$transformed := transform(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$xml,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map { 'validation-mode': 'lax'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308124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i="1" dirty="0"/>
              <a:t>natively</a:t>
            </a:r>
            <a:r>
              <a:rPr lang="en-GB" dirty="0"/>
              <a:t> [etc.]"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"http://purl.oclc.org/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“Now include an SVRL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$assert in $assertions return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(count($xml[not($assert/@test)])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 role="warning"&gt;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(exists($xml[$assert/@test]))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4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578-CC16-4CA5-A771-965CFCC6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asking </a:t>
            </a:r>
            <a:r>
              <a:rPr lang="en-GB" dirty="0" err="1"/>
              <a:t>ChatGPT</a:t>
            </a:r>
            <a:r>
              <a:rPr lang="en-GB" dirty="0"/>
              <a:t>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360A-24D7-4E74-B904-FE874F7F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</a:t>
            </a:r>
          </a:p>
          <a:p>
            <a:r>
              <a:rPr lang="en-GB" dirty="0"/>
              <a:t>Native XQuery</a:t>
            </a:r>
          </a:p>
          <a:p>
            <a:r>
              <a:rPr lang="en-GB" dirty="0"/>
              <a:t>SVRL</a:t>
            </a:r>
          </a:p>
        </p:txBody>
      </p:sp>
    </p:spTree>
    <p:extLst>
      <p:ext uri="{BB962C8B-B14F-4D97-AF65-F5344CB8AC3E}">
        <p14:creationId xmlns:p14="http://schemas.microsoft.com/office/powerpoint/2010/main" val="30346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AAA-214C-4B53-827D-64ADD7DC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F084-E5C1-432A-AF1C-51225A38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Schema expects </a:t>
            </a:r>
            <a:r>
              <a:rPr lang="en-GB" b="1" dirty="0"/>
              <a:t>single </a:t>
            </a:r>
            <a:r>
              <a:rPr lang="en-GB" dirty="0"/>
              <a:t>document</a:t>
            </a:r>
          </a:p>
          <a:p>
            <a:r>
              <a:rPr lang="en-GB" dirty="0"/>
              <a:t>Rule context must be a node(s)</a:t>
            </a:r>
          </a:p>
          <a:p>
            <a:pPr lvl="1"/>
            <a:r>
              <a:rPr lang="en-GB" dirty="0"/>
              <a:t>Evaluated against </a:t>
            </a:r>
            <a:r>
              <a:rPr lang="en-GB" b="1" dirty="0"/>
              <a:t>document root</a:t>
            </a:r>
          </a:p>
          <a:p>
            <a:pPr marL="0" indent="0">
              <a:buNone/>
            </a:pPr>
            <a:r>
              <a:rPr lang="en-GB" dirty="0"/>
              <a:t>	XSLT: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context="*"&gt;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XQS: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//*"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4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ACC0-E370-4D14-A548-AC557F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2604D-9A1F-41B9-86E0-3ADDD0A2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1069"/>
            <a:ext cx="6210300" cy="3600450"/>
          </a:xfrm>
        </p:spPr>
      </p:pic>
    </p:spTree>
    <p:extLst>
      <p:ext uri="{BB962C8B-B14F-4D97-AF65-F5344CB8AC3E}">
        <p14:creationId xmlns:p14="http://schemas.microsoft.com/office/powerpoint/2010/main" val="256423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E216-A8CD-4F03-BA02-489BD391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9A8B-7EE7-4152-A0D7-04442186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Assemble </a:t>
            </a:r>
            <a:r>
              <a:rPr lang="en-GB" dirty="0" err="1"/>
              <a:t>prolog</a:t>
            </a:r>
            <a:r>
              <a:rPr lang="en-GB" dirty="0"/>
              <a:t> of validation context: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Local variables</a:t>
            </a:r>
          </a:p>
          <a:p>
            <a:pPr lvl="1"/>
            <a:r>
              <a:rPr lang="en-GB" dirty="0"/>
              <a:t>User-defined functions</a:t>
            </a:r>
          </a:p>
          <a:p>
            <a:r>
              <a:rPr lang="en-GB" dirty="0"/>
              <a:t>Invoke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xquery:eval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passing:</a:t>
            </a:r>
          </a:p>
          <a:p>
            <a:pPr lvl="1"/>
            <a:r>
              <a:rPr lang="en-GB" dirty="0"/>
              <a:t>Global variables, as external variables</a:t>
            </a:r>
          </a:p>
          <a:p>
            <a:pPr lvl="1"/>
            <a:r>
              <a:rPr lang="en-GB" dirty="0"/>
              <a:t>Instance document,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map{"":doc(…)}</a:t>
            </a:r>
          </a:p>
        </p:txBody>
      </p:sp>
    </p:spTree>
    <p:extLst>
      <p:ext uri="{BB962C8B-B14F-4D97-AF65-F5344CB8AC3E}">
        <p14:creationId xmlns:p14="http://schemas.microsoft.com/office/powerpoint/2010/main" val="25032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8410-C00C-4672-BBB7-2BBC71FC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798D-91A3-4B18-902F-7250FD4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</a:t>
            </a:r>
          </a:p>
          <a:p>
            <a:r>
              <a:rPr lang="en-GB" dirty="0"/>
              <a:t>Why do it</a:t>
            </a:r>
          </a:p>
          <a:p>
            <a:r>
              <a:rPr lang="en-GB" dirty="0"/>
              <a:t>Design goals</a:t>
            </a:r>
          </a:p>
          <a:p>
            <a:r>
              <a:rPr lang="en-GB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82212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D2D-CABD-439A-B3C9-048E9D93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3B96-B970-4670-9B86-C03B011D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scope</a:t>
            </a:r>
          </a:p>
          <a:p>
            <a:r>
              <a:rPr lang="en-GB" dirty="0"/>
              <a:t>Evaluated against document root</a:t>
            </a:r>
          </a:p>
          <a:p>
            <a:r>
              <a:rPr lang="en-GB" dirty="0"/>
              <a:t>Entail updating bindings per pattern</a:t>
            </a:r>
          </a:p>
          <a:p>
            <a:r>
              <a:rPr lang="en-GB" dirty="0"/>
              <a:t>XSLT </a:t>
            </a:r>
            <a:r>
              <a:rPr lang="en-GB" dirty="0" err="1"/>
              <a:t>impls</a:t>
            </a:r>
            <a:r>
              <a:rPr lang="en-GB" dirty="0"/>
              <a:t> make scope </a:t>
            </a:r>
            <a:r>
              <a:rPr lang="en-GB" i="1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35750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6EE-E4E4-497E-ACE6-F0C3252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attribute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81D66F-101D-4D37-9052-1B245BD8B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8340"/>
            <a:ext cx="98507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Validate “subordinate” documents: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documents="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/element/@secondary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context="/"&gt;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test="root"/&gt;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512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9F1-0279-4FD0-ACA0-DBE2EFC1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attribute underspecified?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1B9-3DA0-4314-97F2-DEAC6DDF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Rules apply to </a:t>
            </a:r>
            <a:r>
              <a:rPr lang="en-GB" b="1" dirty="0"/>
              <a:t>instance</a:t>
            </a:r>
            <a:r>
              <a:rPr lang="en-GB" dirty="0"/>
              <a:t> document </a:t>
            </a:r>
            <a:r>
              <a:rPr lang="en-GB" i="1" dirty="0"/>
              <a:t>as well</a:t>
            </a:r>
            <a:r>
              <a:rPr lang="en-GB" dirty="0"/>
              <a:t>? Presumably not.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Are pattern variables in scope? e.g.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documents=‘/other/docs[not(@path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$these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)]’&gt;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&lt;let name=‘these’ value=‘not-me.xml’/&gt;...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XQS assumes so.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4FB-8330-4915-9386-2E6B0C28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as 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933B-4233-452F-A32B-E2C56FC6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($rules as element(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)*,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?, $context as map(*)) as element()*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if(empty($rules))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then 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let $result :=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(head($rules),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$context)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if($result)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then $result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(tail($rules),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$context)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000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0EB9-6F49-44E1-89EA-FBBFC96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6AB-AA81-462E-9433-90B7BF6D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Analogous to interpreted languages: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context="/.."&gt;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test="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"&gt;[...]&lt;/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i="1" dirty="0">
                <a:cs typeface="Courier New" panose="02070309020205020404" pitchFamily="49" charset="0"/>
              </a:rPr>
              <a:t>Remedy: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xquery:parse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42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8F6A-A471-4F21-8E56-5BD78423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read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3DE-393C-4166-B4D9-06CCFABA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xquery:eval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imposes this</a:t>
            </a:r>
          </a:p>
          <a:p>
            <a:r>
              <a:rPr lang="en-GB" dirty="0"/>
              <a:t>No issue if not using </a:t>
            </a:r>
            <a:r>
              <a:rPr lang="en-GB" dirty="0" err="1"/>
              <a:t>BaseX</a:t>
            </a:r>
            <a:r>
              <a:rPr lang="en-GB" dirty="0"/>
              <a:t> as DB</a:t>
            </a:r>
          </a:p>
          <a:p>
            <a:r>
              <a:rPr lang="en-GB" dirty="0"/>
              <a:t>Otherwise: use compiled schema instead</a:t>
            </a:r>
          </a:p>
        </p:txBody>
      </p:sp>
    </p:spTree>
    <p:extLst>
      <p:ext uri="{BB962C8B-B14F-4D97-AF65-F5344CB8AC3E}">
        <p14:creationId xmlns:p14="http://schemas.microsoft.com/office/powerpoint/2010/main" val="933325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E1-3667-499F-BC3D-31CBAF28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FFB9-8252-4ED5-A34D-B00C07FC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Tangible code that can be debugged</a:t>
            </a:r>
          </a:p>
          <a:p>
            <a:r>
              <a:rPr lang="en-GB" dirty="0"/>
              <a:t>Function for each pattern, rule, assertion</a:t>
            </a:r>
          </a:p>
          <a:p>
            <a:r>
              <a:rPr lang="en-GB" dirty="0"/>
              <a:t>Output is XQuery main module</a:t>
            </a:r>
          </a:p>
          <a:p>
            <a:r>
              <a:rPr lang="en-GB" dirty="0"/>
              <a:t>Document or URI as external variable</a:t>
            </a:r>
          </a:p>
          <a:p>
            <a:r>
              <a:rPr lang="en-GB" dirty="0"/>
              <a:t>Runs under </a:t>
            </a:r>
            <a:r>
              <a:rPr lang="en-GB" dirty="0" err="1"/>
              <a:t>BaseX</a:t>
            </a:r>
            <a:r>
              <a:rPr lang="en-GB" dirty="0"/>
              <a:t> and Saxon (et al.?)</a:t>
            </a:r>
          </a:p>
        </p:txBody>
      </p:sp>
    </p:spTree>
    <p:extLst>
      <p:ext uri="{BB962C8B-B14F-4D97-AF65-F5344CB8AC3E}">
        <p14:creationId xmlns:p14="http://schemas.microsoft.com/office/powerpoint/2010/main" val="396475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CF1B-0D3A-4A80-87A0-C78E472E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7E5D-55C2-4D8A-8EAE-4ED38B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Assembled XQuery contains (SVRL) nodes and strings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 serialize(map{‘method’:’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’})</a:t>
            </a:r>
          </a:p>
          <a:p>
            <a:r>
              <a:rPr lang="en-GB" dirty="0"/>
              <a:t>Internal variables in XQS namespace</a:t>
            </a:r>
          </a:p>
          <a:p>
            <a:r>
              <a:rPr lang="en-GB" dirty="0"/>
              <a:t>Currently compiles </a:t>
            </a:r>
            <a:r>
              <a:rPr lang="en-GB" i="1" dirty="0"/>
              <a:t>per phase</a:t>
            </a:r>
          </a:p>
        </p:txBody>
      </p:sp>
    </p:spTree>
    <p:extLst>
      <p:ext uri="{BB962C8B-B14F-4D97-AF65-F5344CB8AC3E}">
        <p14:creationId xmlns:p14="http://schemas.microsoft.com/office/powerpoint/2010/main" val="889574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55B-3142-4F47-92E2-FC5EB907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C3DA-DFEC-413C-A7BB-3226D67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User-defined functions: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='http://www.w3.org/2012/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myfunc:test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{$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&lt;/function&gt;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Maps as variables: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sch:let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name='foo' value="map{'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foo':'bar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'}}" 	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as='map(*)'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6634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Expansion &amp; inclusion deferred</a:t>
            </a:r>
          </a:p>
          <a:p>
            <a:pPr lvl="1"/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  <a:p>
            <a:r>
              <a:rPr lang="en-GB" dirty="0"/>
              <a:t>Reliant on </a:t>
            </a:r>
            <a:r>
              <a:rPr lang="en-GB" dirty="0" err="1"/>
              <a:t>BaseX</a:t>
            </a:r>
            <a:endParaRPr lang="en-GB" dirty="0"/>
          </a:p>
          <a:p>
            <a:pPr lvl="1"/>
            <a:r>
              <a:rPr lang="en-GB" dirty="0"/>
              <a:t>BUT compiled schemas (should be) portable</a:t>
            </a:r>
          </a:p>
          <a:p>
            <a:pPr lvl="1"/>
            <a:r>
              <a:rPr lang="en-GB" dirty="0"/>
              <a:t>No need to store documents in </a:t>
            </a:r>
            <a:r>
              <a:rPr lang="en-GB" dirty="0" err="1"/>
              <a:t>BaseX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editor, ISO/IEC 19757-3</a:t>
            </a:r>
          </a:p>
          <a:p>
            <a:r>
              <a:rPr lang="en-GB" dirty="0"/>
              <a:t>Convenor, ISO/IEC JTC 1/SC 34/WG 10</a:t>
            </a:r>
          </a:p>
          <a:p>
            <a:r>
              <a:rPr lang="en-GB" dirty="0"/>
              <a:t>Work at publisher based in London</a:t>
            </a:r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F2-8874-4DE0-AC5D-C5EFB1E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BF8B-EFF1-493E-BA47-16B78109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r>
              <a:rPr lang="en-GB" dirty="0"/>
              <a:t>Start with compiling</a:t>
            </a:r>
          </a:p>
          <a:p>
            <a:r>
              <a:rPr lang="en-GB" dirty="0"/>
              <a:t>More work to maintain two methods and keep in sync</a:t>
            </a:r>
          </a:p>
          <a:p>
            <a:r>
              <a:rPr lang="en-GB" dirty="0"/>
              <a:t>Unit tests essentially the same for both</a:t>
            </a:r>
          </a:p>
          <a:p>
            <a:r>
              <a:rPr lang="en-GB" dirty="0"/>
              <a:t>Never try to write a paper at the same time as helping to organise a conference…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54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7F2-0690-46D5-BE9F-606F0618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 for XQuery QLB?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91A-766A-4484-AE8F-CDDA0DE3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docs as input?</a:t>
            </a:r>
          </a:p>
          <a:p>
            <a:r>
              <a:rPr lang="en-GB" dirty="0"/>
              <a:t>Specification of rule context</a:t>
            </a:r>
          </a:p>
          <a:p>
            <a:r>
              <a:rPr lang="en-GB" dirty="0"/>
              <a:t>Typed variables, generally</a:t>
            </a:r>
          </a:p>
          <a:p>
            <a:r>
              <a:rPr lang="en-GB" dirty="0"/>
              <a:t>User-defined functions</a:t>
            </a:r>
          </a:p>
          <a:p>
            <a:r>
              <a:rPr lang="en-GB" dirty="0"/>
              <a:t>Maps, arrays, anon functions as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0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320-31CD-45EE-9597-4FF6957E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E232-4604-4464-A0B6-07BCE373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Pre-release</a:t>
            </a:r>
          </a:p>
          <a:p>
            <a:r>
              <a:rPr lang="en-GB" dirty="0"/>
              <a:t>More info on plans in paper</a:t>
            </a:r>
          </a:p>
          <a:p>
            <a:r>
              <a:rPr lang="en-GB" dirty="0"/>
              <a:t>Issues </a:t>
            </a:r>
            <a:r>
              <a:rPr lang="en-GB"/>
              <a:t>in GitHub repo too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2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CD12B-A862-4465-B004-BAB5D6F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4A95-0701-4FDE-BA89-6FCDE95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github.com/</a:t>
            </a:r>
            <a:r>
              <a:rPr lang="en-GB" sz="4800" dirty="0" err="1"/>
              <a:t>AndrewSales</a:t>
            </a:r>
            <a:r>
              <a:rPr lang="en-GB" sz="4800" dirty="0"/>
              <a:t>/XQS</a:t>
            </a:r>
          </a:p>
        </p:txBody>
      </p:sp>
    </p:spTree>
    <p:extLst>
      <p:ext uri="{BB962C8B-B14F-4D97-AF65-F5344CB8AC3E}">
        <p14:creationId xmlns:p14="http://schemas.microsoft.com/office/powerpoint/2010/main" val="32546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080F-24BE-44A7-84E8-CADF778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XQS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035C-C364-4021-BEDE-3C5F181D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XQS = XQuery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Pronounced /</a:t>
            </a:r>
            <a:r>
              <a:rPr lang="en-GB" dirty="0" err="1"/>
              <a:t>ɛksˈkjuːz</a:t>
            </a:r>
            <a:r>
              <a:rPr lang="en-GB" dirty="0"/>
              <a:t>/</a:t>
            </a:r>
          </a:p>
          <a:p>
            <a:r>
              <a:rPr lang="en-GB" dirty="0"/>
              <a:t>Written in pure XQuery</a:t>
            </a:r>
          </a:p>
          <a:p>
            <a:r>
              <a:rPr lang="en-GB" dirty="0" err="1"/>
              <a:t>BaseX</a:t>
            </a:r>
            <a:r>
              <a:rPr lang="en-GB" dirty="0"/>
              <a:t> dialect of v3.1</a:t>
            </a:r>
          </a:p>
          <a:p>
            <a:r>
              <a:rPr lang="en-GB" dirty="0"/>
              <a:t>Tested under </a:t>
            </a:r>
            <a:r>
              <a:rPr lang="en-GB" dirty="0" err="1"/>
              <a:t>BaseX</a:t>
            </a:r>
            <a:r>
              <a:rPr lang="en-GB" dirty="0"/>
              <a:t> 10.x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approved new work to revise standard</a:t>
            </a:r>
          </a:p>
          <a:p>
            <a:r>
              <a:rPr lang="en-GB" dirty="0"/>
              <a:t>Second “reference” implementation</a:t>
            </a:r>
          </a:p>
          <a:p>
            <a:r>
              <a:rPr lang="en-GB" dirty="0"/>
              <a:t>XQuery QLB reserved, but not defined</a:t>
            </a:r>
          </a:p>
          <a:p>
            <a:r>
              <a:rPr lang="en-GB" dirty="0"/>
              <a:t>Rapid development?</a:t>
            </a:r>
          </a:p>
          <a:p>
            <a:r>
              <a:rPr lang="en-GB" dirty="0"/>
              <a:t>Advocacy at meetups</a:t>
            </a:r>
          </a:p>
          <a:p>
            <a:r>
              <a:rPr lang="en-GB" dirty="0"/>
              <a:t>End-user benefits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Schematron</a:t>
            </a:r>
            <a:r>
              <a:rPr lang="en-GB" dirty="0"/>
              <a:t> schema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7C2D9-CCD6-495D-9EB3-54F0A69E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083331"/>
            <a:ext cx="3571875" cy="3571875"/>
          </a:xfrm>
        </p:spPr>
      </p:pic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21-ED6F-4B94-AD2D-1925179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F93C2-4CD3-43B6-837B-A61B2C8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831"/>
            <a:ext cx="6210300" cy="3590925"/>
          </a:xfrm>
        </p:spPr>
      </p:pic>
    </p:spTree>
    <p:extLst>
      <p:ext uri="{BB962C8B-B14F-4D97-AF65-F5344CB8AC3E}">
        <p14:creationId xmlns:p14="http://schemas.microsoft.com/office/powerpoint/2010/main" val="397766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Conformance over performance</a:t>
            </a:r>
          </a:p>
          <a:p>
            <a:pPr lvl="1"/>
            <a:r>
              <a:rPr lang="en-GB" dirty="0"/>
              <a:t>No optimization at this stage</a:t>
            </a:r>
          </a:p>
          <a:p>
            <a:r>
              <a:rPr lang="en-GB" dirty="0"/>
              <a:t>”Dynamic evaluation” of schemas</a:t>
            </a:r>
          </a:p>
          <a:p>
            <a:r>
              <a:rPr lang="en-GB" dirty="0"/>
              <a:t>Portability of “compiled” schemas</a:t>
            </a:r>
          </a:p>
          <a:p>
            <a:r>
              <a:rPr lang="en-GB" dirty="0"/>
              <a:t>(SVRL output)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CFC33-29A6-48D4-A0DC-015D0302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9" y="2415693"/>
            <a:ext cx="3661035" cy="3078598"/>
          </a:xfrm>
        </p:spPr>
      </p:pic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2454</Words>
  <Application>Microsoft Office PowerPoint</Application>
  <PresentationFormat>Widescreen</PresentationFormat>
  <Paragraphs>329</Paragraphs>
  <Slides>33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XQS: a native XQuery Schematron implementation</vt:lpstr>
      <vt:lpstr>Agenda(?)</vt:lpstr>
      <vt:lpstr>About me</vt:lpstr>
      <vt:lpstr>About XQS</vt:lpstr>
      <vt:lpstr>Why do this?</vt:lpstr>
      <vt:lpstr>Schematron schema structure</vt:lpstr>
      <vt:lpstr>Typical processing</vt:lpstr>
      <vt:lpstr>What design goals?</vt:lpstr>
      <vt:lpstr>How to do this?</vt:lpstr>
      <vt:lpstr>PowerPoint Presentation</vt:lpstr>
      <vt:lpstr>PowerPoint Presentation</vt:lpstr>
      <vt:lpstr>"Implement Schematron in XQuery"</vt:lpstr>
      <vt:lpstr>“Implement ISO Schematron in XQuery 3.1"</vt:lpstr>
      <vt:lpstr>"Implement natively [etc.]"</vt:lpstr>
      <vt:lpstr>“Now include an SVRL report"</vt:lpstr>
      <vt:lpstr>Did asking ChatGPT help?</vt:lpstr>
      <vt:lpstr>Design decisions</vt:lpstr>
      <vt:lpstr>Dynamic evaluation</vt:lpstr>
      <vt:lpstr>Evaluate schema</vt:lpstr>
      <vt:lpstr>Pattern variables</vt:lpstr>
      <vt:lpstr>documents attribute</vt:lpstr>
      <vt:lpstr>documents attribute underspecified?</vt:lpstr>
      <vt:lpstr>Rules as if-then-else</vt:lpstr>
      <vt:lpstr>Hidden syntax errors</vt:lpstr>
      <vt:lpstr>Global read lock</vt:lpstr>
      <vt:lpstr>Compile schema</vt:lpstr>
      <vt:lpstr>Compile complications</vt:lpstr>
      <vt:lpstr>Other features</vt:lpstr>
      <vt:lpstr>Caveats</vt:lpstr>
      <vt:lpstr>Lessons learned</vt:lpstr>
      <vt:lpstr>Learnings for XQuery QLB?</vt:lpstr>
      <vt:lpstr>Status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255</cp:revision>
  <dcterms:created xsi:type="dcterms:W3CDTF">2023-05-26T11:27:25Z</dcterms:created>
  <dcterms:modified xsi:type="dcterms:W3CDTF">2023-06-02T22:29:28Z</dcterms:modified>
</cp:coreProperties>
</file>