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57" r:id="rId4"/>
    <p:sldId id="265" r:id="rId5"/>
    <p:sldId id="258" r:id="rId6"/>
    <p:sldId id="259" r:id="rId7"/>
    <p:sldId id="268" r:id="rId8"/>
    <p:sldId id="269" r:id="rId9"/>
    <p:sldId id="260" r:id="rId10"/>
    <p:sldId id="271" r:id="rId11"/>
    <p:sldId id="270" r:id="rId12"/>
    <p:sldId id="272" r:id="rId13"/>
    <p:sldId id="273" r:id="rId14"/>
    <p:sldId id="274" r:id="rId15"/>
    <p:sldId id="275" r:id="rId16"/>
    <p:sldId id="261" r:id="rId17"/>
    <p:sldId id="262" r:id="rId18"/>
    <p:sldId id="263" r:id="rId19"/>
    <p:sldId id="264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7268" autoAdjust="0"/>
  </p:normalViewPr>
  <p:slideViewPr>
    <p:cSldViewPr snapToGrid="0">
      <p:cViewPr varScale="1">
        <p:scale>
          <a:sx n="97" d="100"/>
          <a:sy n="97" d="100"/>
        </p:scale>
        <p:origin x="13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73E1A-6E0D-4AF6-A1BC-AACCC65B771B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DF569-F48B-4704-ADB2-54F694482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0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are we going to cover today?</a:t>
            </a:r>
          </a:p>
          <a:p>
            <a:r>
              <a:rPr lang="en-GB" dirty="0"/>
              <a:t>[…]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434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Same approach as at first, but in ISO namespace…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93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SVRL appears, but still no pattern/rule handling, so no complete SVRL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First, a little about 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92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Acronym stands for </a:t>
            </a:r>
            <a:r>
              <a:rPr lang="en-GB" dirty="0" err="1"/>
              <a:t>Xquery</a:t>
            </a:r>
            <a:r>
              <a:rPr lang="en-GB" dirty="0"/>
              <a:t> for </a:t>
            </a:r>
            <a:r>
              <a:rPr lang="en-GB" dirty="0" err="1"/>
              <a:t>Schematron</a:t>
            </a:r>
            <a:endParaRPr lang="en-GB" dirty="0"/>
          </a:p>
          <a:p>
            <a:r>
              <a:rPr lang="en-GB" dirty="0"/>
              <a:t>But pronounced “excuse”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317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did the motivation come from?</a:t>
            </a:r>
          </a:p>
          <a:p>
            <a:pPr marL="171450" indent="-171450">
              <a:buFontTx/>
              <a:buChar char="-"/>
            </a:pPr>
            <a:r>
              <a:rPr lang="en-GB" dirty="0"/>
              <a:t>ISO approved revision in Sep ’22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ref </a:t>
            </a:r>
            <a:r>
              <a:rPr lang="en-GB" dirty="0" err="1"/>
              <a:t>impl</a:t>
            </a:r>
            <a:r>
              <a:rPr lang="en-GB" dirty="0"/>
              <a:t> required by ISO, but having another makes sense, in particular in a different language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Xquery</a:t>
            </a:r>
            <a:r>
              <a:rPr lang="en-GB" dirty="0"/>
              <a:t> is the obvious choice: query language binding specified but not defined</a:t>
            </a:r>
          </a:p>
          <a:p>
            <a:pPr marL="171450" indent="-171450">
              <a:buFontTx/>
              <a:buChar char="-"/>
            </a:pPr>
            <a:r>
              <a:rPr lang="en-GB" dirty="0"/>
              <a:t>Hope to learn better what that QLB should look like by doing this!</a:t>
            </a:r>
          </a:p>
          <a:p>
            <a:pPr marL="171450" indent="-171450">
              <a:buFontTx/>
              <a:buChar char="-"/>
            </a:pPr>
            <a:r>
              <a:rPr lang="en-GB" dirty="0"/>
              <a:t>Appeal of rapid dev – concise &amp; declarative syntax</a:t>
            </a:r>
          </a:p>
          <a:p>
            <a:pPr marL="171450" indent="-171450">
              <a:buFontTx/>
              <a:buChar char="-"/>
            </a:pPr>
            <a:r>
              <a:rPr lang="en-GB" dirty="0"/>
              <a:t>Have urged community to produce more </a:t>
            </a:r>
            <a:r>
              <a:rPr lang="en-GB" dirty="0" err="1"/>
              <a:t>impls</a:t>
            </a:r>
            <a:r>
              <a:rPr lang="en-GB" dirty="0"/>
              <a:t> -- time to step up myself</a:t>
            </a:r>
          </a:p>
          <a:p>
            <a:pPr marL="171450" indent="-171450">
              <a:buFontTx/>
              <a:buChar char="-"/>
            </a:pPr>
            <a:r>
              <a:rPr lang="en-GB" dirty="0"/>
              <a:t>End user: integration into </a:t>
            </a:r>
            <a:r>
              <a:rPr lang="en-GB" dirty="0" err="1"/>
              <a:t>Xquery</a:t>
            </a:r>
            <a:r>
              <a:rPr lang="en-GB" dirty="0"/>
              <a:t>-based system/workflow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2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Conformance over performance: this is where the </a:t>
            </a:r>
            <a:r>
              <a:rPr lang="en-GB" dirty="0" err="1"/>
              <a:t>impl</a:t>
            </a:r>
            <a:r>
              <a:rPr lang="en-GB" dirty="0"/>
              <a:t> is not just native, but </a:t>
            </a:r>
            <a:r>
              <a:rPr lang="en-GB" i="1" dirty="0"/>
              <a:t>naïve</a:t>
            </a:r>
            <a:r>
              <a:rPr lang="en-GB" i="0" dirty="0"/>
              <a:t> </a:t>
            </a:r>
            <a:r>
              <a:rPr lang="en-GB" i="0" dirty="0" err="1"/>
              <a:t>Xquery</a:t>
            </a:r>
            <a:endParaRPr lang="en-GB" i="0" dirty="0"/>
          </a:p>
          <a:p>
            <a:pPr marL="171450" indent="-171450">
              <a:buFontTx/>
              <a:buChar char="-"/>
            </a:pPr>
            <a:r>
              <a:rPr lang="en-GB" i="0" dirty="0"/>
              <a:t>“Dynamic evaluation” – come back to that in a moment</a:t>
            </a:r>
          </a:p>
          <a:p>
            <a:pPr marL="171450" indent="-171450">
              <a:buFontTx/>
              <a:buChar char="-"/>
            </a:pPr>
            <a:r>
              <a:rPr lang="en-GB" i="0" dirty="0"/>
              <a:t>“Compiled” schemas produced by this software to be portable between engines as far as </a:t>
            </a:r>
            <a:r>
              <a:rPr lang="en-GB" i="0" dirty="0" err="1"/>
              <a:t>poss</a:t>
            </a:r>
            <a:endParaRPr lang="en-GB" i="0" dirty="0"/>
          </a:p>
          <a:p>
            <a:pPr marL="171450" indent="-171450">
              <a:buFontTx/>
              <a:buChar char="-"/>
            </a:pPr>
            <a:r>
              <a:rPr lang="en-GB" i="0" dirty="0"/>
              <a:t>Although not mandated by the standard, SVRL output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3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Re dynamic evaluation, this is what the processing model looks like for e.g. XSLT </a:t>
            </a:r>
            <a:r>
              <a:rPr lang="en-GB" dirty="0" err="1"/>
              <a:t>impls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892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Pre-processing steps still in place, but no compilation step</a:t>
            </a:r>
          </a:p>
          <a:p>
            <a:pPr marL="171450" indent="-171450">
              <a:buFontTx/>
              <a:buChar char="-"/>
            </a:pPr>
            <a:r>
              <a:rPr lang="en-GB" dirty="0"/>
              <a:t>Q. Why? A. no absolute need for compile step, so curious what it would through up doing it this way; also: previous experience of </a:t>
            </a:r>
            <a:r>
              <a:rPr lang="en-GB" dirty="0" err="1"/>
              <a:t>XMLProbe</a:t>
            </a:r>
            <a:r>
              <a:rPr lang="en-GB" dirty="0"/>
              <a:t>/</a:t>
            </a:r>
            <a:r>
              <a:rPr lang="en-GB" dirty="0" err="1"/>
              <a:t>Probatron</a:t>
            </a:r>
            <a:r>
              <a:rPr lang="en-GB" dirty="0"/>
              <a:t> (XPath </a:t>
            </a:r>
            <a:r>
              <a:rPr lang="en-GB" dirty="0" err="1"/>
              <a:t>impl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856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Joking aside: this isn’t a conference about AI, but let’s see what it said.</a:t>
            </a:r>
          </a:p>
          <a:p>
            <a:endParaRPr lang="en-GB" dirty="0"/>
          </a:p>
          <a:p>
            <a:r>
              <a:rPr lang="en-GB" dirty="0"/>
              <a:t>First question.</a:t>
            </a:r>
          </a:p>
          <a:p>
            <a:r>
              <a:rPr lang="en-GB" dirty="0"/>
              <a:t>(Answer is shortened, for space reasons)</a:t>
            </a:r>
          </a:p>
          <a:p>
            <a:r>
              <a:rPr lang="en-GB" dirty="0"/>
              <a:t>Reasonable attempt – Boolean result, though.</a:t>
            </a:r>
          </a:p>
          <a:p>
            <a:endParaRPr lang="en-GB" dirty="0"/>
          </a:p>
          <a:p>
            <a:r>
              <a:rPr lang="en-GB" dirty="0"/>
              <a:t>No handling of patterns or rules</a:t>
            </a:r>
          </a:p>
          <a:p>
            <a:endParaRPr lang="en-GB" b="1" dirty="0"/>
          </a:p>
          <a:p>
            <a:r>
              <a:rPr lang="en-GB" b="1" dirty="0"/>
              <a:t>Q. Can anyone spot what’s odd here?</a:t>
            </a:r>
          </a:p>
          <a:p>
            <a:r>
              <a:rPr lang="en-GB" dirty="0"/>
              <a:t>A. Pre-ISO namespace!!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409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I asked specifically for ISO SCH and XQY 3.1, to see if that made a difference.</a:t>
            </a:r>
          </a:p>
          <a:p>
            <a:endParaRPr lang="en-GB" dirty="0"/>
          </a:p>
          <a:p>
            <a:r>
              <a:rPr lang="en-GB" dirty="0"/>
              <a:t>This time, it proudly declares the ISO namespace (see top).</a:t>
            </a:r>
          </a:p>
          <a:p>
            <a:endParaRPr lang="en-GB" dirty="0"/>
          </a:p>
          <a:p>
            <a:r>
              <a:rPr lang="en-GB" dirty="0"/>
              <a:t>BUT it uses the XSLT </a:t>
            </a:r>
            <a:r>
              <a:rPr lang="en-GB" dirty="0" err="1"/>
              <a:t>impl</a:t>
            </a:r>
            <a:r>
              <a:rPr lang="en-GB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85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E088-CBD2-46BE-9903-9835413C9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99A57-41F4-4623-AB0C-EAF77918F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96AB4-FA92-4B0B-A8B3-8EFB3E99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330C-B575-4EAA-968B-7370CE89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9D855-3588-4B69-9F41-88C5F40D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8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9A23-1EAD-4997-AB12-E2E06314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98F7B-0E6D-46E9-80A5-8E2CB16CC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38989-DED1-44CF-993C-417E46F5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30C8-3CEB-4714-BB4E-25E44F4B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1CFA-502A-44EA-9215-5DCCA641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3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B95C1-EB35-4167-A0A7-CD3E91692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7E304-527E-47D4-820B-11B4A68B5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5E39-C46B-4C72-9EF5-FBB8353A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08D35-289C-4185-8CBC-FEDAA01F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FCED3-C43E-4612-B0E9-6E562638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4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E3F1-F7C5-4C9B-A6D6-ADB7E54B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EA31-EF37-492A-BB95-852EC5A4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25EE-9A76-4FD7-A262-2A9CDFF3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ECA0-857C-43D3-9369-F98DB2D5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1BE3-BA9A-4F71-89FE-39C7F0DC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5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FDFF-E38F-461C-A04C-614F8B5B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9BD20-86F1-4CDA-9107-9E6C2350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A5656-A786-4BD2-8B69-DB5EE3CD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EC19D-ECA5-4956-826E-D67195C5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EAFA-99D9-49AD-AA8B-10FBD1CB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84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B8F7-7761-4997-9D30-88C35F68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5987E-3577-4BFE-BB83-5E23EE70E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07494-1235-47B2-930B-DE5A971FF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243D9-072D-461B-BA27-8542AE06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7CE2C-50D1-466F-AB39-BCC399C8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D123C-3335-460F-B1CD-329221DD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6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D6C3-CD5C-44F9-94FA-B94B1C26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F2DCB-7B92-44F7-8C87-5477848B1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78029-7775-424B-A626-9A2F98337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626D6-2540-4FBD-9485-0CCFABA80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84DB9-8283-4A90-9759-4711F0F64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5E2F5-22C9-42DA-A00E-AE9423DA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76B1F-23AB-4A0C-87F4-B5BAD2D6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8CABA-4B0E-4870-92C6-B246AED2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65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648D-083A-4E0F-A334-E48D6922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1F206-CC8E-4C62-B489-44B77478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95CC0-7D4D-415E-B5B6-D5551677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6A534-D1E3-4FCF-884C-C3451F94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2EA04-4202-486C-A598-967B572E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2D396-30B7-4349-8BE6-0A0A1698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C10B5-04F3-4440-8D31-D6687FEF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45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7E9C-9533-49CF-B805-6F33A555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D3A5D-FD19-4F70-BE53-9E433D17D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3C6A5-8032-40D1-8AFF-6375232F7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6DA3B-D2BB-4B45-9009-063A40CB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84A7D-BB70-41D8-830C-89596AD0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14193-EE04-462D-BC75-C5BB62AB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8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62EE-3190-473F-B3CE-D355B463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B5D0D-F1A4-4F06-B447-6C6469F07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AED8B-2DC7-42C9-95D6-B6FA95D97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F2104-BB4F-4725-9C95-22514D22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8238C-368E-41C2-A9AE-5116AB2F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46CDE-D4FD-4CA5-AD14-32D6EF76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74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0C86A-2142-4B97-B0AC-1F838941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55AA-44B0-4D48-B5E2-DE350E44E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04A9-3908-4206-9141-BE11E1E3C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7C9ED-9CFE-40B0-B085-9DCE015B4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B2628-2056-4520-8038-38A92CEEA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5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15D8-533C-4826-A0F8-7A955EA90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XQS: a native XQuery </a:t>
            </a:r>
            <a:r>
              <a:rPr lang="en-GB" dirty="0" err="1"/>
              <a:t>Schematron</a:t>
            </a:r>
            <a:r>
              <a:rPr lang="en-GB" dirty="0"/>
              <a:t>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60271-B4AA-4383-9410-1D7857C27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Andrew Sales</a:t>
            </a:r>
          </a:p>
          <a:p>
            <a:r>
              <a:rPr lang="en-GB" dirty="0" err="1"/>
              <a:t>Markup</a:t>
            </a:r>
            <a:r>
              <a:rPr lang="en-GB" dirty="0"/>
              <a:t> UK, 3</a:t>
            </a:r>
            <a:r>
              <a:rPr lang="en-GB" baseline="30000" dirty="0"/>
              <a:t>rd</a:t>
            </a:r>
            <a:r>
              <a:rPr lang="en-GB" dirty="0"/>
              <a:t> June 2023</a:t>
            </a:r>
          </a:p>
        </p:txBody>
      </p:sp>
    </p:spTree>
    <p:extLst>
      <p:ext uri="{BB962C8B-B14F-4D97-AF65-F5344CB8AC3E}">
        <p14:creationId xmlns:p14="http://schemas.microsoft.com/office/powerpoint/2010/main" val="280434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47414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9600" dirty="0"/>
          </a:p>
          <a:p>
            <a:pPr marL="0" indent="0" algn="ctr">
              <a:buNone/>
            </a:pPr>
            <a:r>
              <a:rPr lang="en-GB" sz="9600" dirty="0"/>
              <a:t>Ask </a:t>
            </a:r>
            <a:r>
              <a:rPr lang="en-GB" sz="9600" dirty="0" err="1"/>
              <a:t>ChatGPT</a:t>
            </a:r>
            <a:r>
              <a:rPr lang="en-GB" sz="9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5318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EB6DF5-F184-4DBA-9979-FDFFBDFDD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14" y="1285875"/>
            <a:ext cx="7524750" cy="4286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DE2836-C544-4495-B19A-3B582DDC3EA7}"/>
              </a:ext>
            </a:extLst>
          </p:cNvPr>
          <p:cNvSpPr txBox="1"/>
          <p:nvPr/>
        </p:nvSpPr>
        <p:spPr>
          <a:xfrm>
            <a:off x="5747519" y="5572125"/>
            <a:ext cx="397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Credit: Victor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Metelskiy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/Shutterstock</a:t>
            </a:r>
          </a:p>
        </p:txBody>
      </p:sp>
    </p:spTree>
    <p:extLst>
      <p:ext uri="{BB962C8B-B14F-4D97-AF65-F5344CB8AC3E}">
        <p14:creationId xmlns:p14="http://schemas.microsoft.com/office/powerpoint/2010/main" val="272715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"Implement </a:t>
            </a:r>
            <a:r>
              <a:rPr lang="en-GB" dirty="0" err="1"/>
              <a:t>Schematron</a:t>
            </a:r>
            <a:r>
              <a:rPr lang="en-GB" dirty="0"/>
              <a:t> in XQuery"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let $schematron := &lt;schema xmlns="http://www.ascc.net/xml/schematron"&gt;[...]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$assertions :=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sch:assert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(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every $assert in $assertions satisfies (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let $test := $assert/@test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(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(exists($assert/@role) and $assert/@role = 'warning') then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count($xml[not($test)])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exists($xml[$test])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328766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“Implement </a:t>
            </a:r>
            <a:r>
              <a:rPr lang="en-GB" b="1" dirty="0"/>
              <a:t>ISO</a:t>
            </a:r>
            <a:r>
              <a:rPr lang="en-GB" dirty="0"/>
              <a:t> </a:t>
            </a:r>
            <a:r>
              <a:rPr lang="en-GB" dirty="0" err="1"/>
              <a:t>Schematron</a:t>
            </a:r>
            <a:r>
              <a:rPr lang="en-GB" dirty="0"/>
              <a:t> in XQuery </a:t>
            </a:r>
            <a:r>
              <a:rPr lang="en-GB" b="1" dirty="0"/>
              <a:t>3.1</a:t>
            </a:r>
            <a:r>
              <a:rPr lang="en-GB" dirty="0"/>
              <a:t>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namespace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"http://purl.oclc.org/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function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local:schematron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($xml as node(),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node()) as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xs:boolean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let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schematronXSLT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sch:schema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xsl:stylesheet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let $assertions :=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schematronXSLT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sch:pattern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sch:assert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let $reports :=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schematronXSLT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sch:pattern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sch:report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let $transformed := transform(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$xml,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schematronXSLT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map { 'validation-mode': 'lax' }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3081243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"Implement </a:t>
            </a:r>
            <a:r>
              <a:rPr lang="en-GB" i="1" dirty="0"/>
              <a:t>natively</a:t>
            </a:r>
            <a:r>
              <a:rPr lang="en-GB" dirty="0"/>
              <a:t> […]"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namespace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"http://purl.oclc.org/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let $assertions :=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sch:assert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(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every $assert in $assertions satisfies (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let $test := $assert/@test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(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(exists($assert/@role) and $assert/@role = 'warning') then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count($xml[not($test)])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exists($xml[$test])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6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“Now include an SVRL report"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$assert in $assertions return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(exists($assert/@role) and $assert/@role = 'warning') then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if (count($xml[not($assert/@test)])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0) then ()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else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svrl:failed-assert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test="{$assert/@test}" role="warning"&gt;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svrl:text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&gt;{data($assert)}&lt;/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svrl:text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svrl:failed-assert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if (exists($xml[$assert/@test])) then ()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else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svrl:failed-assert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test="{$assert/@test}"&gt;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svrl:text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&gt;{data($assert)}&lt;/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svrl:text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svrl:failed-assert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49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56C2-06C4-442A-A402-479E04F3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Schema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63B97-EB0E-4A38-A817-3F0BF69F1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diving into approach, an overview of </a:t>
            </a:r>
            <a:r>
              <a:rPr lang="en-GB" dirty="0" err="1"/>
              <a:t>Schematron</a:t>
            </a:r>
            <a:r>
              <a:rPr lang="en-GB" dirty="0"/>
              <a:t> schema structure: </a:t>
            </a:r>
          </a:p>
          <a:p>
            <a:pPr lvl="1"/>
            <a:r>
              <a:rPr lang="en-GB" dirty="0"/>
              <a:t>Phase, pattern, rule, constraints (diagram)</a:t>
            </a:r>
          </a:p>
        </p:txBody>
      </p:sp>
    </p:spTree>
    <p:extLst>
      <p:ext uri="{BB962C8B-B14F-4D97-AF65-F5344CB8AC3E}">
        <p14:creationId xmlns:p14="http://schemas.microsoft.com/office/powerpoint/2010/main" val="2745836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0060-1A29-470E-866E-70D5A351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F197-3764-4F6C-A6DB-E8373BD9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Include, expand, compile</a:t>
            </a:r>
          </a:p>
        </p:txBody>
      </p:sp>
    </p:spTree>
    <p:extLst>
      <p:ext uri="{BB962C8B-B14F-4D97-AF65-F5344CB8AC3E}">
        <p14:creationId xmlns:p14="http://schemas.microsoft.com/office/powerpoint/2010/main" val="38784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A2C5-0F9E-4A8E-B122-59CE8682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BDD6-99E9-4118-909C-CF9C8502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expansion/inclusion &amp; WHY</a:t>
            </a:r>
          </a:p>
          <a:p>
            <a:r>
              <a:rPr lang="en-GB" dirty="0"/>
              <a:t>BUT </a:t>
            </a:r>
            <a:r>
              <a:rPr lang="en-GB" i="1" dirty="0"/>
              <a:t>dynamic evaluation</a:t>
            </a:r>
            <a:r>
              <a:rPr lang="en-GB" dirty="0"/>
              <a:t> as well as compilation</a:t>
            </a:r>
          </a:p>
        </p:txBody>
      </p:sp>
    </p:spTree>
    <p:extLst>
      <p:ext uri="{BB962C8B-B14F-4D97-AF65-F5344CB8AC3E}">
        <p14:creationId xmlns:p14="http://schemas.microsoft.com/office/powerpoint/2010/main" val="1039456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9FCD-263E-49E9-A9BA-2CC51CD1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Evaluate vs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AF03-F045-4E55-9DD4-E380087E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[diagram the </a:t>
            </a:r>
            <a:r>
              <a:rPr lang="en-GB"/>
              <a:t>two approaches]</a:t>
            </a:r>
          </a:p>
        </p:txBody>
      </p:sp>
    </p:spTree>
    <p:extLst>
      <p:ext uri="{BB962C8B-B14F-4D97-AF65-F5344CB8AC3E}">
        <p14:creationId xmlns:p14="http://schemas.microsoft.com/office/powerpoint/2010/main" val="221460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8410-C00C-4672-BBB7-2BBC71FC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9798D-91A3-4B18-902F-7250FD44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it is</a:t>
            </a:r>
          </a:p>
          <a:p>
            <a:r>
              <a:rPr lang="en-GB" dirty="0"/>
              <a:t>Why do it</a:t>
            </a:r>
          </a:p>
          <a:p>
            <a:r>
              <a:rPr lang="en-GB" dirty="0"/>
              <a:t>Design goals</a:t>
            </a:r>
          </a:p>
          <a:p>
            <a:r>
              <a:rPr lang="en-GB" dirty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82212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BCD12B-A862-4465-B004-BAB5D6FC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6F4A95-0701-4FDE-BA89-6FCDE959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</a:t>
            </a:r>
            <a:r>
              <a:rPr lang="en-GB" dirty="0" err="1"/>
              <a:t>github</a:t>
            </a:r>
            <a:r>
              <a:rPr lang="en-GB" dirty="0"/>
              <a:t> link]</a:t>
            </a:r>
          </a:p>
          <a:p>
            <a:r>
              <a:rPr lang="en-GB" dirty="0"/>
              <a:t>[contact details]</a:t>
            </a:r>
          </a:p>
        </p:txBody>
      </p:sp>
    </p:spTree>
    <p:extLst>
      <p:ext uri="{BB962C8B-B14F-4D97-AF65-F5344CB8AC3E}">
        <p14:creationId xmlns:p14="http://schemas.microsoft.com/office/powerpoint/2010/main" val="325460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436C-6011-42E9-98AC-CEA1EDBE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AB50-1D19-46BB-86AA-778CC5B5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editor, ISO/IEC 19757-3</a:t>
            </a:r>
          </a:p>
          <a:p>
            <a:r>
              <a:rPr lang="en-GB" dirty="0"/>
              <a:t>Convenor, ISO/IEC JTC 1/SC 34/WG 10</a:t>
            </a:r>
          </a:p>
          <a:p>
            <a:r>
              <a:rPr lang="en-GB" dirty="0"/>
              <a:t>Work at publisher based in London</a:t>
            </a:r>
          </a:p>
        </p:txBody>
      </p:sp>
    </p:spTree>
    <p:extLst>
      <p:ext uri="{BB962C8B-B14F-4D97-AF65-F5344CB8AC3E}">
        <p14:creationId xmlns:p14="http://schemas.microsoft.com/office/powerpoint/2010/main" val="177881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080F-24BE-44A7-84E8-CADF778B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XQS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035C-C364-4021-BEDE-3C5F181DE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XQS = XQuery for </a:t>
            </a:r>
            <a:r>
              <a:rPr lang="en-GB" dirty="0" err="1"/>
              <a:t>Schematron</a:t>
            </a:r>
            <a:endParaRPr lang="en-GB" dirty="0"/>
          </a:p>
          <a:p>
            <a:r>
              <a:rPr lang="en-GB" dirty="0"/>
              <a:t>Pronounced /</a:t>
            </a:r>
            <a:r>
              <a:rPr lang="en-GB" dirty="0" err="1"/>
              <a:t>ɛksˈkjuːz</a:t>
            </a:r>
            <a:r>
              <a:rPr lang="en-GB" dirty="0"/>
              <a:t>/</a:t>
            </a:r>
          </a:p>
          <a:p>
            <a:r>
              <a:rPr lang="en-GB" dirty="0"/>
              <a:t>Written in pure XQuery</a:t>
            </a:r>
          </a:p>
          <a:p>
            <a:r>
              <a:rPr lang="en-GB" dirty="0" err="1"/>
              <a:t>BaseX</a:t>
            </a:r>
            <a:r>
              <a:rPr lang="en-GB" dirty="0"/>
              <a:t> dialect of 3.1</a:t>
            </a:r>
          </a:p>
          <a:p>
            <a:r>
              <a:rPr lang="en-GB" dirty="0"/>
              <a:t>Tested under </a:t>
            </a:r>
            <a:r>
              <a:rPr lang="en-GB" dirty="0" err="1"/>
              <a:t>BaseX</a:t>
            </a:r>
            <a:r>
              <a:rPr lang="en-GB" dirty="0"/>
              <a:t> 10.x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38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0CE-AA87-4ECC-B035-B00C0A6C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1B2-19D0-42BD-AA04-7F1A24A8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ISO approved new work to revise standard</a:t>
            </a:r>
          </a:p>
          <a:p>
            <a:r>
              <a:rPr lang="en-GB" dirty="0"/>
              <a:t>Second “reference” implementation</a:t>
            </a:r>
          </a:p>
          <a:p>
            <a:r>
              <a:rPr lang="en-GB" dirty="0"/>
              <a:t>XQuery QLB reserved, but not defined</a:t>
            </a:r>
          </a:p>
          <a:p>
            <a:r>
              <a:rPr lang="en-GB" dirty="0"/>
              <a:t>Rapid development?</a:t>
            </a:r>
          </a:p>
          <a:p>
            <a:r>
              <a:rPr lang="en-GB" dirty="0"/>
              <a:t>Advocacy at meetups</a:t>
            </a:r>
          </a:p>
          <a:p>
            <a:r>
              <a:rPr lang="en-GB" dirty="0"/>
              <a:t>End-user benefits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14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F1FD-191D-443B-A3A1-A4302756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design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AAE02-845A-44F5-81F9-7894B159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Conformance over performance</a:t>
            </a:r>
          </a:p>
          <a:p>
            <a:pPr lvl="1"/>
            <a:r>
              <a:rPr lang="en-GB" dirty="0"/>
              <a:t>No optimization at this stage</a:t>
            </a:r>
          </a:p>
          <a:p>
            <a:r>
              <a:rPr lang="en-GB" dirty="0"/>
              <a:t>”Dynamic evaluation” of schemas</a:t>
            </a:r>
          </a:p>
          <a:p>
            <a:r>
              <a:rPr lang="en-GB" dirty="0"/>
              <a:t>Portability of “compiled” schemas</a:t>
            </a:r>
          </a:p>
          <a:p>
            <a:r>
              <a:rPr lang="en-GB" dirty="0"/>
              <a:t>(SVRL output)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84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4621-ED6F-4B94-AD2D-19251799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AF93C2-4CD3-43B6-837B-A61B2C8C4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205831"/>
            <a:ext cx="6210300" cy="3590925"/>
          </a:xfrm>
        </p:spPr>
      </p:pic>
    </p:spTree>
    <p:extLst>
      <p:ext uri="{BB962C8B-B14F-4D97-AF65-F5344CB8AC3E}">
        <p14:creationId xmlns:p14="http://schemas.microsoft.com/office/powerpoint/2010/main" val="397766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ACC0-E370-4D14-A548-AC557FCD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32604D-9A1F-41B9-86E0-3ADDD0A28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201069"/>
            <a:ext cx="6210300" cy="3600450"/>
          </a:xfrm>
        </p:spPr>
      </p:pic>
    </p:spTree>
    <p:extLst>
      <p:ext uri="{BB962C8B-B14F-4D97-AF65-F5344CB8AC3E}">
        <p14:creationId xmlns:p14="http://schemas.microsoft.com/office/powerpoint/2010/main" val="256423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do this?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2CFC33-29A6-48D4-A0DC-015D03021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39" y="2415693"/>
            <a:ext cx="3661035" cy="3078598"/>
          </a:xfrm>
        </p:spPr>
      </p:pic>
    </p:spTree>
    <p:extLst>
      <p:ext uri="{BB962C8B-B14F-4D97-AF65-F5344CB8AC3E}">
        <p14:creationId xmlns:p14="http://schemas.microsoft.com/office/powerpoint/2010/main" val="404739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1053</Words>
  <Application>Microsoft Office PowerPoint</Application>
  <PresentationFormat>Widescreen</PresentationFormat>
  <Paragraphs>150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XQS: a native XQuery Schematron implementation</vt:lpstr>
      <vt:lpstr>Agenda(?)</vt:lpstr>
      <vt:lpstr>About me</vt:lpstr>
      <vt:lpstr>About XQS</vt:lpstr>
      <vt:lpstr>Why do this?</vt:lpstr>
      <vt:lpstr>What design goals?</vt:lpstr>
      <vt:lpstr>Typical processing</vt:lpstr>
      <vt:lpstr>Dynamic evaluation</vt:lpstr>
      <vt:lpstr>How to do this?</vt:lpstr>
      <vt:lpstr>PowerPoint Presentation</vt:lpstr>
      <vt:lpstr>PowerPoint Presentation</vt:lpstr>
      <vt:lpstr>"Implement Schematron in XQuery"</vt:lpstr>
      <vt:lpstr>“Implement ISO Schematron in XQuery 3.1"</vt:lpstr>
      <vt:lpstr>"Implement natively […]"</vt:lpstr>
      <vt:lpstr>“Now include an SVRL report"</vt:lpstr>
      <vt:lpstr>Schema structure</vt:lpstr>
      <vt:lpstr>Processing model</vt:lpstr>
      <vt:lpstr>Caveats</vt:lpstr>
      <vt:lpstr>Evaluate vs compile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XQS: a native XQuery Schematron implementation</dc:title>
  <dc:creator>Andrew</dc:creator>
  <cp:lastModifiedBy>Andrew</cp:lastModifiedBy>
  <cp:revision>85</cp:revision>
  <dcterms:created xsi:type="dcterms:W3CDTF">2023-05-26T11:27:25Z</dcterms:created>
  <dcterms:modified xsi:type="dcterms:W3CDTF">2023-05-29T11:33:42Z</dcterms:modified>
</cp:coreProperties>
</file>