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7" r:id="rId3"/>
    <p:sldId id="257" r:id="rId4"/>
    <p:sldId id="265" r:id="rId5"/>
    <p:sldId id="258" r:id="rId6"/>
    <p:sldId id="259" r:id="rId7"/>
    <p:sldId id="268" r:id="rId8"/>
    <p:sldId id="269" r:id="rId9"/>
    <p:sldId id="260" r:id="rId10"/>
    <p:sldId id="271" r:id="rId11"/>
    <p:sldId id="270" r:id="rId12"/>
    <p:sldId id="272" r:id="rId13"/>
    <p:sldId id="273" r:id="rId14"/>
    <p:sldId id="274" r:id="rId15"/>
    <p:sldId id="275" r:id="rId16"/>
    <p:sldId id="276" r:id="rId17"/>
    <p:sldId id="261" r:id="rId18"/>
    <p:sldId id="262" r:id="rId19"/>
    <p:sldId id="263" r:id="rId20"/>
    <p:sldId id="264" r:id="rId21"/>
    <p:sldId id="26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77268" autoAdjust="0"/>
  </p:normalViewPr>
  <p:slideViewPr>
    <p:cSldViewPr snapToGrid="0">
      <p:cViewPr varScale="1">
        <p:scale>
          <a:sx n="97" d="100"/>
          <a:sy n="97" d="100"/>
        </p:scale>
        <p:origin x="1380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3E73E1A-6E0D-4AF6-A1BC-AACCC65B771B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2BDF569-F48B-4704-ADB2-54F694482806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81066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What are we going to cover today?</a:t>
            </a:r>
          </a:p>
          <a:p>
            <a:r>
              <a:rPr lang="en-GB" dirty="0"/>
              <a:t>[…]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94349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Same approach as at first, but in ISO namespace…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8549343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Now SVRL appears, but still no pattern/rule handling, so no complete SVRL output.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063523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Before diving into approach, an overview of </a:t>
            </a:r>
            <a:r>
              <a:rPr lang="en-GB" dirty="0" err="1"/>
              <a:t>Schematron</a:t>
            </a:r>
            <a:r>
              <a:rPr lang="en-GB" dirty="0"/>
              <a:t> schema structure: </a:t>
            </a:r>
          </a:p>
          <a:p>
            <a:pPr lvl="1"/>
            <a:r>
              <a:rPr lang="en-GB" dirty="0"/>
              <a:t>Phase, pattern, rule, constraints (diagram)</a:t>
            </a:r>
          </a:p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544720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First, a little about me.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1092617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Acronym stands for </a:t>
            </a:r>
            <a:r>
              <a:rPr lang="en-GB" dirty="0" err="1"/>
              <a:t>Xquery</a:t>
            </a:r>
            <a:r>
              <a:rPr lang="en-GB" dirty="0"/>
              <a:t>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But pronounced “excuse”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331743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Where did the motivation come from?</a:t>
            </a:r>
          </a:p>
          <a:p>
            <a:pPr marL="171450" indent="-171450">
              <a:buFontTx/>
              <a:buChar char="-"/>
            </a:pPr>
            <a:r>
              <a:rPr lang="en-GB" dirty="0"/>
              <a:t>ISO approved revision in Sep ’22</a:t>
            </a:r>
          </a:p>
          <a:p>
            <a:pPr marL="171450" indent="-171450">
              <a:buFontTx/>
              <a:buChar char="-"/>
            </a:pPr>
            <a:r>
              <a:rPr lang="en-GB" dirty="0"/>
              <a:t>No ref </a:t>
            </a:r>
            <a:r>
              <a:rPr lang="en-GB" dirty="0" err="1"/>
              <a:t>impl</a:t>
            </a:r>
            <a:r>
              <a:rPr lang="en-GB" dirty="0"/>
              <a:t> required by ISO, but having another makes sense, in particular in a different language</a:t>
            </a:r>
          </a:p>
          <a:p>
            <a:pPr marL="171450" indent="-171450">
              <a:buFontTx/>
              <a:buChar char="-"/>
            </a:pPr>
            <a:r>
              <a:rPr lang="en-GB" dirty="0" err="1"/>
              <a:t>Xquery</a:t>
            </a:r>
            <a:r>
              <a:rPr lang="en-GB" dirty="0"/>
              <a:t> is the obvious choice: query language binding specified but not defined</a:t>
            </a:r>
          </a:p>
          <a:p>
            <a:pPr marL="171450" indent="-171450">
              <a:buFontTx/>
              <a:buChar char="-"/>
            </a:pPr>
            <a:r>
              <a:rPr lang="en-GB" dirty="0"/>
              <a:t>Hope to learn better what that QLB should look like by doing this!</a:t>
            </a:r>
          </a:p>
          <a:p>
            <a:pPr marL="171450" indent="-171450">
              <a:buFontTx/>
              <a:buChar char="-"/>
            </a:pPr>
            <a:r>
              <a:rPr lang="en-GB" dirty="0"/>
              <a:t>Appeal of rapid dev – concise &amp; declarative syntax</a:t>
            </a:r>
          </a:p>
          <a:p>
            <a:pPr marL="171450" indent="-171450">
              <a:buFontTx/>
              <a:buChar char="-"/>
            </a:pPr>
            <a:r>
              <a:rPr lang="en-GB" dirty="0"/>
              <a:t>Have urged community to produce more </a:t>
            </a:r>
            <a:r>
              <a:rPr lang="en-GB" dirty="0" err="1"/>
              <a:t>impls</a:t>
            </a:r>
            <a:r>
              <a:rPr lang="en-GB" dirty="0"/>
              <a:t> -- time to step up myself</a:t>
            </a:r>
          </a:p>
          <a:p>
            <a:pPr marL="171450" indent="-171450">
              <a:buFontTx/>
              <a:buChar char="-"/>
            </a:pPr>
            <a:r>
              <a:rPr lang="en-GB" dirty="0"/>
              <a:t>End user: integration into </a:t>
            </a:r>
            <a:r>
              <a:rPr lang="en-GB" dirty="0" err="1"/>
              <a:t>Xquery</a:t>
            </a:r>
            <a:r>
              <a:rPr lang="en-GB" dirty="0"/>
              <a:t>-based system/workflow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982898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Conformance over performance: this is where the </a:t>
            </a:r>
            <a:r>
              <a:rPr lang="en-GB" dirty="0" err="1"/>
              <a:t>impl</a:t>
            </a:r>
            <a:r>
              <a:rPr lang="en-GB" dirty="0"/>
              <a:t> is not just native, but </a:t>
            </a:r>
            <a:r>
              <a:rPr lang="en-GB" i="1" dirty="0"/>
              <a:t>naïve</a:t>
            </a:r>
            <a:r>
              <a:rPr lang="en-GB" i="0" dirty="0"/>
              <a:t> </a:t>
            </a:r>
            <a:r>
              <a:rPr lang="en-GB" i="0" dirty="0" err="1"/>
              <a:t>Xquery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“Dynamic evaluation” – come back to that in a moment</a:t>
            </a:r>
          </a:p>
          <a:p>
            <a:pPr marL="171450" indent="-171450">
              <a:buFontTx/>
              <a:buChar char="-"/>
            </a:pPr>
            <a:r>
              <a:rPr lang="en-GB" i="0" dirty="0"/>
              <a:t>“Compiled” schemas produced by this software to be portable between engines as far as </a:t>
            </a:r>
            <a:r>
              <a:rPr lang="en-GB" i="0" dirty="0" err="1"/>
              <a:t>poss</a:t>
            </a:r>
            <a:endParaRPr lang="en-GB" i="0" dirty="0"/>
          </a:p>
          <a:p>
            <a:pPr marL="171450" indent="-171450">
              <a:buFontTx/>
              <a:buChar char="-"/>
            </a:pPr>
            <a:r>
              <a:rPr lang="en-GB" i="0" dirty="0"/>
              <a:t>Although not mandated by the standard, SVRL output</a:t>
            </a:r>
            <a:endParaRPr lang="en-GB" dirty="0"/>
          </a:p>
          <a:p>
            <a:pPr marL="171450" indent="-171450">
              <a:buFontTx/>
              <a:buChar char="-"/>
            </a:pP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7063908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- Re dynamic evaluation, this is what the processing model looks like for e.g. XSLT </a:t>
            </a:r>
            <a:r>
              <a:rPr lang="en-GB" dirty="0" err="1"/>
              <a:t>impls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489217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Tx/>
              <a:buChar char="-"/>
            </a:pPr>
            <a:r>
              <a:rPr lang="en-GB" dirty="0"/>
              <a:t>Pre-processing steps still in place, but no compilation step</a:t>
            </a:r>
          </a:p>
          <a:p>
            <a:pPr marL="171450" indent="-171450">
              <a:buFontTx/>
              <a:buChar char="-"/>
            </a:pPr>
            <a:r>
              <a:rPr lang="en-GB" dirty="0"/>
              <a:t>Q. Why? A. no absolute need for compile step, so curious what it would through up doing it this way; also: previous experience of </a:t>
            </a:r>
            <a:r>
              <a:rPr lang="en-GB" dirty="0" err="1"/>
              <a:t>XMLProbe</a:t>
            </a:r>
            <a:r>
              <a:rPr lang="en-GB" dirty="0"/>
              <a:t>/</a:t>
            </a:r>
            <a:r>
              <a:rPr lang="en-GB" dirty="0" err="1"/>
              <a:t>Probatron</a:t>
            </a:r>
            <a:r>
              <a:rPr lang="en-GB" dirty="0"/>
              <a:t> (XPath </a:t>
            </a:r>
            <a:r>
              <a:rPr lang="en-GB" dirty="0" err="1"/>
              <a:t>impl</a:t>
            </a:r>
            <a:r>
              <a:rPr lang="en-GB" dirty="0"/>
              <a:t>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448566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Joking aside: this isn’t a conference about AI, but let’s see what it said.</a:t>
            </a:r>
          </a:p>
          <a:p>
            <a:endParaRPr lang="en-GB" dirty="0"/>
          </a:p>
          <a:p>
            <a:r>
              <a:rPr lang="en-GB" dirty="0"/>
              <a:t>First question.</a:t>
            </a:r>
          </a:p>
          <a:p>
            <a:r>
              <a:rPr lang="en-GB" dirty="0"/>
              <a:t>(Answer is shortened, for space reasons)</a:t>
            </a:r>
          </a:p>
          <a:p>
            <a:r>
              <a:rPr lang="en-GB" dirty="0"/>
              <a:t>Reasonable attempt – Boolean result, though.</a:t>
            </a:r>
          </a:p>
          <a:p>
            <a:endParaRPr lang="en-GB" dirty="0"/>
          </a:p>
          <a:p>
            <a:r>
              <a:rPr lang="en-GB" dirty="0"/>
              <a:t>No handling of patterns or rules</a:t>
            </a:r>
          </a:p>
          <a:p>
            <a:endParaRPr lang="en-GB" b="1" dirty="0"/>
          </a:p>
          <a:p>
            <a:r>
              <a:rPr lang="en-GB" b="1" dirty="0"/>
              <a:t>Q. Can anyone spot what’s odd here?</a:t>
            </a:r>
          </a:p>
          <a:p>
            <a:r>
              <a:rPr lang="en-GB" dirty="0"/>
              <a:t>A. Pre-ISO namespace!!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0540961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So I asked specifically for ISO SCH and XQY 3.1, to see if that made a difference.</a:t>
            </a:r>
          </a:p>
          <a:p>
            <a:endParaRPr lang="en-GB" dirty="0"/>
          </a:p>
          <a:p>
            <a:r>
              <a:rPr lang="en-GB" dirty="0"/>
              <a:t>This time, it proudly declares the ISO namespace (see top).</a:t>
            </a:r>
          </a:p>
          <a:p>
            <a:endParaRPr lang="en-GB" dirty="0"/>
          </a:p>
          <a:p>
            <a:r>
              <a:rPr lang="en-GB" dirty="0"/>
              <a:t>BUT it uses the XSLT </a:t>
            </a:r>
            <a:r>
              <a:rPr lang="en-GB" dirty="0" err="1"/>
              <a:t>impl</a:t>
            </a:r>
            <a:r>
              <a:rPr lang="en-GB" dirty="0"/>
              <a:t>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2BDF569-F48B-4704-ADB2-54F694482806}" type="slidenum">
              <a:rPr lang="en-GB" smtClean="0"/>
              <a:t>13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85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D8E088-CBD2-46BE-9903-9835413C96B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EB99A57-41F4-4623-AB0C-EAF77918F0A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F96AB4-FA92-4B0B-A8B3-8EFB3E9944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20C330C-B575-4EAA-968B-7370CE8925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29D855-3588-4B69-9F41-88C5F40DE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08817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C99A23-1EAD-4997-AB12-E2E063146E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A898F7B-0E6D-46E9-80A5-8E2CB16CCD5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038989-DED1-44CF-993C-417E46F5DC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9730C8-3CEB-4714-BB4E-25E44F4BA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FCC1CFA-502A-44EA-9215-5DCCA6414D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725343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19B95C1-EB35-4167-A0A7-CD3E916923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3A7E304-527E-47D4-820B-11B4A68B59B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805E39-C46B-4C72-9EF5-FBB8353A2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1C08D35-289C-4185-8CBC-FEDAA01F9F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0FCED3-C43E-4612-B0E9-6E56263890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77459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D4E3F1-F7C5-4C9B-A6D6-ADB7E54B9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1DEA31-EF37-492A-BB95-852EC5A48F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EC25EE-9A76-4FD7-A262-2A9CDFF3AE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C45ECA0-857C-43D3-9369-F98DB2D53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611BE3-BA9A-4F71-89FE-39C7F0DCE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10574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DFFDFF-E38F-461C-A04C-614F8B5B9F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989BD20-86F1-4CDA-9107-9E6C2350F1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17A5656-A786-4BD2-8B69-DB5EE3CD60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AEC19D-ECA5-4956-826E-D67195C5BA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FEAFA-99D9-49AD-AA8B-10FBD1CBFB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438485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0CB8F7-7761-4997-9D30-88C35F68CB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05987E-3577-4BFE-BB83-5E23EE70EC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007494-1235-47B2-930B-DE5A971FFF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B243D9-072D-461B-BA27-8542AE06F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907CE2C-50D1-466F-AB39-BCC399C869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29D123C-3335-460F-B1CD-329221DD0D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56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B9D6C3-CD5C-44F9-94FA-B94B1C266B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5F2DCB-7B92-44F7-8C87-5477848B11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3B78029-7775-424B-A626-9A2F98337E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6B626D6-2540-4FBD-9485-0CCFABA80C0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9E84DB9-8283-4A90-9759-4711F0F6400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BF5E2F5-22C9-42DA-A00E-AE9423DAE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2F76B1F-23AB-4A0C-87F4-B5BAD2D6BC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68CABA-4B0E-4870-92C6-B246AED2A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16507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CB648D-083A-4E0F-A334-E48D6922E5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1C1F206-CC8E-4C62-B489-44B7747826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2495CC0-7D4D-415E-B5B6-D5551677EA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846A534-D1E3-4FCF-884C-C3451F94B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4916066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082EA04-4202-486C-A598-967B572E5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92D396-30B7-4349-8BE6-0A0A16984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62C10B5-04F3-4440-8D31-D6687FEFE5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364507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6A7E9C-9533-49CF-B805-6F33A55531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BD3A5D-FD19-4F70-BE53-9E433D17D8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A93C6A5-8032-40D1-8AFF-6375232F7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F6DA3B-D2BB-4B45-9009-063A40CB2C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784A7D-BB70-41D8-830C-89596AD058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A114193-EE04-462D-BC75-C5BB62AB9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018245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CB62EE-3190-473F-B3CE-D355B46395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F7B5D0D-F1A4-4F06-B447-6C6469F078E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77AED8B-2DC7-42C9-95D6-B6FA95D9780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5F2104-BB4F-4725-9C95-22514D22A2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A48238C-368E-41C2-A9AE-5116AB2F3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846CDE-D4FD-4CA5-AD14-32D6EF764F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757427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1F0C86A-2142-4B97-B0AC-1F83894115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C0455AA-44B0-4D48-B5E2-DE350E44E9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7C04A9-3908-4206-9141-BE11E1E3C1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327C2F3-2C31-4D30-A357-2908E3F9AE5A}" type="datetimeFigureOut">
              <a:rPr lang="en-GB" smtClean="0"/>
              <a:t>29/05/2023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87C9ED-9CFE-40B0-B085-9DCE015B406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3B2628-2056-4520-8038-38A92CEEA69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61E3AE3-B299-46C3-94E3-37D663087C9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74523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gi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715D8-533C-4826-A0F8-7A955EA901E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XQS: a native XQuery </a:t>
            </a:r>
            <a:r>
              <a:rPr lang="en-GB" dirty="0" err="1"/>
              <a:t>Schematron</a:t>
            </a:r>
            <a:r>
              <a:rPr lang="en-GB" dirty="0"/>
              <a:t> implementation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E60271-B4AA-4383-9410-1D7857C27D1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Andrew Sales</a:t>
            </a:r>
          </a:p>
          <a:p>
            <a:r>
              <a:rPr lang="en-GB" dirty="0" err="1"/>
              <a:t>Markup</a:t>
            </a:r>
            <a:r>
              <a:rPr lang="en-GB" dirty="0"/>
              <a:t> UK, 3</a:t>
            </a:r>
            <a:r>
              <a:rPr lang="en-GB" baseline="30000" dirty="0"/>
              <a:t>rd</a:t>
            </a:r>
            <a:r>
              <a:rPr lang="en-GB" dirty="0"/>
              <a:t> June 2023</a:t>
            </a:r>
          </a:p>
        </p:txBody>
      </p:sp>
    </p:spTree>
    <p:extLst>
      <p:ext uri="{BB962C8B-B14F-4D97-AF65-F5344CB8AC3E}">
        <p14:creationId xmlns:p14="http://schemas.microsoft.com/office/powerpoint/2010/main" val="28043483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35510"/>
            <a:ext cx="10515600" cy="4741453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GB" sz="9600" dirty="0"/>
          </a:p>
          <a:p>
            <a:pPr marL="0" indent="0" algn="ctr">
              <a:buNone/>
            </a:pPr>
            <a:r>
              <a:rPr lang="en-GB" sz="9600" dirty="0"/>
              <a:t>Ask </a:t>
            </a:r>
            <a:r>
              <a:rPr lang="en-GB" sz="9600" dirty="0" err="1"/>
              <a:t>ChatGPT</a:t>
            </a:r>
            <a:r>
              <a:rPr lang="en-GB" sz="9600" dirty="0"/>
              <a:t>!</a:t>
            </a:r>
          </a:p>
        </p:txBody>
      </p:sp>
    </p:spTree>
    <p:extLst>
      <p:ext uri="{BB962C8B-B14F-4D97-AF65-F5344CB8AC3E}">
        <p14:creationId xmlns:p14="http://schemas.microsoft.com/office/powerpoint/2010/main" val="345318950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1EB6DF5-F184-4DBA-9979-FDFFBDFDD4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98714" y="1285875"/>
            <a:ext cx="7524750" cy="4286250"/>
          </a:xfr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ADE2836-C544-4495-B19A-3B582DDC3EA7}"/>
              </a:ext>
            </a:extLst>
          </p:cNvPr>
          <p:cNvSpPr txBox="1"/>
          <p:nvPr/>
        </p:nvSpPr>
        <p:spPr>
          <a:xfrm>
            <a:off x="5747519" y="5572125"/>
            <a:ext cx="397594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Credit: Victor </a:t>
            </a:r>
            <a:r>
              <a:rPr lang="en-GB" dirty="0" err="1">
                <a:solidFill>
                  <a:schemeClr val="bg2">
                    <a:lumMod val="75000"/>
                  </a:schemeClr>
                </a:solidFill>
              </a:rPr>
              <a:t>Metelskiy</a:t>
            </a:r>
            <a:r>
              <a:rPr lang="en-GB" dirty="0">
                <a:solidFill>
                  <a:schemeClr val="bg2">
                    <a:lumMod val="75000"/>
                  </a:schemeClr>
                </a:solidFill>
              </a:rPr>
              <a:t>/Shutterstock</a:t>
            </a:r>
          </a:p>
        </p:txBody>
      </p:sp>
    </p:spTree>
    <p:extLst>
      <p:ext uri="{BB962C8B-B14F-4D97-AF65-F5344CB8AC3E}">
        <p14:creationId xmlns:p14="http://schemas.microsoft.com/office/powerpoint/2010/main" val="27271517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dirty="0" err="1"/>
              <a:t>Schematron</a:t>
            </a:r>
            <a:r>
              <a:rPr lang="en-GB" dirty="0"/>
              <a:t> in XQuery"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de-DE" dirty="0">
                <a:latin typeface="Courier New" panose="02070309020205020404" pitchFamily="49" charset="0"/>
                <a:cs typeface="Courier New" panose="02070309020205020404" pitchFamily="49" charset="0"/>
              </a:rPr>
              <a:t>let $schematron := &lt;schema xmlns="http://www.ascc.net/xml/schematron"&gt;[...]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</p:txBody>
      </p:sp>
    </p:spTree>
    <p:extLst>
      <p:ext uri="{BB962C8B-B14F-4D97-AF65-F5344CB8AC3E}">
        <p14:creationId xmlns:p14="http://schemas.microsoft.com/office/powerpoint/2010/main" val="32876692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“Implement </a:t>
            </a:r>
            <a:r>
              <a:rPr lang="en-GB" b="1" dirty="0"/>
              <a:t>ISO</a:t>
            </a:r>
            <a:r>
              <a:rPr lang="en-GB" dirty="0"/>
              <a:t> </a:t>
            </a:r>
            <a:r>
              <a:rPr lang="en-GB" dirty="0" err="1"/>
              <a:t>Schematron</a:t>
            </a:r>
            <a:r>
              <a:rPr lang="en-GB" dirty="0"/>
              <a:t> in XQuery </a:t>
            </a:r>
            <a:r>
              <a:rPr lang="en-GB" b="1" dirty="0"/>
              <a:t>3.1</a:t>
            </a:r>
            <a:r>
              <a:rPr lang="en-GB" dirty="0"/>
              <a:t>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"http://purl.oclc.org/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function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local:schematron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($xml as node(),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as node()) as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xs:boolean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:=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$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sch:schema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xsl:stylesheet</a:t>
            </a:r>
            <a:endParaRPr lang="en-GB" sz="18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$reports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sch:pattern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sch:rule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sch:report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let $transformed := transform(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$xml,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schematronXSLT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map { 'validation-mode': 'lax' }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[...]</a:t>
            </a:r>
          </a:p>
        </p:txBody>
      </p:sp>
    </p:spTree>
    <p:extLst>
      <p:ext uri="{BB962C8B-B14F-4D97-AF65-F5344CB8AC3E}">
        <p14:creationId xmlns:p14="http://schemas.microsoft.com/office/powerpoint/2010/main" val="30812436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"Implement </a:t>
            </a:r>
            <a:r>
              <a:rPr lang="en-GB" i="1" dirty="0"/>
              <a:t>natively</a:t>
            </a:r>
            <a:r>
              <a:rPr lang="en-GB" dirty="0"/>
              <a:t> [etc.]"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declare namespace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= "http://purl.oclc.org/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dsdl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";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let $assertions := $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schematron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//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sch:assert</a:t>
            </a: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every $assert in $assertions satisfies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let $test := $assert/@test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return (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count($xml[not($test)])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exists($xml[$test])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)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086641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“Now include an SVRL report"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3B8AF2-EBAB-4825-840C-058B9D7347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for $assert in $assertions return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if (exists($assert/@role) and $assert/@role = 'warning') then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(count($xml[not($assert/@test)]) </a:t>
            </a:r>
            <a:r>
              <a:rPr lang="en-GB" sz="18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eq</a:t>
            </a: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0)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 role="warning"&gt;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if (exists($xml[$assert/@test])) then ()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else</a:t>
            </a:r>
          </a:p>
          <a:p>
            <a:pPr marL="0" indent="0">
              <a:buNone/>
            </a:pPr>
            <a:r>
              <a:rPr lang="en-GB" sz="1800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test="{$assert/@test}"&gt;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&lt;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&gt;{data($assert)}&lt;/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svrl:text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&lt;/</a:t>
            </a:r>
            <a:r>
              <a:rPr lang="en-GB" sz="1800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svrl:failed-assert</a:t>
            </a:r>
            <a:r>
              <a:rPr lang="en-GB" sz="1800" b="1" dirty="0"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</a:p>
          <a:p>
            <a:pPr marL="0" indent="0">
              <a:buNone/>
            </a:pPr>
            <a:endParaRPr lang="en-GB" sz="18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0644972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57D578-CC16-4CA5-A771-965CFCC68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asking </a:t>
            </a:r>
            <a:r>
              <a:rPr lang="en-GB" dirty="0" err="1"/>
              <a:t>ChatGPT</a:t>
            </a:r>
            <a:r>
              <a:rPr lang="en-GB" dirty="0"/>
              <a:t> helped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0F360A-24D7-4E74-B904-FE874F7F62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ISO; XQuery; SVRL</a:t>
            </a:r>
          </a:p>
        </p:txBody>
      </p:sp>
    </p:spTree>
    <p:extLst>
      <p:ext uri="{BB962C8B-B14F-4D97-AF65-F5344CB8AC3E}">
        <p14:creationId xmlns:p14="http://schemas.microsoft.com/office/powerpoint/2010/main" val="30346711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B356C2-06C4-442A-A402-479E04F3D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Schema structure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B7C2D9-CCD6-495D-9EB3-54F0A69EEA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10062" y="1643062"/>
            <a:ext cx="3571875" cy="3571875"/>
          </a:xfrm>
        </p:spPr>
      </p:pic>
    </p:spTree>
    <p:extLst>
      <p:ext uri="{BB962C8B-B14F-4D97-AF65-F5344CB8AC3E}">
        <p14:creationId xmlns:p14="http://schemas.microsoft.com/office/powerpoint/2010/main" val="27458360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A90060-1A29-470E-866E-70D5A351A1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Processing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DDF197-3764-4F6C-A6DB-E8373BD993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Include, expand, compile</a:t>
            </a:r>
          </a:p>
        </p:txBody>
      </p:sp>
    </p:spTree>
    <p:extLst>
      <p:ext uri="{BB962C8B-B14F-4D97-AF65-F5344CB8AC3E}">
        <p14:creationId xmlns:p14="http://schemas.microsoft.com/office/powerpoint/2010/main" val="38784274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75A2C5-0F9E-4A8E-B122-59CE8682FD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Caveats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FBDD6-99E9-4118-909C-CF9C85026B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No expansion/inclusion &amp; WHY</a:t>
            </a:r>
          </a:p>
          <a:p>
            <a:r>
              <a:rPr lang="en-GB" dirty="0"/>
              <a:t>BUT </a:t>
            </a:r>
            <a:r>
              <a:rPr lang="en-GB" i="1" dirty="0"/>
              <a:t>dynamic evaluation</a:t>
            </a:r>
            <a:r>
              <a:rPr lang="en-GB" dirty="0"/>
              <a:t> as well as compilation</a:t>
            </a:r>
          </a:p>
        </p:txBody>
      </p:sp>
    </p:spTree>
    <p:extLst>
      <p:ext uri="{BB962C8B-B14F-4D97-AF65-F5344CB8AC3E}">
        <p14:creationId xmlns:p14="http://schemas.microsoft.com/office/powerpoint/2010/main" val="10394567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4B8410-C00C-4672-BBB7-2BBC71FCE1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Agenda(?)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9798D-91A3-4B18-902F-7250FD444F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What it is</a:t>
            </a:r>
          </a:p>
          <a:p>
            <a:r>
              <a:rPr lang="en-GB" dirty="0"/>
              <a:t>Why do it</a:t>
            </a:r>
          </a:p>
          <a:p>
            <a:r>
              <a:rPr lang="en-GB" dirty="0"/>
              <a:t>Design goals</a:t>
            </a:r>
          </a:p>
          <a:p>
            <a:r>
              <a:rPr lang="en-GB" dirty="0"/>
              <a:t>[…]</a:t>
            </a:r>
          </a:p>
        </p:txBody>
      </p:sp>
    </p:spTree>
    <p:extLst>
      <p:ext uri="{BB962C8B-B14F-4D97-AF65-F5344CB8AC3E}">
        <p14:creationId xmlns:p14="http://schemas.microsoft.com/office/powerpoint/2010/main" val="8221200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39FCD-263E-49E9-A9BA-2CC51CD188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Evaluate vs compile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BBAF03-F045-4E55-9DD4-E380087EC4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[diagram the </a:t>
            </a:r>
            <a:r>
              <a:rPr lang="en-GB"/>
              <a:t>two approaches]</a:t>
            </a:r>
          </a:p>
        </p:txBody>
      </p:sp>
    </p:spTree>
    <p:extLst>
      <p:ext uri="{BB962C8B-B14F-4D97-AF65-F5344CB8AC3E}">
        <p14:creationId xmlns:p14="http://schemas.microsoft.com/office/powerpoint/2010/main" val="221460285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FBCD12B-A862-4465-B004-BAB5D6FC0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Questions?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D6F4A95-0701-4FDE-BA89-6FCDE9594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[</a:t>
            </a:r>
            <a:r>
              <a:rPr lang="en-GB" dirty="0" err="1"/>
              <a:t>github</a:t>
            </a:r>
            <a:r>
              <a:rPr lang="en-GB" dirty="0"/>
              <a:t> link]</a:t>
            </a:r>
          </a:p>
          <a:p>
            <a:r>
              <a:rPr lang="en-GB" dirty="0"/>
              <a:t>[contact details]</a:t>
            </a:r>
          </a:p>
        </p:txBody>
      </p:sp>
    </p:spTree>
    <p:extLst>
      <p:ext uri="{BB962C8B-B14F-4D97-AF65-F5344CB8AC3E}">
        <p14:creationId xmlns:p14="http://schemas.microsoft.com/office/powerpoint/2010/main" val="32546076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45436C-6011-42E9-98AC-CEA1EDBE1D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me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D5AB50-1D19-46BB-86AA-778CC5B5ED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Project editor, ISO/IEC 19757-3</a:t>
            </a:r>
          </a:p>
          <a:p>
            <a:r>
              <a:rPr lang="en-GB" dirty="0"/>
              <a:t>Convenor, ISO/IEC JTC 1/SC 34/WG 10</a:t>
            </a:r>
          </a:p>
          <a:p>
            <a:r>
              <a:rPr lang="en-GB" dirty="0"/>
              <a:t>Work at publisher based in London</a:t>
            </a:r>
          </a:p>
        </p:txBody>
      </p:sp>
    </p:spTree>
    <p:extLst>
      <p:ext uri="{BB962C8B-B14F-4D97-AF65-F5344CB8AC3E}">
        <p14:creationId xmlns:p14="http://schemas.microsoft.com/office/powerpoint/2010/main" val="17788115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4080F-24BE-44A7-84E8-CADF778B2E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About XQS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1D035C-C364-4021-BEDE-3C5F181DE2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XQS = XQuery for </a:t>
            </a:r>
            <a:r>
              <a:rPr lang="en-GB" dirty="0" err="1"/>
              <a:t>Schematron</a:t>
            </a:r>
            <a:endParaRPr lang="en-GB" dirty="0"/>
          </a:p>
          <a:p>
            <a:r>
              <a:rPr lang="en-GB" dirty="0"/>
              <a:t>Pronounced /</a:t>
            </a:r>
            <a:r>
              <a:rPr lang="en-GB" dirty="0" err="1"/>
              <a:t>ɛksˈkjuːz</a:t>
            </a:r>
            <a:r>
              <a:rPr lang="en-GB" dirty="0"/>
              <a:t>/</a:t>
            </a:r>
          </a:p>
          <a:p>
            <a:r>
              <a:rPr lang="en-GB" dirty="0"/>
              <a:t>Written in pure XQuery</a:t>
            </a:r>
          </a:p>
          <a:p>
            <a:r>
              <a:rPr lang="en-GB" dirty="0" err="1"/>
              <a:t>BaseX</a:t>
            </a:r>
            <a:r>
              <a:rPr lang="en-GB" dirty="0"/>
              <a:t> dialect of 3.1</a:t>
            </a:r>
          </a:p>
          <a:p>
            <a:r>
              <a:rPr lang="en-GB" dirty="0"/>
              <a:t>Tested under </a:t>
            </a:r>
            <a:r>
              <a:rPr lang="en-GB" dirty="0" err="1"/>
              <a:t>BaseX</a:t>
            </a:r>
            <a:r>
              <a:rPr lang="en-GB" dirty="0"/>
              <a:t> 10.x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5173875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4960CE-AA87-4ECC-B035-B00C0A6C86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Why do this?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4931B2-19D0-42BD-AA04-7F1A24A87D8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ISO approved new work to revise standard</a:t>
            </a:r>
          </a:p>
          <a:p>
            <a:r>
              <a:rPr lang="en-GB" dirty="0"/>
              <a:t>Second “reference” implementation</a:t>
            </a:r>
          </a:p>
          <a:p>
            <a:r>
              <a:rPr lang="en-GB" dirty="0"/>
              <a:t>XQuery QLB reserved, but not defined</a:t>
            </a:r>
          </a:p>
          <a:p>
            <a:r>
              <a:rPr lang="en-GB" dirty="0"/>
              <a:t>Rapid development?</a:t>
            </a:r>
          </a:p>
          <a:p>
            <a:r>
              <a:rPr lang="en-GB" dirty="0"/>
              <a:t>Advocacy at meetups</a:t>
            </a:r>
          </a:p>
          <a:p>
            <a:r>
              <a:rPr lang="en-GB" dirty="0"/>
              <a:t>End-user benefits</a:t>
            </a:r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261431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ADF1FD-191D-443B-A3A1-A43027567A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 design goals?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DAAE02-845A-44F5-81F9-7894B159609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Conformance over performance</a:t>
            </a:r>
          </a:p>
          <a:p>
            <a:pPr lvl="1"/>
            <a:r>
              <a:rPr lang="en-GB" dirty="0"/>
              <a:t>No optimization at this stage</a:t>
            </a:r>
          </a:p>
          <a:p>
            <a:r>
              <a:rPr lang="en-GB" dirty="0"/>
              <a:t>”Dynamic evaluation” of schemas</a:t>
            </a:r>
          </a:p>
          <a:p>
            <a:r>
              <a:rPr lang="en-GB" dirty="0"/>
              <a:t>Portability of “compiled” schemas</a:t>
            </a:r>
          </a:p>
          <a:p>
            <a:r>
              <a:rPr lang="en-GB" dirty="0"/>
              <a:t>(SVRL output)</a:t>
            </a:r>
          </a:p>
          <a:p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328436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884621-ED6F-4B94-AD2D-192517995F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Typical processing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60AF93C2-4CD3-43B6-837B-A61B2C8C404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5831"/>
            <a:ext cx="6210300" cy="3590925"/>
          </a:xfrm>
        </p:spPr>
      </p:pic>
    </p:spTree>
    <p:extLst>
      <p:ext uri="{BB962C8B-B14F-4D97-AF65-F5344CB8AC3E}">
        <p14:creationId xmlns:p14="http://schemas.microsoft.com/office/powerpoint/2010/main" val="39776679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79ACC0-E370-4D14-A548-AC557FCDD9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Dynamic evaluation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9F32604D-9A1F-41B9-86E0-3ADDD0A2801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0850" y="2201069"/>
            <a:ext cx="6210300" cy="3600450"/>
          </a:xfrm>
        </p:spPr>
      </p:pic>
    </p:spTree>
    <p:extLst>
      <p:ext uri="{BB962C8B-B14F-4D97-AF65-F5344CB8AC3E}">
        <p14:creationId xmlns:p14="http://schemas.microsoft.com/office/powerpoint/2010/main" val="25642301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83E35C-8894-4776-86DF-EAACF757D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How to do this?</a:t>
            </a:r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52CFC33-29A6-48D4-A0DC-015D0302184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48839" y="2415693"/>
            <a:ext cx="3661035" cy="3078598"/>
          </a:xfrm>
        </p:spPr>
      </p:pic>
    </p:spTree>
    <p:extLst>
      <p:ext uri="{BB962C8B-B14F-4D97-AF65-F5344CB8AC3E}">
        <p14:creationId xmlns:p14="http://schemas.microsoft.com/office/powerpoint/2010/main" val="404739687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665</TotalTime>
  <Words>1065</Words>
  <Application>Microsoft Office PowerPoint</Application>
  <PresentationFormat>Widescreen</PresentationFormat>
  <Paragraphs>153</Paragraphs>
  <Slides>21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Arial</vt:lpstr>
      <vt:lpstr>Calibri</vt:lpstr>
      <vt:lpstr>Calibri Light</vt:lpstr>
      <vt:lpstr>Courier New</vt:lpstr>
      <vt:lpstr>Office Theme</vt:lpstr>
      <vt:lpstr>XQS: a native XQuery Schematron implementation</vt:lpstr>
      <vt:lpstr>Agenda(?)</vt:lpstr>
      <vt:lpstr>About me</vt:lpstr>
      <vt:lpstr>About XQS</vt:lpstr>
      <vt:lpstr>Why do this?</vt:lpstr>
      <vt:lpstr>What design goals?</vt:lpstr>
      <vt:lpstr>Typical processing</vt:lpstr>
      <vt:lpstr>Dynamic evaluation</vt:lpstr>
      <vt:lpstr>How to do this?</vt:lpstr>
      <vt:lpstr>PowerPoint Presentation</vt:lpstr>
      <vt:lpstr>PowerPoint Presentation</vt:lpstr>
      <vt:lpstr>"Implement Schematron in XQuery"</vt:lpstr>
      <vt:lpstr>“Implement ISO Schematron in XQuery 3.1"</vt:lpstr>
      <vt:lpstr>"Implement natively [etc.]"</vt:lpstr>
      <vt:lpstr>“Now include an SVRL report"</vt:lpstr>
      <vt:lpstr>How asking ChatGPT helped</vt:lpstr>
      <vt:lpstr>Schema structure</vt:lpstr>
      <vt:lpstr>Processing model</vt:lpstr>
      <vt:lpstr>Caveats</vt:lpstr>
      <vt:lpstr>Evaluate vs compile</vt:lpstr>
      <vt:lpstr>Questions?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XQS: a native XQuery Schematron implementation</dc:title>
  <dc:creator>Andrew</dc:creator>
  <cp:lastModifiedBy>Andrew</cp:lastModifiedBy>
  <cp:revision>89</cp:revision>
  <dcterms:created xsi:type="dcterms:W3CDTF">2023-05-26T11:27:25Z</dcterms:created>
  <dcterms:modified xsi:type="dcterms:W3CDTF">2023-05-29T18:09:45Z</dcterms:modified>
</cp:coreProperties>
</file>