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11"/>
  </p:notes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0AA11C-8FC2-4D37-A6B1-843F794EDF59}" v="31" dt="2023-09-11T01:11:29.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1285" autoAdjust="0"/>
  </p:normalViewPr>
  <p:slideViewPr>
    <p:cSldViewPr snapToGrid="0">
      <p:cViewPr varScale="1">
        <p:scale>
          <a:sx n="61" d="100"/>
          <a:sy n="61" d="100"/>
        </p:scale>
        <p:origin x="151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58042-384F-45E2-A591-BBCAD210241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EB3E07D-573D-447F-A364-C954C1702D09}">
      <dgm:prSet/>
      <dgm:spPr/>
      <dgm:t>
        <a:bodyPr/>
        <a:lstStyle/>
        <a:p>
          <a:pPr>
            <a:lnSpc>
              <a:spcPct val="100000"/>
            </a:lnSpc>
          </a:pPr>
          <a:r>
            <a:rPr lang="en-US"/>
            <a:t>Cost per name $0.05</a:t>
          </a:r>
        </a:p>
      </dgm:t>
    </dgm:pt>
    <dgm:pt modelId="{70BBC739-ACC1-4986-B005-ED3ED71DCD78}" type="parTrans" cxnId="{D8AF7A35-567A-4BF9-B86F-9CD31DBFAB1B}">
      <dgm:prSet/>
      <dgm:spPr/>
      <dgm:t>
        <a:bodyPr/>
        <a:lstStyle/>
        <a:p>
          <a:endParaRPr lang="en-US"/>
        </a:p>
      </dgm:t>
    </dgm:pt>
    <dgm:pt modelId="{6AFE34B9-EFAA-4957-9BB5-423677BA8F55}" type="sibTrans" cxnId="{D8AF7A35-567A-4BF9-B86F-9CD31DBFAB1B}">
      <dgm:prSet/>
      <dgm:spPr/>
      <dgm:t>
        <a:bodyPr/>
        <a:lstStyle/>
        <a:p>
          <a:endParaRPr lang="en-US"/>
        </a:p>
      </dgm:t>
    </dgm:pt>
    <dgm:pt modelId="{2502E3E3-CD3D-4693-9DFF-B074202B9DFA}">
      <dgm:prSet/>
      <dgm:spPr/>
      <dgm:t>
        <a:bodyPr/>
        <a:lstStyle/>
        <a:p>
          <a:pPr>
            <a:lnSpc>
              <a:spcPct val="100000"/>
            </a:lnSpc>
          </a:pPr>
          <a:r>
            <a:rPr lang="en-US" dirty="0"/>
            <a:t>Names available for 50% of email list</a:t>
          </a:r>
        </a:p>
      </dgm:t>
    </dgm:pt>
    <dgm:pt modelId="{0B4F0F61-5321-4734-810A-1FB521F702F3}" type="parTrans" cxnId="{8B055697-EBFC-44D2-A533-6219BBF2E700}">
      <dgm:prSet/>
      <dgm:spPr/>
      <dgm:t>
        <a:bodyPr/>
        <a:lstStyle/>
        <a:p>
          <a:endParaRPr lang="en-US"/>
        </a:p>
      </dgm:t>
    </dgm:pt>
    <dgm:pt modelId="{36DFDFFE-5201-42FB-9C36-3DD57F815CD3}" type="sibTrans" cxnId="{8B055697-EBFC-44D2-A533-6219BBF2E700}">
      <dgm:prSet/>
      <dgm:spPr/>
      <dgm:t>
        <a:bodyPr/>
        <a:lstStyle/>
        <a:p>
          <a:endParaRPr lang="en-US"/>
        </a:p>
      </dgm:t>
    </dgm:pt>
    <dgm:pt modelId="{72DDC77E-B763-4325-ADBA-8D58073E0B81}" type="pres">
      <dgm:prSet presAssocID="{9A858042-384F-45E2-A591-BBCAD210241A}" presName="root" presStyleCnt="0">
        <dgm:presLayoutVars>
          <dgm:dir/>
          <dgm:resizeHandles val="exact"/>
        </dgm:presLayoutVars>
      </dgm:prSet>
      <dgm:spPr/>
    </dgm:pt>
    <dgm:pt modelId="{E4BDF673-BCE1-4733-B1EC-45C126A0DB84}" type="pres">
      <dgm:prSet presAssocID="{FEB3E07D-573D-447F-A364-C954C1702D09}" presName="compNode" presStyleCnt="0"/>
      <dgm:spPr/>
    </dgm:pt>
    <dgm:pt modelId="{47732CF3-CB67-4339-B39D-5A098B3CB967}" type="pres">
      <dgm:prSet presAssocID="{FEB3E07D-573D-447F-A364-C954C1702D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5D243E6F-6678-4B05-B886-ECAF64BBE2CB}" type="pres">
      <dgm:prSet presAssocID="{FEB3E07D-573D-447F-A364-C954C1702D09}" presName="spaceRect" presStyleCnt="0"/>
      <dgm:spPr/>
    </dgm:pt>
    <dgm:pt modelId="{FD674F5E-F66C-48E9-AF08-D5C6F86FBE25}" type="pres">
      <dgm:prSet presAssocID="{FEB3E07D-573D-447F-A364-C954C1702D09}" presName="textRect" presStyleLbl="revTx" presStyleIdx="0" presStyleCnt="2">
        <dgm:presLayoutVars>
          <dgm:chMax val="1"/>
          <dgm:chPref val="1"/>
        </dgm:presLayoutVars>
      </dgm:prSet>
      <dgm:spPr/>
    </dgm:pt>
    <dgm:pt modelId="{F67A2763-8A46-44FA-935D-A649B8557C57}" type="pres">
      <dgm:prSet presAssocID="{6AFE34B9-EFAA-4957-9BB5-423677BA8F55}" presName="sibTrans" presStyleCnt="0"/>
      <dgm:spPr/>
    </dgm:pt>
    <dgm:pt modelId="{19A0742F-A52E-420F-9230-02ACFC4F05C5}" type="pres">
      <dgm:prSet presAssocID="{2502E3E3-CD3D-4693-9DFF-B074202B9DFA}" presName="compNode" presStyleCnt="0"/>
      <dgm:spPr/>
    </dgm:pt>
    <dgm:pt modelId="{2922C005-F2D7-49FC-B666-6C1DF7101434}" type="pres">
      <dgm:prSet presAssocID="{2502E3E3-CD3D-4693-9DFF-B074202B9D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011D9DCB-9A54-4E1D-9E89-D640D86F822A}" type="pres">
      <dgm:prSet presAssocID="{2502E3E3-CD3D-4693-9DFF-B074202B9DFA}" presName="spaceRect" presStyleCnt="0"/>
      <dgm:spPr/>
    </dgm:pt>
    <dgm:pt modelId="{E3767A93-71E5-41D4-9D29-C6A0340B35FF}" type="pres">
      <dgm:prSet presAssocID="{2502E3E3-CD3D-4693-9DFF-B074202B9DFA}" presName="textRect" presStyleLbl="revTx" presStyleIdx="1" presStyleCnt="2">
        <dgm:presLayoutVars>
          <dgm:chMax val="1"/>
          <dgm:chPref val="1"/>
        </dgm:presLayoutVars>
      </dgm:prSet>
      <dgm:spPr/>
    </dgm:pt>
  </dgm:ptLst>
  <dgm:cxnLst>
    <dgm:cxn modelId="{D8AF7A35-567A-4BF9-B86F-9CD31DBFAB1B}" srcId="{9A858042-384F-45E2-A591-BBCAD210241A}" destId="{FEB3E07D-573D-447F-A364-C954C1702D09}" srcOrd="0" destOrd="0" parTransId="{70BBC739-ACC1-4986-B005-ED3ED71DCD78}" sibTransId="{6AFE34B9-EFAA-4957-9BB5-423677BA8F55}"/>
    <dgm:cxn modelId="{A6C78A95-3880-4A47-B6E2-66D4028449D8}" type="presOf" srcId="{9A858042-384F-45E2-A591-BBCAD210241A}" destId="{72DDC77E-B763-4325-ADBA-8D58073E0B81}" srcOrd="0" destOrd="0" presId="urn:microsoft.com/office/officeart/2018/2/layout/IconLabelList"/>
    <dgm:cxn modelId="{8B055697-EBFC-44D2-A533-6219BBF2E700}" srcId="{9A858042-384F-45E2-A591-BBCAD210241A}" destId="{2502E3E3-CD3D-4693-9DFF-B074202B9DFA}" srcOrd="1" destOrd="0" parTransId="{0B4F0F61-5321-4734-810A-1FB521F702F3}" sibTransId="{36DFDFFE-5201-42FB-9C36-3DD57F815CD3}"/>
    <dgm:cxn modelId="{418B1ACB-920B-4293-8E1C-3258B5C5AF06}" type="presOf" srcId="{FEB3E07D-573D-447F-A364-C954C1702D09}" destId="{FD674F5E-F66C-48E9-AF08-D5C6F86FBE25}" srcOrd="0" destOrd="0" presId="urn:microsoft.com/office/officeart/2018/2/layout/IconLabelList"/>
    <dgm:cxn modelId="{533533D7-1B19-4260-B3F0-DAA7EE6AA202}" type="presOf" srcId="{2502E3E3-CD3D-4693-9DFF-B074202B9DFA}" destId="{E3767A93-71E5-41D4-9D29-C6A0340B35FF}" srcOrd="0" destOrd="0" presId="urn:microsoft.com/office/officeart/2018/2/layout/IconLabelList"/>
    <dgm:cxn modelId="{CBD00424-46F8-40DA-BD4D-7594062E3726}" type="presParOf" srcId="{72DDC77E-B763-4325-ADBA-8D58073E0B81}" destId="{E4BDF673-BCE1-4733-B1EC-45C126A0DB84}" srcOrd="0" destOrd="0" presId="urn:microsoft.com/office/officeart/2018/2/layout/IconLabelList"/>
    <dgm:cxn modelId="{58A14D94-9EE3-472A-8317-07CE5478B07B}" type="presParOf" srcId="{E4BDF673-BCE1-4733-B1EC-45C126A0DB84}" destId="{47732CF3-CB67-4339-B39D-5A098B3CB967}" srcOrd="0" destOrd="0" presId="urn:microsoft.com/office/officeart/2018/2/layout/IconLabelList"/>
    <dgm:cxn modelId="{F661E555-ED6D-4002-833E-03CCB628B8F9}" type="presParOf" srcId="{E4BDF673-BCE1-4733-B1EC-45C126A0DB84}" destId="{5D243E6F-6678-4B05-B886-ECAF64BBE2CB}" srcOrd="1" destOrd="0" presId="urn:microsoft.com/office/officeart/2018/2/layout/IconLabelList"/>
    <dgm:cxn modelId="{A6F07291-05EC-496F-9B93-573178F117C5}" type="presParOf" srcId="{E4BDF673-BCE1-4733-B1EC-45C126A0DB84}" destId="{FD674F5E-F66C-48E9-AF08-D5C6F86FBE25}" srcOrd="2" destOrd="0" presId="urn:microsoft.com/office/officeart/2018/2/layout/IconLabelList"/>
    <dgm:cxn modelId="{22398676-CD91-42F1-AAF2-BF9E4EDFC0BF}" type="presParOf" srcId="{72DDC77E-B763-4325-ADBA-8D58073E0B81}" destId="{F67A2763-8A46-44FA-935D-A649B8557C57}" srcOrd="1" destOrd="0" presId="urn:microsoft.com/office/officeart/2018/2/layout/IconLabelList"/>
    <dgm:cxn modelId="{67FCB9B5-C5A6-4FBA-85C0-85276AB59B31}" type="presParOf" srcId="{72DDC77E-B763-4325-ADBA-8D58073E0B81}" destId="{19A0742F-A52E-420F-9230-02ACFC4F05C5}" srcOrd="2" destOrd="0" presId="urn:microsoft.com/office/officeart/2018/2/layout/IconLabelList"/>
    <dgm:cxn modelId="{9721678E-4986-4A68-A37A-9AAB1B374FD0}" type="presParOf" srcId="{19A0742F-A52E-420F-9230-02ACFC4F05C5}" destId="{2922C005-F2D7-49FC-B666-6C1DF7101434}" srcOrd="0" destOrd="0" presId="urn:microsoft.com/office/officeart/2018/2/layout/IconLabelList"/>
    <dgm:cxn modelId="{1CA693ED-3C15-4C8A-A892-85B79FA30D8F}" type="presParOf" srcId="{19A0742F-A52E-420F-9230-02ACFC4F05C5}" destId="{011D9DCB-9A54-4E1D-9E89-D640D86F822A}" srcOrd="1" destOrd="0" presId="urn:microsoft.com/office/officeart/2018/2/layout/IconLabelList"/>
    <dgm:cxn modelId="{5BCF8CDA-7A1E-48AD-9337-BFD2E69CD6CF}" type="presParOf" srcId="{19A0742F-A52E-420F-9230-02ACFC4F05C5}" destId="{E3767A93-71E5-41D4-9D29-C6A0340B35F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6699C-1D36-4C05-8F43-6AA37F2FA671}" type="doc">
      <dgm:prSet loTypeId="urn:microsoft.com/office/officeart/2005/8/layout/hList1" loCatId="list" qsTypeId="urn:microsoft.com/office/officeart/2005/8/quickstyle/simple3" qsCatId="simple" csTypeId="urn:microsoft.com/office/officeart/2005/8/colors/colorful2" csCatId="colorful" phldr="1"/>
      <dgm:spPr/>
      <dgm:t>
        <a:bodyPr/>
        <a:lstStyle/>
        <a:p>
          <a:endParaRPr lang="en-US"/>
        </a:p>
      </dgm:t>
    </dgm:pt>
    <dgm:pt modelId="{BAEE11BD-0035-489F-B65D-B0C0F86659CA}">
      <dgm:prSet/>
      <dgm:spPr/>
      <dgm:t>
        <a:bodyPr/>
        <a:lstStyle/>
        <a:p>
          <a:pPr>
            <a:defRPr b="1"/>
          </a:pPr>
          <a:r>
            <a:rPr lang="en-US"/>
            <a:t>Subject Line</a:t>
          </a:r>
        </a:p>
      </dgm:t>
    </dgm:pt>
    <dgm:pt modelId="{7D50A3DA-2BB1-478B-AEF0-F75643EE71B3}" type="parTrans" cxnId="{486FB101-09E9-47CC-B1F4-8F02D8EDFE7A}">
      <dgm:prSet/>
      <dgm:spPr/>
      <dgm:t>
        <a:bodyPr/>
        <a:lstStyle/>
        <a:p>
          <a:endParaRPr lang="en-US"/>
        </a:p>
      </dgm:t>
    </dgm:pt>
    <dgm:pt modelId="{34468CBA-D63D-48C9-8013-479FAE86984A}" type="sibTrans" cxnId="{486FB101-09E9-47CC-B1F4-8F02D8EDFE7A}">
      <dgm:prSet/>
      <dgm:spPr/>
      <dgm:t>
        <a:bodyPr/>
        <a:lstStyle/>
        <a:p>
          <a:endParaRPr lang="en-US"/>
        </a:p>
      </dgm:t>
    </dgm:pt>
    <dgm:pt modelId="{49425DB7-5B9D-48F3-916D-2AB06DDBF244}">
      <dgm:prSet/>
      <dgm:spPr/>
      <dgm:t>
        <a:bodyPr/>
        <a:lstStyle/>
        <a:p>
          <a:r>
            <a:rPr lang="en-US"/>
            <a:t>A/B test</a:t>
          </a:r>
        </a:p>
      </dgm:t>
    </dgm:pt>
    <dgm:pt modelId="{C95E51A9-E329-49D8-A78A-4AE843F5243B}" type="parTrans" cxnId="{AA01D576-3B4D-4248-935B-0F430607069A}">
      <dgm:prSet/>
      <dgm:spPr/>
      <dgm:t>
        <a:bodyPr/>
        <a:lstStyle/>
        <a:p>
          <a:endParaRPr lang="en-US"/>
        </a:p>
      </dgm:t>
    </dgm:pt>
    <dgm:pt modelId="{05C45EFF-6F31-4065-860E-DF847FB307AF}" type="sibTrans" cxnId="{AA01D576-3B4D-4248-935B-0F430607069A}">
      <dgm:prSet/>
      <dgm:spPr/>
      <dgm:t>
        <a:bodyPr/>
        <a:lstStyle/>
        <a:p>
          <a:endParaRPr lang="en-US"/>
        </a:p>
      </dgm:t>
    </dgm:pt>
    <dgm:pt modelId="{9F59A6CF-F293-4019-97B0-E209075EB009}">
      <dgm:prSet/>
      <dgm:spPr/>
      <dgm:t>
        <a:bodyPr/>
        <a:lstStyle/>
        <a:p>
          <a:r>
            <a:rPr lang="en-US"/>
            <a:t>Attention grabbing</a:t>
          </a:r>
        </a:p>
      </dgm:t>
    </dgm:pt>
    <dgm:pt modelId="{6DDC0C3C-E01F-4F49-AFC8-1D5827C063C0}" type="parTrans" cxnId="{F949E5BC-3A94-402F-BEA3-E384D7BAE327}">
      <dgm:prSet/>
      <dgm:spPr/>
      <dgm:t>
        <a:bodyPr/>
        <a:lstStyle/>
        <a:p>
          <a:endParaRPr lang="en-US"/>
        </a:p>
      </dgm:t>
    </dgm:pt>
    <dgm:pt modelId="{B026A62F-C765-447B-9203-EF6BD002A8A0}" type="sibTrans" cxnId="{F949E5BC-3A94-402F-BEA3-E384D7BAE327}">
      <dgm:prSet/>
      <dgm:spPr/>
      <dgm:t>
        <a:bodyPr/>
        <a:lstStyle/>
        <a:p>
          <a:endParaRPr lang="en-US"/>
        </a:p>
      </dgm:t>
    </dgm:pt>
    <dgm:pt modelId="{353E4C13-EC84-4A59-A468-54C091690C32}">
      <dgm:prSet/>
      <dgm:spPr/>
      <dgm:t>
        <a:bodyPr/>
        <a:lstStyle/>
        <a:p>
          <a:r>
            <a:rPr lang="en-US"/>
            <a:t>Use emojis and upper/lowercase letters</a:t>
          </a:r>
        </a:p>
      </dgm:t>
    </dgm:pt>
    <dgm:pt modelId="{06044505-64F5-4B7E-8E2A-5A42E1F5AFFD}" type="parTrans" cxnId="{9EBC3A0C-76F2-4F95-BD6D-E7ECB01A0CB0}">
      <dgm:prSet/>
      <dgm:spPr/>
      <dgm:t>
        <a:bodyPr/>
        <a:lstStyle/>
        <a:p>
          <a:endParaRPr lang="en-US"/>
        </a:p>
      </dgm:t>
    </dgm:pt>
    <dgm:pt modelId="{4742275D-D666-4437-8E2E-ED5242F4DACF}" type="sibTrans" cxnId="{9EBC3A0C-76F2-4F95-BD6D-E7ECB01A0CB0}">
      <dgm:prSet/>
      <dgm:spPr/>
      <dgm:t>
        <a:bodyPr/>
        <a:lstStyle/>
        <a:p>
          <a:endParaRPr lang="en-US"/>
        </a:p>
      </dgm:t>
    </dgm:pt>
    <dgm:pt modelId="{773904F9-DA6C-4315-AF87-3045AA406147}">
      <dgm:prSet/>
      <dgm:spPr/>
      <dgm:t>
        <a:bodyPr/>
        <a:lstStyle/>
        <a:p>
          <a:pPr>
            <a:defRPr b="1"/>
          </a:pPr>
          <a:r>
            <a:rPr lang="en-US"/>
            <a:t>Call to Actions</a:t>
          </a:r>
        </a:p>
      </dgm:t>
    </dgm:pt>
    <dgm:pt modelId="{08319083-260C-4B4F-8C51-C3395959FAE0}" type="parTrans" cxnId="{F709642E-16FD-44FB-B689-DF404DEB96FF}">
      <dgm:prSet/>
      <dgm:spPr/>
      <dgm:t>
        <a:bodyPr/>
        <a:lstStyle/>
        <a:p>
          <a:endParaRPr lang="en-US"/>
        </a:p>
      </dgm:t>
    </dgm:pt>
    <dgm:pt modelId="{66201FFE-F171-4B7F-98A1-E256BBAF3655}" type="sibTrans" cxnId="{F709642E-16FD-44FB-B689-DF404DEB96FF}">
      <dgm:prSet/>
      <dgm:spPr/>
      <dgm:t>
        <a:bodyPr/>
        <a:lstStyle/>
        <a:p>
          <a:endParaRPr lang="en-US"/>
        </a:p>
      </dgm:t>
    </dgm:pt>
    <dgm:pt modelId="{4C6F3CF8-4458-4C50-AD39-DA17254B4CC3}">
      <dgm:prSet/>
      <dgm:spPr/>
      <dgm:t>
        <a:bodyPr/>
        <a:lstStyle/>
        <a:p>
          <a:r>
            <a:rPr lang="en-US"/>
            <a:t>Clear</a:t>
          </a:r>
        </a:p>
      </dgm:t>
    </dgm:pt>
    <dgm:pt modelId="{328FBCCE-502C-4BF4-8D32-54E23CC8D3B0}" type="parTrans" cxnId="{F2C41C8F-0035-4734-8A44-E8B5B88552C3}">
      <dgm:prSet/>
      <dgm:spPr/>
      <dgm:t>
        <a:bodyPr/>
        <a:lstStyle/>
        <a:p>
          <a:endParaRPr lang="en-US"/>
        </a:p>
      </dgm:t>
    </dgm:pt>
    <dgm:pt modelId="{069AFA2C-A633-4094-9B13-DB70DE351522}" type="sibTrans" cxnId="{F2C41C8F-0035-4734-8A44-E8B5B88552C3}">
      <dgm:prSet/>
      <dgm:spPr/>
      <dgm:t>
        <a:bodyPr/>
        <a:lstStyle/>
        <a:p>
          <a:endParaRPr lang="en-US"/>
        </a:p>
      </dgm:t>
    </dgm:pt>
    <dgm:pt modelId="{CF4AA440-CCE9-4F80-B0F9-884E26DC5E87}">
      <dgm:prSet/>
      <dgm:spPr/>
      <dgm:t>
        <a:bodyPr/>
        <a:lstStyle/>
        <a:p>
          <a:r>
            <a:rPr lang="en-US"/>
            <a:t>Eye-grabbing large picture</a:t>
          </a:r>
        </a:p>
      </dgm:t>
    </dgm:pt>
    <dgm:pt modelId="{DA5E9746-56DA-4767-9074-ED85157E1E2A}" type="parTrans" cxnId="{71C1DBA1-8D99-4952-B712-1233092BD708}">
      <dgm:prSet/>
      <dgm:spPr/>
      <dgm:t>
        <a:bodyPr/>
        <a:lstStyle/>
        <a:p>
          <a:endParaRPr lang="en-US"/>
        </a:p>
      </dgm:t>
    </dgm:pt>
    <dgm:pt modelId="{C03CD944-16CE-49DF-936A-7E3DAE80D9AA}" type="sibTrans" cxnId="{71C1DBA1-8D99-4952-B712-1233092BD708}">
      <dgm:prSet/>
      <dgm:spPr/>
      <dgm:t>
        <a:bodyPr/>
        <a:lstStyle/>
        <a:p>
          <a:endParaRPr lang="en-US"/>
        </a:p>
      </dgm:t>
    </dgm:pt>
    <dgm:pt modelId="{3101F9CF-FD10-4995-A165-917C29A78AF3}">
      <dgm:prSet/>
      <dgm:spPr/>
      <dgm:t>
        <a:bodyPr/>
        <a:lstStyle/>
        <a:p>
          <a:r>
            <a:rPr lang="en-US" dirty="0"/>
            <a:t>Immediately indicates topic</a:t>
          </a:r>
        </a:p>
      </dgm:t>
    </dgm:pt>
    <dgm:pt modelId="{131F1EDB-0698-4A09-91E0-61178E8E0F68}" type="parTrans" cxnId="{81B2C099-B983-4599-9C3D-85B61BBF1A06}">
      <dgm:prSet/>
      <dgm:spPr/>
      <dgm:t>
        <a:bodyPr/>
        <a:lstStyle/>
        <a:p>
          <a:endParaRPr lang="en-US"/>
        </a:p>
      </dgm:t>
    </dgm:pt>
    <dgm:pt modelId="{32B76332-4A84-46E7-A534-E4C824F5DB37}" type="sibTrans" cxnId="{81B2C099-B983-4599-9C3D-85B61BBF1A06}">
      <dgm:prSet/>
      <dgm:spPr/>
      <dgm:t>
        <a:bodyPr/>
        <a:lstStyle/>
        <a:p>
          <a:endParaRPr lang="en-US"/>
        </a:p>
      </dgm:t>
    </dgm:pt>
    <dgm:pt modelId="{272F55FB-68A0-4E00-9AAC-2AA2B48D43E1}">
      <dgm:prSet/>
      <dgm:spPr/>
      <dgm:t>
        <a:bodyPr/>
        <a:lstStyle/>
        <a:p>
          <a:pPr>
            <a:defRPr b="1"/>
          </a:pPr>
          <a:r>
            <a:rPr lang="en-US"/>
            <a:t>Tailor topics to the month of the newsletter</a:t>
          </a:r>
        </a:p>
      </dgm:t>
    </dgm:pt>
    <dgm:pt modelId="{58D5C8F6-F594-45E2-A665-5970E976889E}" type="parTrans" cxnId="{42644D55-D01B-49F7-A16D-BED382B0C50B}">
      <dgm:prSet/>
      <dgm:spPr/>
      <dgm:t>
        <a:bodyPr/>
        <a:lstStyle/>
        <a:p>
          <a:endParaRPr lang="en-US"/>
        </a:p>
      </dgm:t>
    </dgm:pt>
    <dgm:pt modelId="{CDDE65C2-E713-43E3-9063-8A77DC4FE02F}" type="sibTrans" cxnId="{42644D55-D01B-49F7-A16D-BED382B0C50B}">
      <dgm:prSet/>
      <dgm:spPr/>
      <dgm:t>
        <a:bodyPr/>
        <a:lstStyle/>
        <a:p>
          <a:endParaRPr lang="en-US"/>
        </a:p>
      </dgm:t>
    </dgm:pt>
    <dgm:pt modelId="{88600425-856E-4510-9BC4-1A0D0CB17828}">
      <dgm:prSet/>
      <dgm:spPr/>
      <dgm:t>
        <a:bodyPr/>
        <a:lstStyle/>
        <a:p>
          <a:pPr>
            <a:buFont typeface="Arial" panose="020B0604020202020204" pitchFamily="34" charset="0"/>
            <a:buChar char="•"/>
          </a:pPr>
          <a:r>
            <a:rPr lang="en-US" dirty="0"/>
            <a:t>December newsletter should include articles about Christmas</a:t>
          </a:r>
        </a:p>
      </dgm:t>
    </dgm:pt>
    <dgm:pt modelId="{185FF5FE-D076-44BE-8DB6-7986964B3A42}" type="parTrans" cxnId="{883CC17A-30F7-4976-9D23-543FAD60255E}">
      <dgm:prSet/>
      <dgm:spPr/>
      <dgm:t>
        <a:bodyPr/>
        <a:lstStyle/>
        <a:p>
          <a:endParaRPr lang="en-US"/>
        </a:p>
      </dgm:t>
    </dgm:pt>
    <dgm:pt modelId="{43F9F6C6-1EA4-4BC8-BC38-C820E0A4FB0B}" type="sibTrans" cxnId="{883CC17A-30F7-4976-9D23-543FAD60255E}">
      <dgm:prSet/>
      <dgm:spPr/>
      <dgm:t>
        <a:bodyPr/>
        <a:lstStyle/>
        <a:p>
          <a:endParaRPr lang="en-US"/>
        </a:p>
      </dgm:t>
    </dgm:pt>
    <dgm:pt modelId="{18272383-D278-42AF-B1AD-4C784F92EB19}">
      <dgm:prSet/>
      <dgm:spPr/>
      <dgm:t>
        <a:bodyPr/>
        <a:lstStyle/>
        <a:p>
          <a:pPr>
            <a:buFont typeface="Arial" panose="020B0604020202020204" pitchFamily="34" charset="0"/>
            <a:buChar char="•"/>
          </a:pPr>
          <a:r>
            <a:rPr lang="en-US" dirty="0"/>
            <a:t>February should include Valentine’s day</a:t>
          </a:r>
        </a:p>
      </dgm:t>
    </dgm:pt>
    <dgm:pt modelId="{A4E20ED7-9CE1-49D1-B0C8-037C665EF84E}" type="parTrans" cxnId="{BB5BA762-CCFA-4C26-8FF6-C959CF92C3EF}">
      <dgm:prSet/>
      <dgm:spPr/>
    </dgm:pt>
    <dgm:pt modelId="{EC10F3E1-9C69-4015-9E2B-525ACEFC7072}" type="sibTrans" cxnId="{BB5BA762-CCFA-4C26-8FF6-C959CF92C3EF}">
      <dgm:prSet/>
      <dgm:spPr/>
    </dgm:pt>
    <dgm:pt modelId="{81CC9DF7-AC8F-442F-ADFA-04E3F8924EC1}" type="pres">
      <dgm:prSet presAssocID="{B4B6699C-1D36-4C05-8F43-6AA37F2FA671}" presName="Name0" presStyleCnt="0">
        <dgm:presLayoutVars>
          <dgm:dir/>
          <dgm:animLvl val="lvl"/>
          <dgm:resizeHandles val="exact"/>
        </dgm:presLayoutVars>
      </dgm:prSet>
      <dgm:spPr/>
    </dgm:pt>
    <dgm:pt modelId="{DD297781-55B0-4775-8D12-DEAAA36F501A}" type="pres">
      <dgm:prSet presAssocID="{BAEE11BD-0035-489F-B65D-B0C0F86659CA}" presName="composite" presStyleCnt="0"/>
      <dgm:spPr/>
    </dgm:pt>
    <dgm:pt modelId="{0032A0F8-C648-4A92-A093-DC7C3A4CAEC8}" type="pres">
      <dgm:prSet presAssocID="{BAEE11BD-0035-489F-B65D-B0C0F86659CA}" presName="parTx" presStyleLbl="alignNode1" presStyleIdx="0" presStyleCnt="3">
        <dgm:presLayoutVars>
          <dgm:chMax val="0"/>
          <dgm:chPref val="0"/>
          <dgm:bulletEnabled val="1"/>
        </dgm:presLayoutVars>
      </dgm:prSet>
      <dgm:spPr/>
    </dgm:pt>
    <dgm:pt modelId="{D326B83F-F22B-4582-9E1A-147C2D4D791D}" type="pres">
      <dgm:prSet presAssocID="{BAEE11BD-0035-489F-B65D-B0C0F86659CA}" presName="desTx" presStyleLbl="alignAccFollowNode1" presStyleIdx="0" presStyleCnt="3">
        <dgm:presLayoutVars>
          <dgm:bulletEnabled val="1"/>
        </dgm:presLayoutVars>
      </dgm:prSet>
      <dgm:spPr/>
    </dgm:pt>
    <dgm:pt modelId="{366D84D6-A4DF-41D8-A90D-27CF99C3A280}" type="pres">
      <dgm:prSet presAssocID="{34468CBA-D63D-48C9-8013-479FAE86984A}" presName="space" presStyleCnt="0"/>
      <dgm:spPr/>
    </dgm:pt>
    <dgm:pt modelId="{6280FEB8-D3D7-45EE-9044-1649A1D8BA30}" type="pres">
      <dgm:prSet presAssocID="{773904F9-DA6C-4315-AF87-3045AA406147}" presName="composite" presStyleCnt="0"/>
      <dgm:spPr/>
    </dgm:pt>
    <dgm:pt modelId="{3E74F39C-B89B-406B-9F10-E196E16C5DC4}" type="pres">
      <dgm:prSet presAssocID="{773904F9-DA6C-4315-AF87-3045AA406147}" presName="parTx" presStyleLbl="alignNode1" presStyleIdx="1" presStyleCnt="3">
        <dgm:presLayoutVars>
          <dgm:chMax val="0"/>
          <dgm:chPref val="0"/>
          <dgm:bulletEnabled val="1"/>
        </dgm:presLayoutVars>
      </dgm:prSet>
      <dgm:spPr/>
    </dgm:pt>
    <dgm:pt modelId="{B05A6018-5E95-412F-90EA-CE750B8A815F}" type="pres">
      <dgm:prSet presAssocID="{773904F9-DA6C-4315-AF87-3045AA406147}" presName="desTx" presStyleLbl="alignAccFollowNode1" presStyleIdx="1" presStyleCnt="3">
        <dgm:presLayoutVars>
          <dgm:bulletEnabled val="1"/>
        </dgm:presLayoutVars>
      </dgm:prSet>
      <dgm:spPr/>
    </dgm:pt>
    <dgm:pt modelId="{4E8468D4-F2C1-4F95-99D8-7D3BAAB17C7E}" type="pres">
      <dgm:prSet presAssocID="{66201FFE-F171-4B7F-98A1-E256BBAF3655}" presName="space" presStyleCnt="0"/>
      <dgm:spPr/>
    </dgm:pt>
    <dgm:pt modelId="{04749070-A8E6-422D-93FC-A47BBEEA389C}" type="pres">
      <dgm:prSet presAssocID="{272F55FB-68A0-4E00-9AAC-2AA2B48D43E1}" presName="composite" presStyleCnt="0"/>
      <dgm:spPr/>
    </dgm:pt>
    <dgm:pt modelId="{D01A47F8-849F-412C-A5BD-03729C08C93D}" type="pres">
      <dgm:prSet presAssocID="{272F55FB-68A0-4E00-9AAC-2AA2B48D43E1}" presName="parTx" presStyleLbl="alignNode1" presStyleIdx="2" presStyleCnt="3">
        <dgm:presLayoutVars>
          <dgm:chMax val="0"/>
          <dgm:chPref val="0"/>
          <dgm:bulletEnabled val="1"/>
        </dgm:presLayoutVars>
      </dgm:prSet>
      <dgm:spPr/>
    </dgm:pt>
    <dgm:pt modelId="{F572EB29-4DF9-4351-A9E3-EA3D793A0365}" type="pres">
      <dgm:prSet presAssocID="{272F55FB-68A0-4E00-9AAC-2AA2B48D43E1}" presName="desTx" presStyleLbl="alignAccFollowNode1" presStyleIdx="2" presStyleCnt="3">
        <dgm:presLayoutVars>
          <dgm:bulletEnabled val="1"/>
        </dgm:presLayoutVars>
      </dgm:prSet>
      <dgm:spPr/>
    </dgm:pt>
  </dgm:ptLst>
  <dgm:cxnLst>
    <dgm:cxn modelId="{486FB101-09E9-47CC-B1F4-8F02D8EDFE7A}" srcId="{B4B6699C-1D36-4C05-8F43-6AA37F2FA671}" destId="{BAEE11BD-0035-489F-B65D-B0C0F86659CA}" srcOrd="0" destOrd="0" parTransId="{7D50A3DA-2BB1-478B-AEF0-F75643EE71B3}" sibTransId="{34468CBA-D63D-48C9-8013-479FAE86984A}"/>
    <dgm:cxn modelId="{9EBC3A0C-76F2-4F95-BD6D-E7ECB01A0CB0}" srcId="{BAEE11BD-0035-489F-B65D-B0C0F86659CA}" destId="{353E4C13-EC84-4A59-A468-54C091690C32}" srcOrd="2" destOrd="0" parTransId="{06044505-64F5-4B7E-8E2A-5A42E1F5AFFD}" sibTransId="{4742275D-D666-4437-8E2E-ED5242F4DACF}"/>
    <dgm:cxn modelId="{9BD48B17-B67D-4A7D-97BD-F15E56177483}" type="presOf" srcId="{353E4C13-EC84-4A59-A468-54C091690C32}" destId="{D326B83F-F22B-4582-9E1A-147C2D4D791D}" srcOrd="0" destOrd="2" presId="urn:microsoft.com/office/officeart/2005/8/layout/hList1"/>
    <dgm:cxn modelId="{30E79D17-A65C-4532-A063-978988AD5932}" type="presOf" srcId="{9F59A6CF-F293-4019-97B0-E209075EB009}" destId="{D326B83F-F22B-4582-9E1A-147C2D4D791D}" srcOrd="0" destOrd="1" presId="urn:microsoft.com/office/officeart/2005/8/layout/hList1"/>
    <dgm:cxn modelId="{A6052C22-8B4F-45F7-8717-5425A3C1C216}" type="presOf" srcId="{88600425-856E-4510-9BC4-1A0D0CB17828}" destId="{F572EB29-4DF9-4351-A9E3-EA3D793A0365}" srcOrd="0" destOrd="0" presId="urn:microsoft.com/office/officeart/2005/8/layout/hList1"/>
    <dgm:cxn modelId="{684E6429-0831-4A24-94B3-58EA3373D0AC}" type="presOf" srcId="{773904F9-DA6C-4315-AF87-3045AA406147}" destId="{3E74F39C-B89B-406B-9F10-E196E16C5DC4}" srcOrd="0" destOrd="0" presId="urn:microsoft.com/office/officeart/2005/8/layout/hList1"/>
    <dgm:cxn modelId="{F709642E-16FD-44FB-B689-DF404DEB96FF}" srcId="{B4B6699C-1D36-4C05-8F43-6AA37F2FA671}" destId="{773904F9-DA6C-4315-AF87-3045AA406147}" srcOrd="1" destOrd="0" parTransId="{08319083-260C-4B4F-8C51-C3395959FAE0}" sibTransId="{66201FFE-F171-4B7F-98A1-E256BBAF3655}"/>
    <dgm:cxn modelId="{43EA373B-3BD2-4FAE-966B-DA72E8CF3C2D}" type="presOf" srcId="{4C6F3CF8-4458-4C50-AD39-DA17254B4CC3}" destId="{B05A6018-5E95-412F-90EA-CE750B8A815F}" srcOrd="0" destOrd="0" presId="urn:microsoft.com/office/officeart/2005/8/layout/hList1"/>
    <dgm:cxn modelId="{DD9A6760-C917-4C43-BDAA-92B168D93DD1}" type="presOf" srcId="{CF4AA440-CCE9-4F80-B0F9-884E26DC5E87}" destId="{B05A6018-5E95-412F-90EA-CE750B8A815F}" srcOrd="0" destOrd="1" presId="urn:microsoft.com/office/officeart/2005/8/layout/hList1"/>
    <dgm:cxn modelId="{BB5BA762-CCFA-4C26-8FF6-C959CF92C3EF}" srcId="{272F55FB-68A0-4E00-9AAC-2AA2B48D43E1}" destId="{18272383-D278-42AF-B1AD-4C784F92EB19}" srcOrd="1" destOrd="0" parTransId="{A4E20ED7-9CE1-49D1-B0C8-037C665EF84E}" sibTransId="{EC10F3E1-9C69-4015-9E2B-525ACEFC7072}"/>
    <dgm:cxn modelId="{3171C162-A63D-4853-AC15-05E320D34EFA}" type="presOf" srcId="{49425DB7-5B9D-48F3-916D-2AB06DDBF244}" destId="{D326B83F-F22B-4582-9E1A-147C2D4D791D}" srcOrd="0" destOrd="0" presId="urn:microsoft.com/office/officeart/2005/8/layout/hList1"/>
    <dgm:cxn modelId="{3134FC6E-AFDA-4646-9492-36F9A4378B5C}" type="presOf" srcId="{272F55FB-68A0-4E00-9AAC-2AA2B48D43E1}" destId="{D01A47F8-849F-412C-A5BD-03729C08C93D}" srcOrd="0" destOrd="0" presId="urn:microsoft.com/office/officeart/2005/8/layout/hList1"/>
    <dgm:cxn modelId="{42644D55-D01B-49F7-A16D-BED382B0C50B}" srcId="{B4B6699C-1D36-4C05-8F43-6AA37F2FA671}" destId="{272F55FB-68A0-4E00-9AAC-2AA2B48D43E1}" srcOrd="2" destOrd="0" parTransId="{58D5C8F6-F594-45E2-A665-5970E976889E}" sibTransId="{CDDE65C2-E713-43E3-9063-8A77DC4FE02F}"/>
    <dgm:cxn modelId="{AA01D576-3B4D-4248-935B-0F430607069A}" srcId="{BAEE11BD-0035-489F-B65D-B0C0F86659CA}" destId="{49425DB7-5B9D-48F3-916D-2AB06DDBF244}" srcOrd="0" destOrd="0" parTransId="{C95E51A9-E329-49D8-A78A-4AE843F5243B}" sibTransId="{05C45EFF-6F31-4065-860E-DF847FB307AF}"/>
    <dgm:cxn modelId="{883CC17A-30F7-4976-9D23-543FAD60255E}" srcId="{272F55FB-68A0-4E00-9AAC-2AA2B48D43E1}" destId="{88600425-856E-4510-9BC4-1A0D0CB17828}" srcOrd="0" destOrd="0" parTransId="{185FF5FE-D076-44BE-8DB6-7986964B3A42}" sibTransId="{43F9F6C6-1EA4-4BC8-BC38-C820E0A4FB0B}"/>
    <dgm:cxn modelId="{4D9CD67D-B33A-4D00-90C3-EAEFC56696C1}" type="presOf" srcId="{3101F9CF-FD10-4995-A165-917C29A78AF3}" destId="{B05A6018-5E95-412F-90EA-CE750B8A815F}" srcOrd="0" destOrd="2" presId="urn:microsoft.com/office/officeart/2005/8/layout/hList1"/>
    <dgm:cxn modelId="{F2C41C8F-0035-4734-8A44-E8B5B88552C3}" srcId="{773904F9-DA6C-4315-AF87-3045AA406147}" destId="{4C6F3CF8-4458-4C50-AD39-DA17254B4CC3}" srcOrd="0" destOrd="0" parTransId="{328FBCCE-502C-4BF4-8D32-54E23CC8D3B0}" sibTransId="{069AFA2C-A633-4094-9B13-DB70DE351522}"/>
    <dgm:cxn modelId="{81B2C099-B983-4599-9C3D-85B61BBF1A06}" srcId="{773904F9-DA6C-4315-AF87-3045AA406147}" destId="{3101F9CF-FD10-4995-A165-917C29A78AF3}" srcOrd="2" destOrd="0" parTransId="{131F1EDB-0698-4A09-91E0-61178E8E0F68}" sibTransId="{32B76332-4A84-46E7-A534-E4C824F5DB37}"/>
    <dgm:cxn modelId="{71C1DBA1-8D99-4952-B712-1233092BD708}" srcId="{773904F9-DA6C-4315-AF87-3045AA406147}" destId="{CF4AA440-CCE9-4F80-B0F9-884E26DC5E87}" srcOrd="1" destOrd="0" parTransId="{DA5E9746-56DA-4767-9074-ED85157E1E2A}" sibTransId="{C03CD944-16CE-49DF-936A-7E3DAE80D9AA}"/>
    <dgm:cxn modelId="{45B6F0B1-8923-40B8-86B7-19C4C766D159}" type="presOf" srcId="{18272383-D278-42AF-B1AD-4C784F92EB19}" destId="{F572EB29-4DF9-4351-A9E3-EA3D793A0365}" srcOrd="0" destOrd="1" presId="urn:microsoft.com/office/officeart/2005/8/layout/hList1"/>
    <dgm:cxn modelId="{C234B0BC-6295-42F6-8F10-31F5118A233B}" type="presOf" srcId="{BAEE11BD-0035-489F-B65D-B0C0F86659CA}" destId="{0032A0F8-C648-4A92-A093-DC7C3A4CAEC8}" srcOrd="0" destOrd="0" presId="urn:microsoft.com/office/officeart/2005/8/layout/hList1"/>
    <dgm:cxn modelId="{F949E5BC-3A94-402F-BEA3-E384D7BAE327}" srcId="{BAEE11BD-0035-489F-B65D-B0C0F86659CA}" destId="{9F59A6CF-F293-4019-97B0-E209075EB009}" srcOrd="1" destOrd="0" parTransId="{6DDC0C3C-E01F-4F49-AFC8-1D5827C063C0}" sibTransId="{B026A62F-C765-447B-9203-EF6BD002A8A0}"/>
    <dgm:cxn modelId="{10FFC3E5-F40D-4BA8-ADC5-4E79EFC18E01}" type="presOf" srcId="{B4B6699C-1D36-4C05-8F43-6AA37F2FA671}" destId="{81CC9DF7-AC8F-442F-ADFA-04E3F8924EC1}" srcOrd="0" destOrd="0" presId="urn:microsoft.com/office/officeart/2005/8/layout/hList1"/>
    <dgm:cxn modelId="{BD5CD99C-9F90-4586-B461-C58C9B52E4B1}" type="presParOf" srcId="{81CC9DF7-AC8F-442F-ADFA-04E3F8924EC1}" destId="{DD297781-55B0-4775-8D12-DEAAA36F501A}" srcOrd="0" destOrd="0" presId="urn:microsoft.com/office/officeart/2005/8/layout/hList1"/>
    <dgm:cxn modelId="{7A83D9C3-D1BD-48B6-893D-525127D33E55}" type="presParOf" srcId="{DD297781-55B0-4775-8D12-DEAAA36F501A}" destId="{0032A0F8-C648-4A92-A093-DC7C3A4CAEC8}" srcOrd="0" destOrd="0" presId="urn:microsoft.com/office/officeart/2005/8/layout/hList1"/>
    <dgm:cxn modelId="{3F5F6A3C-1DC5-43CF-9616-3347408E1503}" type="presParOf" srcId="{DD297781-55B0-4775-8D12-DEAAA36F501A}" destId="{D326B83F-F22B-4582-9E1A-147C2D4D791D}" srcOrd="1" destOrd="0" presId="urn:microsoft.com/office/officeart/2005/8/layout/hList1"/>
    <dgm:cxn modelId="{C1AF5BA0-06C3-4D71-BB67-39BE6E7E6BBE}" type="presParOf" srcId="{81CC9DF7-AC8F-442F-ADFA-04E3F8924EC1}" destId="{366D84D6-A4DF-41D8-A90D-27CF99C3A280}" srcOrd="1" destOrd="0" presId="urn:microsoft.com/office/officeart/2005/8/layout/hList1"/>
    <dgm:cxn modelId="{0C2E6401-915E-4FEC-A630-1BCC662398A8}" type="presParOf" srcId="{81CC9DF7-AC8F-442F-ADFA-04E3F8924EC1}" destId="{6280FEB8-D3D7-45EE-9044-1649A1D8BA30}" srcOrd="2" destOrd="0" presId="urn:microsoft.com/office/officeart/2005/8/layout/hList1"/>
    <dgm:cxn modelId="{BD77F528-AB1B-49ED-8F7B-A16059700D4A}" type="presParOf" srcId="{6280FEB8-D3D7-45EE-9044-1649A1D8BA30}" destId="{3E74F39C-B89B-406B-9F10-E196E16C5DC4}" srcOrd="0" destOrd="0" presId="urn:microsoft.com/office/officeart/2005/8/layout/hList1"/>
    <dgm:cxn modelId="{99488DF6-401D-4690-8756-80CA838C697A}" type="presParOf" srcId="{6280FEB8-D3D7-45EE-9044-1649A1D8BA30}" destId="{B05A6018-5E95-412F-90EA-CE750B8A815F}" srcOrd="1" destOrd="0" presId="urn:microsoft.com/office/officeart/2005/8/layout/hList1"/>
    <dgm:cxn modelId="{E9E70E67-EE96-422E-A09D-25E3DE951C46}" type="presParOf" srcId="{81CC9DF7-AC8F-442F-ADFA-04E3F8924EC1}" destId="{4E8468D4-F2C1-4F95-99D8-7D3BAAB17C7E}" srcOrd="3" destOrd="0" presId="urn:microsoft.com/office/officeart/2005/8/layout/hList1"/>
    <dgm:cxn modelId="{2C27B2C0-6CE6-49C9-8C8B-A1D60B9AD773}" type="presParOf" srcId="{81CC9DF7-AC8F-442F-ADFA-04E3F8924EC1}" destId="{04749070-A8E6-422D-93FC-A47BBEEA389C}" srcOrd="4" destOrd="0" presId="urn:microsoft.com/office/officeart/2005/8/layout/hList1"/>
    <dgm:cxn modelId="{ED845DE5-36F4-46E9-8FA5-BA96DB015153}" type="presParOf" srcId="{04749070-A8E6-422D-93FC-A47BBEEA389C}" destId="{D01A47F8-849F-412C-A5BD-03729C08C93D}" srcOrd="0" destOrd="0" presId="urn:microsoft.com/office/officeart/2005/8/layout/hList1"/>
    <dgm:cxn modelId="{5900F1ED-70DA-4175-AD0F-5549D7467639}" type="presParOf" srcId="{04749070-A8E6-422D-93FC-A47BBEEA389C}" destId="{F572EB29-4DF9-4351-A9E3-EA3D793A036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32CF3-CB67-4339-B39D-5A098B3CB967}">
      <dsp:nvSpPr>
        <dsp:cNvPr id="0" name=""/>
        <dsp:cNvSpPr/>
      </dsp:nvSpPr>
      <dsp:spPr>
        <a:xfrm>
          <a:off x="1854162" y="4644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74F5E-F66C-48E9-AF08-D5C6F86FBE25}">
      <dsp:nvSpPr>
        <dsp:cNvPr id="0" name=""/>
        <dsp:cNvSpPr/>
      </dsp:nvSpPr>
      <dsp:spPr>
        <a:xfrm>
          <a:off x="666162" y="246093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Cost per name $0.05</a:t>
          </a:r>
        </a:p>
      </dsp:txBody>
      <dsp:txXfrm>
        <a:off x="666162" y="2460932"/>
        <a:ext cx="4320000" cy="720000"/>
      </dsp:txXfrm>
    </dsp:sp>
    <dsp:sp modelId="{2922C005-F2D7-49FC-B666-6C1DF7101434}">
      <dsp:nvSpPr>
        <dsp:cNvPr id="0" name=""/>
        <dsp:cNvSpPr/>
      </dsp:nvSpPr>
      <dsp:spPr>
        <a:xfrm>
          <a:off x="6930162" y="4644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67A93-71E5-41D4-9D29-C6A0340B35FF}">
      <dsp:nvSpPr>
        <dsp:cNvPr id="0" name=""/>
        <dsp:cNvSpPr/>
      </dsp:nvSpPr>
      <dsp:spPr>
        <a:xfrm>
          <a:off x="5742162" y="246093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Names available for 50% of email list</a:t>
          </a:r>
        </a:p>
      </dsp:txBody>
      <dsp:txXfrm>
        <a:off x="5742162" y="2460932"/>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2A0F8-C648-4A92-A093-DC7C3A4CAEC8}">
      <dsp:nvSpPr>
        <dsp:cNvPr id="0" name=""/>
        <dsp:cNvSpPr/>
      </dsp:nvSpPr>
      <dsp:spPr>
        <a:xfrm>
          <a:off x="3352" y="338576"/>
          <a:ext cx="3268786" cy="1065956"/>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defRPr b="1"/>
          </a:pPr>
          <a:r>
            <a:rPr lang="en-US" sz="2100" kern="1200"/>
            <a:t>Subject Line</a:t>
          </a:r>
        </a:p>
      </dsp:txBody>
      <dsp:txXfrm>
        <a:off x="3352" y="338576"/>
        <a:ext cx="3268786" cy="1065956"/>
      </dsp:txXfrm>
    </dsp:sp>
    <dsp:sp modelId="{D326B83F-F22B-4582-9E1A-147C2D4D791D}">
      <dsp:nvSpPr>
        <dsp:cNvPr id="0" name=""/>
        <dsp:cNvSpPr/>
      </dsp:nvSpPr>
      <dsp:spPr>
        <a:xfrm>
          <a:off x="3352" y="1404533"/>
          <a:ext cx="3268786" cy="184464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A/B test</a:t>
          </a:r>
        </a:p>
        <a:p>
          <a:pPr marL="228600" lvl="1" indent="-228600" algn="l" defTabSz="933450">
            <a:lnSpc>
              <a:spcPct val="90000"/>
            </a:lnSpc>
            <a:spcBef>
              <a:spcPct val="0"/>
            </a:spcBef>
            <a:spcAft>
              <a:spcPct val="15000"/>
            </a:spcAft>
            <a:buChar char="•"/>
          </a:pPr>
          <a:r>
            <a:rPr lang="en-US" sz="2100" kern="1200"/>
            <a:t>Attention grabbing</a:t>
          </a:r>
        </a:p>
        <a:p>
          <a:pPr marL="228600" lvl="1" indent="-228600" algn="l" defTabSz="933450">
            <a:lnSpc>
              <a:spcPct val="90000"/>
            </a:lnSpc>
            <a:spcBef>
              <a:spcPct val="0"/>
            </a:spcBef>
            <a:spcAft>
              <a:spcPct val="15000"/>
            </a:spcAft>
            <a:buChar char="•"/>
          </a:pPr>
          <a:r>
            <a:rPr lang="en-US" sz="2100" kern="1200"/>
            <a:t>Use emojis and upper/lowercase letters</a:t>
          </a:r>
        </a:p>
      </dsp:txBody>
      <dsp:txXfrm>
        <a:off x="3352" y="1404533"/>
        <a:ext cx="3268786" cy="1844640"/>
      </dsp:txXfrm>
    </dsp:sp>
    <dsp:sp modelId="{3E74F39C-B89B-406B-9F10-E196E16C5DC4}">
      <dsp:nvSpPr>
        <dsp:cNvPr id="0" name=""/>
        <dsp:cNvSpPr/>
      </dsp:nvSpPr>
      <dsp:spPr>
        <a:xfrm>
          <a:off x="3729769" y="338576"/>
          <a:ext cx="3268786" cy="1065956"/>
        </a:xfrm>
        <a:prstGeom prst="rect">
          <a:avLst/>
        </a:prstGeom>
        <a:gradFill rotWithShape="0">
          <a:gsLst>
            <a:gs pos="0">
              <a:schemeClr val="accent2">
                <a:hueOff val="764135"/>
                <a:satOff val="-2558"/>
                <a:lumOff val="883"/>
                <a:alphaOff val="0"/>
                <a:lumMod val="110000"/>
                <a:satMod val="105000"/>
                <a:tint val="67000"/>
              </a:schemeClr>
            </a:gs>
            <a:gs pos="50000">
              <a:schemeClr val="accent2">
                <a:hueOff val="764135"/>
                <a:satOff val="-2558"/>
                <a:lumOff val="883"/>
                <a:alphaOff val="0"/>
                <a:lumMod val="105000"/>
                <a:satMod val="103000"/>
                <a:tint val="73000"/>
              </a:schemeClr>
            </a:gs>
            <a:gs pos="100000">
              <a:schemeClr val="accent2">
                <a:hueOff val="764135"/>
                <a:satOff val="-2558"/>
                <a:lumOff val="883"/>
                <a:alphaOff val="0"/>
                <a:lumMod val="105000"/>
                <a:satMod val="109000"/>
                <a:tint val="81000"/>
              </a:schemeClr>
            </a:gs>
          </a:gsLst>
          <a:lin ang="5400000" scaled="0"/>
        </a:gradFill>
        <a:ln w="6350" cap="flat" cmpd="sng" algn="ctr">
          <a:solidFill>
            <a:schemeClr val="accent2">
              <a:hueOff val="764135"/>
              <a:satOff val="-2558"/>
              <a:lumOff val="88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defRPr b="1"/>
          </a:pPr>
          <a:r>
            <a:rPr lang="en-US" sz="2100" kern="1200"/>
            <a:t>Call to Actions</a:t>
          </a:r>
        </a:p>
      </dsp:txBody>
      <dsp:txXfrm>
        <a:off x="3729769" y="338576"/>
        <a:ext cx="3268786" cy="1065956"/>
      </dsp:txXfrm>
    </dsp:sp>
    <dsp:sp modelId="{B05A6018-5E95-412F-90EA-CE750B8A815F}">
      <dsp:nvSpPr>
        <dsp:cNvPr id="0" name=""/>
        <dsp:cNvSpPr/>
      </dsp:nvSpPr>
      <dsp:spPr>
        <a:xfrm>
          <a:off x="3729769" y="1404533"/>
          <a:ext cx="3268786" cy="1844640"/>
        </a:xfrm>
        <a:prstGeom prst="rect">
          <a:avLst/>
        </a:prstGeom>
        <a:solidFill>
          <a:schemeClr val="accent2">
            <a:tint val="40000"/>
            <a:alpha val="90000"/>
            <a:hueOff val="756516"/>
            <a:satOff val="-1784"/>
            <a:lumOff val="156"/>
            <a:alphaOff val="0"/>
          </a:schemeClr>
        </a:solidFill>
        <a:ln w="6350" cap="flat" cmpd="sng" algn="ctr">
          <a:solidFill>
            <a:schemeClr val="accent2">
              <a:tint val="40000"/>
              <a:alpha val="90000"/>
              <a:hueOff val="756516"/>
              <a:satOff val="-1784"/>
              <a:lumOff val="15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Clear</a:t>
          </a:r>
        </a:p>
        <a:p>
          <a:pPr marL="228600" lvl="1" indent="-228600" algn="l" defTabSz="933450">
            <a:lnSpc>
              <a:spcPct val="90000"/>
            </a:lnSpc>
            <a:spcBef>
              <a:spcPct val="0"/>
            </a:spcBef>
            <a:spcAft>
              <a:spcPct val="15000"/>
            </a:spcAft>
            <a:buChar char="•"/>
          </a:pPr>
          <a:r>
            <a:rPr lang="en-US" sz="2100" kern="1200"/>
            <a:t>Eye-grabbing large picture</a:t>
          </a:r>
        </a:p>
        <a:p>
          <a:pPr marL="228600" lvl="1" indent="-228600" algn="l" defTabSz="933450">
            <a:lnSpc>
              <a:spcPct val="90000"/>
            </a:lnSpc>
            <a:spcBef>
              <a:spcPct val="0"/>
            </a:spcBef>
            <a:spcAft>
              <a:spcPct val="15000"/>
            </a:spcAft>
            <a:buChar char="•"/>
          </a:pPr>
          <a:r>
            <a:rPr lang="en-US" sz="2100" kern="1200" dirty="0"/>
            <a:t>Immediately indicates topic</a:t>
          </a:r>
        </a:p>
      </dsp:txBody>
      <dsp:txXfrm>
        <a:off x="3729769" y="1404533"/>
        <a:ext cx="3268786" cy="1844640"/>
      </dsp:txXfrm>
    </dsp:sp>
    <dsp:sp modelId="{D01A47F8-849F-412C-A5BD-03729C08C93D}">
      <dsp:nvSpPr>
        <dsp:cNvPr id="0" name=""/>
        <dsp:cNvSpPr/>
      </dsp:nvSpPr>
      <dsp:spPr>
        <a:xfrm>
          <a:off x="7456185" y="338576"/>
          <a:ext cx="3268786" cy="1065956"/>
        </a:xfrm>
        <a:prstGeom prst="rect">
          <a:avLst/>
        </a:prstGeom>
        <a:gradFill rotWithShape="0">
          <a:gsLst>
            <a:gs pos="0">
              <a:schemeClr val="accent2">
                <a:hueOff val="1528270"/>
                <a:satOff val="-5115"/>
                <a:lumOff val="1766"/>
                <a:alphaOff val="0"/>
                <a:lumMod val="110000"/>
                <a:satMod val="105000"/>
                <a:tint val="67000"/>
              </a:schemeClr>
            </a:gs>
            <a:gs pos="50000">
              <a:schemeClr val="accent2">
                <a:hueOff val="1528270"/>
                <a:satOff val="-5115"/>
                <a:lumOff val="1766"/>
                <a:alphaOff val="0"/>
                <a:lumMod val="105000"/>
                <a:satMod val="103000"/>
                <a:tint val="73000"/>
              </a:schemeClr>
            </a:gs>
            <a:gs pos="100000">
              <a:schemeClr val="accent2">
                <a:hueOff val="1528270"/>
                <a:satOff val="-5115"/>
                <a:lumOff val="1766"/>
                <a:alphaOff val="0"/>
                <a:lumMod val="105000"/>
                <a:satMod val="109000"/>
                <a:tint val="81000"/>
              </a:schemeClr>
            </a:gs>
          </a:gsLst>
          <a:lin ang="5400000" scaled="0"/>
        </a:gradFill>
        <a:ln w="6350" cap="flat" cmpd="sng" algn="ctr">
          <a:solidFill>
            <a:schemeClr val="accent2">
              <a:hueOff val="1528270"/>
              <a:satOff val="-5115"/>
              <a:lumOff val="17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defRPr b="1"/>
          </a:pPr>
          <a:r>
            <a:rPr lang="en-US" sz="2100" kern="1200"/>
            <a:t>Tailor topics to the month of the newsletter</a:t>
          </a:r>
        </a:p>
      </dsp:txBody>
      <dsp:txXfrm>
        <a:off x="7456185" y="338576"/>
        <a:ext cx="3268786" cy="1065956"/>
      </dsp:txXfrm>
    </dsp:sp>
    <dsp:sp modelId="{F572EB29-4DF9-4351-A9E3-EA3D793A0365}">
      <dsp:nvSpPr>
        <dsp:cNvPr id="0" name=""/>
        <dsp:cNvSpPr/>
      </dsp:nvSpPr>
      <dsp:spPr>
        <a:xfrm>
          <a:off x="7456185" y="1404533"/>
          <a:ext cx="3268786" cy="1844640"/>
        </a:xfrm>
        <a:prstGeom prst="rect">
          <a:avLst/>
        </a:prstGeom>
        <a:solidFill>
          <a:schemeClr val="accent2">
            <a:tint val="40000"/>
            <a:alpha val="90000"/>
            <a:hueOff val="1513033"/>
            <a:satOff val="-3568"/>
            <a:lumOff val="313"/>
            <a:alphaOff val="0"/>
          </a:schemeClr>
        </a:solidFill>
        <a:ln w="6350" cap="flat" cmpd="sng" algn="ctr">
          <a:solidFill>
            <a:schemeClr val="accent2">
              <a:tint val="40000"/>
              <a:alpha val="90000"/>
              <a:hueOff val="1513033"/>
              <a:satOff val="-3568"/>
              <a:lumOff val="31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t>December newsletter should include articles about Christmas</a:t>
          </a:r>
        </a:p>
        <a:p>
          <a:pPr marL="228600" lvl="1" indent="-228600" algn="l" defTabSz="933450">
            <a:lnSpc>
              <a:spcPct val="90000"/>
            </a:lnSpc>
            <a:spcBef>
              <a:spcPct val="0"/>
            </a:spcBef>
            <a:spcAft>
              <a:spcPct val="15000"/>
            </a:spcAft>
            <a:buFont typeface="Arial" panose="020B0604020202020204" pitchFamily="34" charset="0"/>
            <a:buChar char="•"/>
          </a:pPr>
          <a:r>
            <a:rPr lang="en-US" sz="2100" kern="1200" dirty="0"/>
            <a:t>February should include Valentine’s day</a:t>
          </a:r>
        </a:p>
      </dsp:txBody>
      <dsp:txXfrm>
        <a:off x="7456185" y="1404533"/>
        <a:ext cx="3268786" cy="18446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DA09A-E4FE-49E1-A007-AB5CF4B23170}"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6CCAD-360C-409E-AC51-3FDD17853EBF}" type="slidenum">
              <a:rPr lang="en-US" smtClean="0"/>
              <a:t>‹#›</a:t>
            </a:fld>
            <a:endParaRPr lang="en-US"/>
          </a:p>
        </p:txBody>
      </p:sp>
    </p:spTree>
    <p:extLst>
      <p:ext uri="{BB962C8B-B14F-4D97-AF65-F5344CB8AC3E}">
        <p14:creationId xmlns:p14="http://schemas.microsoft.com/office/powerpoint/2010/main" val="1406076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discussing how to improve Corollary PR’s email newsletter campaign. We will begin with the third-party email list, next we will touch on whether we should pay to add first names to our </a:t>
            </a:r>
            <a:r>
              <a:rPr lang="en-US"/>
              <a:t>email list, then </a:t>
            </a:r>
            <a:r>
              <a:rPr lang="en-US" dirty="0"/>
              <a:t>move on to why we saw different results in year 1 than in year 2, we will also discuss a new metric we should use to measure the newsletter’s success, and finally we will end with changes we can make to the newsletter to improve performance.</a:t>
            </a:r>
          </a:p>
        </p:txBody>
      </p:sp>
      <p:sp>
        <p:nvSpPr>
          <p:cNvPr id="4" name="Slide Number Placeholder 3"/>
          <p:cNvSpPr>
            <a:spLocks noGrp="1"/>
          </p:cNvSpPr>
          <p:nvPr>
            <p:ph type="sldNum" sz="quarter" idx="5"/>
          </p:nvPr>
        </p:nvSpPr>
        <p:spPr/>
        <p:txBody>
          <a:bodyPr/>
          <a:lstStyle/>
          <a:p>
            <a:fld id="{6C06CCAD-360C-409E-AC51-3FDD17853EBF}" type="slidenum">
              <a:rPr lang="en-US" smtClean="0"/>
              <a:t>1</a:t>
            </a:fld>
            <a:endParaRPr lang="en-US"/>
          </a:p>
        </p:txBody>
      </p:sp>
    </p:spTree>
    <p:extLst>
      <p:ext uri="{BB962C8B-B14F-4D97-AF65-F5344CB8AC3E}">
        <p14:creationId xmlns:p14="http://schemas.microsoft.com/office/powerpoint/2010/main" val="381748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third-party email list has brought Corollary PR new clients that they would not have gotten without purchasing emails. Therefore, the purchasing of emails has produced a return on investment. However, the second year was three times more expensive than the previous year. This could be due to multiple factors; it could be that the more emails we buy the more diminishing returns there are because the new emails are not as ideal of a target audience. It could also be that the marketing and sales team has gotten worse. In order to better understand what the issue is I recommend that Corollary PR only purchase half the emails they did in previous years. This lowers the risk but still allows Corollary PR to grow through email marketing. </a:t>
            </a:r>
          </a:p>
        </p:txBody>
      </p:sp>
      <p:sp>
        <p:nvSpPr>
          <p:cNvPr id="4" name="Slide Number Placeholder 3"/>
          <p:cNvSpPr>
            <a:spLocks noGrp="1"/>
          </p:cNvSpPr>
          <p:nvPr>
            <p:ph type="sldNum" sz="quarter" idx="5"/>
          </p:nvPr>
        </p:nvSpPr>
        <p:spPr/>
        <p:txBody>
          <a:bodyPr/>
          <a:lstStyle/>
          <a:p>
            <a:fld id="{6C06CCAD-360C-409E-AC51-3FDD17853EBF}" type="slidenum">
              <a:rPr lang="en-US" smtClean="0"/>
              <a:t>2</a:t>
            </a:fld>
            <a:endParaRPr lang="en-US"/>
          </a:p>
        </p:txBody>
      </p:sp>
    </p:spTree>
    <p:extLst>
      <p:ext uri="{BB962C8B-B14F-4D97-AF65-F5344CB8AC3E}">
        <p14:creationId xmlns:p14="http://schemas.microsoft.com/office/powerpoint/2010/main" val="46436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first names into a marketing email is considered a good practice and is believed to increase the click through rate for an email. Looking at the statistics for Corollary PR’s newsletter this has not shown to be true. However, Corollary PR made other changes to their newsletter at the same time that could have caused the worsening of the newsletter’s metrics. It is also quite cheap to purchase names for the email list and once you have them you never need to pay for them again. Therefore, I recommend to continue to purchase first names to add to their email list as it adds personalization to the emails.</a:t>
            </a:r>
          </a:p>
        </p:txBody>
      </p:sp>
      <p:sp>
        <p:nvSpPr>
          <p:cNvPr id="4" name="Slide Number Placeholder 3"/>
          <p:cNvSpPr>
            <a:spLocks noGrp="1"/>
          </p:cNvSpPr>
          <p:nvPr>
            <p:ph type="sldNum" sz="quarter" idx="5"/>
          </p:nvPr>
        </p:nvSpPr>
        <p:spPr/>
        <p:txBody>
          <a:bodyPr/>
          <a:lstStyle/>
          <a:p>
            <a:fld id="{6C06CCAD-360C-409E-AC51-3FDD17853EBF}" type="slidenum">
              <a:rPr lang="en-US" smtClean="0"/>
              <a:t>3</a:t>
            </a:fld>
            <a:endParaRPr lang="en-US"/>
          </a:p>
        </p:txBody>
      </p:sp>
    </p:spTree>
    <p:extLst>
      <p:ext uri="{BB962C8B-B14F-4D97-AF65-F5344CB8AC3E}">
        <p14:creationId xmlns:p14="http://schemas.microsoft.com/office/powerpoint/2010/main" val="34419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an undeniable drop in the metrics for the email marketing campaign from year 1 to year 2. I believe this was because of two reasons. </a:t>
            </a:r>
          </a:p>
          <a:p>
            <a:r>
              <a:rPr lang="en-US" dirty="0"/>
              <a:t>	The first is that the email list has been receiving basically the same email each month. It is possible that some people clicked the emails the first year, and realized they usually just delete the email. This has caused them to start just deleting the email without even opening it. A way help solve this is to stop using the subject line of “November Email Newsletter”. Or whichever month it is. This is a bland subject line and does not grab the attention of the reader. Instead, the subject line should be about one of the articles in the newsletter that is a better attention grabber. </a:t>
            </a:r>
          </a:p>
          <a:p>
            <a:r>
              <a:rPr lang="en-US" dirty="0"/>
              <a:t>	The second reason is the fact that the marketing team replaced 2 of the third-party articles with 2 Corollary PR articles. This makes the email come off more as a marketing email rather than a newsletter. This can leave a bad taste in the readers mouth and cause them to stop opening future emails. Reducing this to only 1 Corollary PR article or removing them completely will likely produce better results. </a:t>
            </a:r>
          </a:p>
        </p:txBody>
      </p:sp>
      <p:sp>
        <p:nvSpPr>
          <p:cNvPr id="4" name="Slide Number Placeholder 3"/>
          <p:cNvSpPr>
            <a:spLocks noGrp="1"/>
          </p:cNvSpPr>
          <p:nvPr>
            <p:ph type="sldNum" sz="quarter" idx="5"/>
          </p:nvPr>
        </p:nvSpPr>
        <p:spPr/>
        <p:txBody>
          <a:bodyPr/>
          <a:lstStyle/>
          <a:p>
            <a:fld id="{6C06CCAD-360C-409E-AC51-3FDD17853EBF}" type="slidenum">
              <a:rPr lang="en-US" smtClean="0"/>
              <a:t>4</a:t>
            </a:fld>
            <a:endParaRPr lang="en-US"/>
          </a:p>
        </p:txBody>
      </p:sp>
    </p:spTree>
    <p:extLst>
      <p:ext uri="{BB962C8B-B14F-4D97-AF65-F5344CB8AC3E}">
        <p14:creationId xmlns:p14="http://schemas.microsoft.com/office/powerpoint/2010/main" val="1956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Corollary PR’s objectives are to increase the conversion rate into lead and sales I recommend to start tracking the read rate in seconds for the newsletter. This will tell us how long people spend reading the email on average. If we can learn which emails get people to engage longer then we can use that to help create future newsletters. If customers spend more time reading the newsletter, then they may become more interested in what Corollary PR has to offer and they are more likely to become a lead. </a:t>
            </a:r>
          </a:p>
        </p:txBody>
      </p:sp>
      <p:sp>
        <p:nvSpPr>
          <p:cNvPr id="4" name="Slide Number Placeholder 3"/>
          <p:cNvSpPr>
            <a:spLocks noGrp="1"/>
          </p:cNvSpPr>
          <p:nvPr>
            <p:ph type="sldNum" sz="quarter" idx="5"/>
          </p:nvPr>
        </p:nvSpPr>
        <p:spPr/>
        <p:txBody>
          <a:bodyPr/>
          <a:lstStyle/>
          <a:p>
            <a:fld id="{6C06CCAD-360C-409E-AC51-3FDD17853EBF}" type="slidenum">
              <a:rPr lang="en-US" smtClean="0"/>
              <a:t>5</a:t>
            </a:fld>
            <a:endParaRPr lang="en-US"/>
          </a:p>
        </p:txBody>
      </p:sp>
    </p:spTree>
    <p:extLst>
      <p:ext uri="{BB962C8B-B14F-4D97-AF65-F5344CB8AC3E}">
        <p14:creationId xmlns:p14="http://schemas.microsoft.com/office/powerpoint/2010/main" val="242271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first thing that needs to be addressed for the newsletter is the subject line. It is one of the most important parts of an email and it is the biggest factor in determining whether someone opens the email. The marketing team should be performing A/B testing on the subject line and should be using best practices for creating a subject line. They should use emojis, a mix of upper- and lower-case letters, less than 60 characters, using a joke or quote can be good, and ensuring that the subject line is relevant to the email. Improving the Subject line through these methods will undoubtedly improve the metrics for the newsletter.</a:t>
            </a:r>
          </a:p>
          <a:p>
            <a:r>
              <a:rPr lang="en-US" dirty="0"/>
              <a:t>	The second improvement that needs to be made is better calls-to-action. Currently the newsletter only uses a hyper link text. While this is an okay starting point there are better ways to get the attention of the reader. An ideal call to action should use a picture, even if it is just a big blue box with text inside. This is better at grabbing the attention of the reader and makes them think for a second about whether they want to read the article. The call-to-action should also immediately indicate the topic so the reader doesn’t have to search through the email to know what the call-to-action is asking them to do.</a:t>
            </a:r>
          </a:p>
          <a:p>
            <a:r>
              <a:rPr lang="en-US" dirty="0"/>
              <a:t>	The third improvement is to tailor the topics to the month of the newsletter. People love to get into the holiday spirit or to feel like they are making a difference by participating in black history month. Every month has something going on and by adding at least one article to each newsletter than has to do with a holiday or an event that is happening that month is a great way to increase engagement from readers. This increased engagement will eventually lead to increased leads and increased sales.</a:t>
            </a:r>
          </a:p>
          <a:p>
            <a:r>
              <a:rPr lang="en-US" dirty="0"/>
              <a:t>	If the marketing team makes these three changes, then Corollary PR will see improvements in the performance of their newsletter and perhaps could start ramping up their email list growth rather than slowing it down like I recommended in order to lower the risk.</a:t>
            </a:r>
          </a:p>
        </p:txBody>
      </p:sp>
      <p:sp>
        <p:nvSpPr>
          <p:cNvPr id="4" name="Slide Number Placeholder 3"/>
          <p:cNvSpPr>
            <a:spLocks noGrp="1"/>
          </p:cNvSpPr>
          <p:nvPr>
            <p:ph type="sldNum" sz="quarter" idx="5"/>
          </p:nvPr>
        </p:nvSpPr>
        <p:spPr/>
        <p:txBody>
          <a:bodyPr/>
          <a:lstStyle/>
          <a:p>
            <a:fld id="{6C06CCAD-360C-409E-AC51-3FDD17853EBF}" type="slidenum">
              <a:rPr lang="en-US" smtClean="0"/>
              <a:t>6</a:t>
            </a:fld>
            <a:endParaRPr lang="en-US"/>
          </a:p>
        </p:txBody>
      </p:sp>
    </p:spTree>
    <p:extLst>
      <p:ext uri="{BB962C8B-B14F-4D97-AF65-F5344CB8AC3E}">
        <p14:creationId xmlns:p14="http://schemas.microsoft.com/office/powerpoint/2010/main" val="229633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September 10,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5140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September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995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September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2880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September 10,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3974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September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7511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September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895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September 10,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299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September 10,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68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September 10,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8620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September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7579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September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8083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September 10,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66801467"/>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08C92-385A-D336-8EC6-456CE152E301}"/>
              </a:ext>
            </a:extLst>
          </p:cNvPr>
          <p:cNvSpPr>
            <a:spLocks noGrp="1"/>
          </p:cNvSpPr>
          <p:nvPr>
            <p:ph type="ctrTitle"/>
          </p:nvPr>
        </p:nvSpPr>
        <p:spPr>
          <a:xfrm>
            <a:off x="6480000" y="1449388"/>
            <a:ext cx="5015638" cy="2075012"/>
          </a:xfrm>
        </p:spPr>
        <p:txBody>
          <a:bodyPr>
            <a:normAutofit/>
          </a:bodyPr>
          <a:lstStyle/>
          <a:p>
            <a:pPr>
              <a:lnSpc>
                <a:spcPct val="90000"/>
              </a:lnSpc>
            </a:pPr>
            <a:r>
              <a:rPr lang="en-US" sz="4800"/>
              <a:t>Email Newsletter Optimization</a:t>
            </a:r>
          </a:p>
        </p:txBody>
      </p:sp>
      <p:sp>
        <p:nvSpPr>
          <p:cNvPr id="3" name="Subtitle 2">
            <a:extLst>
              <a:ext uri="{FF2B5EF4-FFF2-40B4-BE49-F238E27FC236}">
                <a16:creationId xmlns:a16="http://schemas.microsoft.com/office/drawing/2014/main" id="{4022CC9A-38EF-6C63-9CD7-9CE864BA40E0}"/>
              </a:ext>
            </a:extLst>
          </p:cNvPr>
          <p:cNvSpPr>
            <a:spLocks noGrp="1"/>
          </p:cNvSpPr>
          <p:nvPr>
            <p:ph type="subTitle" idx="1"/>
          </p:nvPr>
        </p:nvSpPr>
        <p:spPr>
          <a:xfrm>
            <a:off x="6480000" y="3830398"/>
            <a:ext cx="5015638" cy="1219439"/>
          </a:xfrm>
        </p:spPr>
        <p:txBody>
          <a:bodyPr>
            <a:normAutofit/>
          </a:bodyPr>
          <a:lstStyle/>
          <a:p>
            <a:r>
              <a:rPr lang="en-US" dirty="0"/>
              <a:t>By: Andrew Scott-Jester</a:t>
            </a:r>
          </a:p>
        </p:txBody>
      </p:sp>
      <p:pic>
        <p:nvPicPr>
          <p:cNvPr id="4" name="Picture 3">
            <a:extLst>
              <a:ext uri="{FF2B5EF4-FFF2-40B4-BE49-F238E27FC236}">
                <a16:creationId xmlns:a16="http://schemas.microsoft.com/office/drawing/2014/main" id="{CDA1A48D-55D8-AA6E-438D-CFD94F0DAEA1}"/>
              </a:ext>
            </a:extLst>
          </p:cNvPr>
          <p:cNvPicPr>
            <a:picLocks noChangeAspect="1"/>
          </p:cNvPicPr>
          <p:nvPr/>
        </p:nvPicPr>
        <p:blipFill rotWithShape="1">
          <a:blip r:embed="rId3"/>
          <a:srcRect l="6130" r="32964"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81489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682F6-AA67-3CFE-B3C3-AA942AE7C0F0}"/>
              </a:ext>
            </a:extLst>
          </p:cNvPr>
          <p:cNvSpPr>
            <a:spLocks noGrp="1"/>
          </p:cNvSpPr>
          <p:nvPr>
            <p:ph type="title"/>
          </p:nvPr>
        </p:nvSpPr>
        <p:spPr>
          <a:xfrm>
            <a:off x="720000" y="619200"/>
            <a:ext cx="4991961" cy="1477328"/>
          </a:xfrm>
        </p:spPr>
        <p:txBody>
          <a:bodyPr wrap="square" anchor="ctr">
            <a:normAutofit/>
          </a:bodyPr>
          <a:lstStyle/>
          <a:p>
            <a:r>
              <a:rPr lang="en-US" dirty="0"/>
              <a:t>Third-Party Email Addresses</a:t>
            </a:r>
          </a:p>
        </p:txBody>
      </p:sp>
      <p:sp>
        <p:nvSpPr>
          <p:cNvPr id="20" name="Content Placeholder 2">
            <a:extLst>
              <a:ext uri="{FF2B5EF4-FFF2-40B4-BE49-F238E27FC236}">
                <a16:creationId xmlns:a16="http://schemas.microsoft.com/office/drawing/2014/main" id="{04129DF2-A26C-2FB2-0C44-63899348EE0A}"/>
              </a:ext>
            </a:extLst>
          </p:cNvPr>
          <p:cNvSpPr>
            <a:spLocks noGrp="1"/>
          </p:cNvSpPr>
          <p:nvPr>
            <p:ph idx="1"/>
          </p:nvPr>
        </p:nvSpPr>
        <p:spPr>
          <a:xfrm>
            <a:off x="720000" y="2541600"/>
            <a:ext cx="4991962" cy="3216273"/>
          </a:xfrm>
        </p:spPr>
        <p:txBody>
          <a:bodyPr>
            <a:normAutofit/>
          </a:bodyPr>
          <a:lstStyle/>
          <a:p>
            <a:pPr>
              <a:lnSpc>
                <a:spcPct val="110000"/>
              </a:lnSpc>
            </a:pPr>
            <a:r>
              <a:rPr lang="en-US" sz="1700"/>
              <a:t>Costs $100 per 1,000 email addresses</a:t>
            </a:r>
          </a:p>
          <a:p>
            <a:pPr>
              <a:lnSpc>
                <a:spcPct val="110000"/>
              </a:lnSpc>
            </a:pPr>
            <a:r>
              <a:rPr lang="en-US" sz="1700"/>
              <a:t>Conversion Rate to lead Year 1: 0.015%</a:t>
            </a:r>
          </a:p>
          <a:p>
            <a:pPr lvl="1">
              <a:lnSpc>
                <a:spcPct val="110000"/>
              </a:lnSpc>
            </a:pPr>
            <a:r>
              <a:rPr lang="en-US" sz="1700"/>
              <a:t>Conversion to sale: 20%</a:t>
            </a:r>
          </a:p>
          <a:p>
            <a:pPr lvl="2">
              <a:lnSpc>
                <a:spcPct val="110000"/>
              </a:lnSpc>
            </a:pPr>
            <a:r>
              <a:rPr lang="en-US" sz="1700"/>
              <a:t>Cost per client $3,333</a:t>
            </a:r>
          </a:p>
          <a:p>
            <a:pPr>
              <a:lnSpc>
                <a:spcPct val="110000"/>
              </a:lnSpc>
            </a:pPr>
            <a:r>
              <a:rPr lang="en-US" sz="1700"/>
              <a:t>Conversion Rate to lead Year 2: 0.01%</a:t>
            </a:r>
          </a:p>
          <a:p>
            <a:pPr lvl="1">
              <a:lnSpc>
                <a:spcPct val="110000"/>
              </a:lnSpc>
            </a:pPr>
            <a:r>
              <a:rPr lang="en-US" sz="1700"/>
              <a:t>Conversion to sale: 10%</a:t>
            </a:r>
          </a:p>
          <a:p>
            <a:pPr lvl="2">
              <a:lnSpc>
                <a:spcPct val="110000"/>
              </a:lnSpc>
            </a:pPr>
            <a:r>
              <a:rPr lang="en-US" sz="1700"/>
              <a:t>Cost per client: $10,000</a:t>
            </a:r>
          </a:p>
          <a:p>
            <a:pPr>
              <a:lnSpc>
                <a:spcPct val="110000"/>
              </a:lnSpc>
            </a:pPr>
            <a:r>
              <a:rPr lang="en-US" sz="1700"/>
              <a:t>Recommendation: Purchase only 50,000 emails in year 3</a:t>
            </a:r>
          </a:p>
          <a:p>
            <a:pPr>
              <a:lnSpc>
                <a:spcPct val="110000"/>
              </a:lnSpc>
            </a:pPr>
            <a:endParaRPr lang="en-US" sz="1700"/>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Envelope">
            <a:extLst>
              <a:ext uri="{FF2B5EF4-FFF2-40B4-BE49-F238E27FC236}">
                <a16:creationId xmlns:a16="http://schemas.microsoft.com/office/drawing/2014/main" id="{DC61A94F-AE73-B63E-2962-778E3D15C1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404057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1694-14E9-364C-0952-A98BD2FE47DD}"/>
              </a:ext>
            </a:extLst>
          </p:cNvPr>
          <p:cNvSpPr>
            <a:spLocks noGrp="1"/>
          </p:cNvSpPr>
          <p:nvPr>
            <p:ph type="title"/>
          </p:nvPr>
        </p:nvSpPr>
        <p:spPr/>
        <p:txBody>
          <a:bodyPr/>
          <a:lstStyle/>
          <a:p>
            <a:r>
              <a:rPr lang="en-US" dirty="0"/>
              <a:t>First Names</a:t>
            </a:r>
          </a:p>
        </p:txBody>
      </p:sp>
      <p:graphicFrame>
        <p:nvGraphicFramePr>
          <p:cNvPr id="5" name="Content Placeholder 2">
            <a:extLst>
              <a:ext uri="{FF2B5EF4-FFF2-40B4-BE49-F238E27FC236}">
                <a16:creationId xmlns:a16="http://schemas.microsoft.com/office/drawing/2014/main" id="{93CC673C-555A-2755-0477-FAB624F4CD74}"/>
              </a:ext>
            </a:extLst>
          </p:cNvPr>
          <p:cNvGraphicFramePr>
            <a:graphicFrameLocks noGrp="1"/>
          </p:cNvGraphicFramePr>
          <p:nvPr>
            <p:ph idx="1"/>
            <p:extLst>
              <p:ext uri="{D42A27DB-BD31-4B8C-83A1-F6EECF244321}">
                <p14:modId xmlns:p14="http://schemas.microsoft.com/office/powerpoint/2010/main" val="1296897034"/>
              </p:ext>
            </p:extLst>
          </p:nvPr>
        </p:nvGraphicFramePr>
        <p:xfrm>
          <a:off x="720000" y="2541600"/>
          <a:ext cx="10728325" cy="3227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633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9AFBC-88EB-7705-E78F-6894D5CCEB3E}"/>
              </a:ext>
            </a:extLst>
          </p:cNvPr>
          <p:cNvSpPr>
            <a:spLocks noGrp="1"/>
          </p:cNvSpPr>
          <p:nvPr>
            <p:ph type="title"/>
          </p:nvPr>
        </p:nvSpPr>
        <p:spPr>
          <a:xfrm>
            <a:off x="720000" y="619200"/>
            <a:ext cx="4991961" cy="1477328"/>
          </a:xfrm>
        </p:spPr>
        <p:txBody>
          <a:bodyPr wrap="square" anchor="ctr">
            <a:normAutofit/>
          </a:bodyPr>
          <a:lstStyle/>
          <a:p>
            <a:r>
              <a:rPr lang="en-US" dirty="0"/>
              <a:t>Year 1 vs. Year 2 Results</a:t>
            </a:r>
          </a:p>
        </p:txBody>
      </p:sp>
      <p:sp>
        <p:nvSpPr>
          <p:cNvPr id="3" name="Content Placeholder 2">
            <a:extLst>
              <a:ext uri="{FF2B5EF4-FFF2-40B4-BE49-F238E27FC236}">
                <a16:creationId xmlns:a16="http://schemas.microsoft.com/office/drawing/2014/main" id="{0F69854B-D85A-818D-5D59-1485E1B7B9A5}"/>
              </a:ext>
            </a:extLst>
          </p:cNvPr>
          <p:cNvSpPr>
            <a:spLocks noGrp="1"/>
          </p:cNvSpPr>
          <p:nvPr>
            <p:ph idx="1"/>
          </p:nvPr>
        </p:nvSpPr>
        <p:spPr>
          <a:xfrm>
            <a:off x="720000" y="2541600"/>
            <a:ext cx="4991962" cy="3216273"/>
          </a:xfrm>
        </p:spPr>
        <p:txBody>
          <a:bodyPr>
            <a:normAutofit/>
          </a:bodyPr>
          <a:lstStyle/>
          <a:p>
            <a:pPr>
              <a:lnSpc>
                <a:spcPct val="110000"/>
              </a:lnSpc>
            </a:pPr>
            <a:r>
              <a:rPr lang="en-US" dirty="0"/>
              <a:t>Every metric except spam and unsubscribe rate got worse</a:t>
            </a:r>
            <a:endParaRPr lang="en-US"/>
          </a:p>
          <a:p>
            <a:pPr>
              <a:lnSpc>
                <a:spcPct val="110000"/>
              </a:lnSpc>
            </a:pPr>
            <a:r>
              <a:rPr lang="en-US" dirty="0"/>
              <a:t>Changes in year 2:</a:t>
            </a:r>
            <a:endParaRPr lang="en-US"/>
          </a:p>
          <a:p>
            <a:pPr lvl="1">
              <a:lnSpc>
                <a:spcPct val="110000"/>
              </a:lnSpc>
            </a:pPr>
            <a:r>
              <a:rPr lang="en-US" dirty="0"/>
              <a:t>Added names</a:t>
            </a:r>
            <a:endParaRPr lang="en-US"/>
          </a:p>
          <a:p>
            <a:pPr lvl="1">
              <a:lnSpc>
                <a:spcPct val="110000"/>
              </a:lnSpc>
            </a:pPr>
            <a:r>
              <a:rPr lang="en-US" dirty="0"/>
              <a:t>Went from 3 third-party articles to 1</a:t>
            </a:r>
            <a:endParaRPr lang="en-US"/>
          </a:p>
          <a:p>
            <a:pPr lvl="1">
              <a:lnSpc>
                <a:spcPct val="110000"/>
              </a:lnSpc>
            </a:pPr>
            <a:r>
              <a:rPr lang="en-US" dirty="0"/>
              <a:t>Added 2 Corollary PR articles instead</a:t>
            </a:r>
            <a:endParaRPr lang="en-US"/>
          </a:p>
          <a:p>
            <a:pPr>
              <a:lnSpc>
                <a:spcPct val="110000"/>
              </a:lnSpc>
            </a:pPr>
            <a:r>
              <a:rPr lang="en-US" dirty="0"/>
              <a:t>Bland Subject Line</a:t>
            </a:r>
            <a:endParaRPr lang="en-US"/>
          </a:p>
          <a:p>
            <a:pPr marL="457200" lvl="1" indent="0">
              <a:lnSpc>
                <a:spcPct val="110000"/>
              </a:lnSpc>
              <a:buNone/>
            </a:pPr>
            <a:endParaRPr lang="en-US"/>
          </a:p>
          <a:p>
            <a:pPr lvl="1">
              <a:lnSpc>
                <a:spcPct val="110000"/>
              </a:lnSpc>
            </a:pPr>
            <a:endParaRPr lang="en-US"/>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Bar chart">
            <a:extLst>
              <a:ext uri="{FF2B5EF4-FFF2-40B4-BE49-F238E27FC236}">
                <a16:creationId xmlns:a16="http://schemas.microsoft.com/office/drawing/2014/main" id="{98E3CC2F-7C78-C746-0358-4242C4FAC7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69980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434E-9DEB-8DB0-509B-9BFFC86330B2}"/>
              </a:ext>
            </a:extLst>
          </p:cNvPr>
          <p:cNvSpPr>
            <a:spLocks noGrp="1"/>
          </p:cNvSpPr>
          <p:nvPr>
            <p:ph type="title"/>
          </p:nvPr>
        </p:nvSpPr>
        <p:spPr>
          <a:xfrm>
            <a:off x="720000" y="619200"/>
            <a:ext cx="4991961" cy="1477328"/>
          </a:xfrm>
        </p:spPr>
        <p:txBody>
          <a:bodyPr wrap="square" anchor="ctr">
            <a:normAutofit/>
          </a:bodyPr>
          <a:lstStyle/>
          <a:p>
            <a:r>
              <a:rPr lang="en-US" dirty="0"/>
              <a:t>Additional Metric</a:t>
            </a:r>
          </a:p>
        </p:txBody>
      </p:sp>
      <p:sp>
        <p:nvSpPr>
          <p:cNvPr id="3" name="Content Placeholder 2">
            <a:extLst>
              <a:ext uri="{FF2B5EF4-FFF2-40B4-BE49-F238E27FC236}">
                <a16:creationId xmlns:a16="http://schemas.microsoft.com/office/drawing/2014/main" id="{C9B7A607-FA25-402D-66C7-4D82F221FC81}"/>
              </a:ext>
            </a:extLst>
          </p:cNvPr>
          <p:cNvSpPr>
            <a:spLocks noGrp="1"/>
          </p:cNvSpPr>
          <p:nvPr>
            <p:ph idx="1"/>
          </p:nvPr>
        </p:nvSpPr>
        <p:spPr>
          <a:xfrm>
            <a:off x="720000" y="2541600"/>
            <a:ext cx="4991962" cy="3216273"/>
          </a:xfrm>
        </p:spPr>
        <p:txBody>
          <a:bodyPr>
            <a:normAutofit/>
          </a:bodyPr>
          <a:lstStyle/>
          <a:p>
            <a:r>
              <a:rPr lang="en-US" dirty="0"/>
              <a:t>Read Rate in seconds</a:t>
            </a:r>
          </a:p>
          <a:p>
            <a:pPr lvl="1"/>
            <a:r>
              <a:rPr lang="en-US" dirty="0"/>
              <a:t>Helps marketing team learn which articles are more engaging </a:t>
            </a:r>
          </a:p>
          <a:p>
            <a:pPr lvl="1"/>
            <a:r>
              <a:rPr lang="en-US" dirty="0"/>
              <a:t>More time reading the email means they are more likely to read about Corollary PR</a:t>
            </a:r>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Read">
            <a:extLst>
              <a:ext uri="{FF2B5EF4-FFF2-40B4-BE49-F238E27FC236}">
                <a16:creationId xmlns:a16="http://schemas.microsoft.com/office/drawing/2014/main" id="{7DC8BFBA-5982-485B-6857-C884E470A8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22367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94726-21F2-35A8-E712-16DC2551B5F7}"/>
              </a:ext>
            </a:extLst>
          </p:cNvPr>
          <p:cNvSpPr>
            <a:spLocks noGrp="1"/>
          </p:cNvSpPr>
          <p:nvPr>
            <p:ph type="title"/>
          </p:nvPr>
        </p:nvSpPr>
        <p:spPr>
          <a:xfrm>
            <a:off x="720000" y="619200"/>
            <a:ext cx="10728322" cy="681586"/>
          </a:xfrm>
        </p:spPr>
        <p:txBody>
          <a:bodyPr wrap="square">
            <a:normAutofit/>
          </a:bodyPr>
          <a:lstStyle/>
          <a:p>
            <a:r>
              <a:rPr lang="en-US" dirty="0"/>
              <a:t>Marketing Best Practices</a:t>
            </a:r>
          </a:p>
        </p:txBody>
      </p:sp>
      <p:sp useBgFill="1">
        <p:nvSpPr>
          <p:cNvPr id="22" name="Freeform: Shape 21">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C3F3867B-5F1B-7F9D-ED02-139A4E5822AE}"/>
              </a:ext>
            </a:extLst>
          </p:cNvPr>
          <p:cNvGraphicFramePr>
            <a:graphicFrameLocks noGrp="1"/>
          </p:cNvGraphicFramePr>
          <p:nvPr>
            <p:ph idx="1"/>
            <p:extLst>
              <p:ext uri="{D42A27DB-BD31-4B8C-83A1-F6EECF244321}">
                <p14:modId xmlns:p14="http://schemas.microsoft.com/office/powerpoint/2010/main" val="3819770569"/>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9405152"/>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03925"/>
      </a:dk2>
      <a:lt2>
        <a:srgbClr val="E7E2E8"/>
      </a:lt2>
      <a:accent1>
        <a:srgbClr val="8AAA81"/>
      </a:accent1>
      <a:accent2>
        <a:srgbClr val="76AC80"/>
      </a:accent2>
      <a:accent3>
        <a:srgbClr val="81AA9A"/>
      </a:accent3>
      <a:accent4>
        <a:srgbClr val="74A9AA"/>
      </a:accent4>
      <a:accent5>
        <a:srgbClr val="86A5BE"/>
      </a:accent5>
      <a:accent6>
        <a:srgbClr val="7F87BA"/>
      </a:accent6>
      <a:hlink>
        <a:srgbClr val="9F69AE"/>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0FEBECD4507C4B85EF7F73587C2E60" ma:contentTypeVersion="3" ma:contentTypeDescription="Create a new document." ma:contentTypeScope="" ma:versionID="b64c3bc42e4a7b0b3a682db4d075ae47">
  <xsd:schema xmlns:xsd="http://www.w3.org/2001/XMLSchema" xmlns:xs="http://www.w3.org/2001/XMLSchema" xmlns:p="http://schemas.microsoft.com/office/2006/metadata/properties" xmlns:ns3="4632ff4f-2782-457a-ac31-126bd835bc1e" targetNamespace="http://schemas.microsoft.com/office/2006/metadata/properties" ma:root="true" ma:fieldsID="5d60bd78336cbb2a725ff793e224861e" ns3:_="">
    <xsd:import namespace="4632ff4f-2782-457a-ac31-126bd835bc1e"/>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32ff4f-2782-457a-ac31-126bd835b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56EDDE-8E0E-481C-BA8E-B92C1EC149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32ff4f-2782-457a-ac31-126bd835bc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930B6D-AF05-48E2-BEFC-DDF69E880A4E}">
  <ds:schemaRefs>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www.w3.org/XML/1998/namespace"/>
    <ds:schemaRef ds:uri="http://schemas.microsoft.com/office/2006/metadata/properties"/>
    <ds:schemaRef ds:uri="http://schemas.openxmlformats.org/package/2006/metadata/core-properties"/>
    <ds:schemaRef ds:uri="4632ff4f-2782-457a-ac31-126bd835bc1e"/>
  </ds:schemaRefs>
</ds:datastoreItem>
</file>

<file path=customXml/itemProps3.xml><?xml version="1.0" encoding="utf-8"?>
<ds:datastoreItem xmlns:ds="http://schemas.openxmlformats.org/officeDocument/2006/customXml" ds:itemID="{1E3A5F27-0CC6-4548-BB68-BF5E2D73D0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91</TotalTime>
  <Words>1253</Words>
  <Application>Microsoft Office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Calibri</vt:lpstr>
      <vt:lpstr>Rockwell Nova Light</vt:lpstr>
      <vt:lpstr>The Hand Extrablack</vt:lpstr>
      <vt:lpstr>BlobVTI</vt:lpstr>
      <vt:lpstr>Email Newsletter Optimization</vt:lpstr>
      <vt:lpstr>Third-Party Email Addresses</vt:lpstr>
      <vt:lpstr>First Names</vt:lpstr>
      <vt:lpstr>Year 1 vs. Year 2 Results</vt:lpstr>
      <vt:lpstr>Additional Metric</vt:lpstr>
      <vt:lpstr>Marketing 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Scott-Jester</dc:creator>
  <cp:lastModifiedBy>Andrew Scott-Jester</cp:lastModifiedBy>
  <cp:revision>2</cp:revision>
  <dcterms:created xsi:type="dcterms:W3CDTF">2023-09-10T03:50:18Z</dcterms:created>
  <dcterms:modified xsi:type="dcterms:W3CDTF">2023-09-11T01:23:46Z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0x010100050FEBECD4507C4B85EF7F73587C2E60</vt:lpwstr>
  </property>
</Properties>
</file>