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sldIdLst>
    <p:sldId id="256"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66630A-F573-408B-972B-E266356CB0B3}" v="165" dt="2023-06-12T21:12:14.8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537" autoAdjust="0"/>
  </p:normalViewPr>
  <p:slideViewPr>
    <p:cSldViewPr snapToGrid="0">
      <p:cViewPr varScale="1">
        <p:scale>
          <a:sx n="26" d="100"/>
          <a:sy n="26" d="100"/>
        </p:scale>
        <p:origin x="2870" y="8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2A0C7C-B310-44C8-8AA7-9FA95C9DF65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63D4D21-1D1D-4EC2-AC38-E7B9101D64FC}">
      <dgm:prSet/>
      <dgm:spPr/>
      <dgm:t>
        <a:bodyPr/>
        <a:lstStyle/>
        <a:p>
          <a:r>
            <a:rPr lang="en-US"/>
            <a:t>Policy was rushed out</a:t>
          </a:r>
        </a:p>
      </dgm:t>
    </dgm:pt>
    <dgm:pt modelId="{3CAD28F0-1732-40BF-9ED5-7BCE766D8AA6}" type="parTrans" cxnId="{D163C407-9925-499E-8128-678758AF030A}">
      <dgm:prSet/>
      <dgm:spPr/>
      <dgm:t>
        <a:bodyPr/>
        <a:lstStyle/>
        <a:p>
          <a:endParaRPr lang="en-US"/>
        </a:p>
      </dgm:t>
    </dgm:pt>
    <dgm:pt modelId="{5A41B595-1DEC-4084-8AFF-9F0EAADD37DB}" type="sibTrans" cxnId="{D163C407-9925-499E-8128-678758AF030A}">
      <dgm:prSet/>
      <dgm:spPr/>
      <dgm:t>
        <a:bodyPr/>
        <a:lstStyle/>
        <a:p>
          <a:endParaRPr lang="en-US"/>
        </a:p>
      </dgm:t>
    </dgm:pt>
    <dgm:pt modelId="{3A2B1DD0-96C4-47EB-B6FF-41F6897FEA3B}">
      <dgm:prSet/>
      <dgm:spPr/>
      <dgm:t>
        <a:bodyPr/>
        <a:lstStyle/>
        <a:p>
          <a:r>
            <a:rPr lang="en-US"/>
            <a:t>No discussion about the policy </a:t>
          </a:r>
        </a:p>
      </dgm:t>
    </dgm:pt>
    <dgm:pt modelId="{362D57D9-D2A5-4900-8DD9-9CCADC6C4E1B}" type="parTrans" cxnId="{F95CE241-3274-46C6-BBFF-DFC9CE87441D}">
      <dgm:prSet/>
      <dgm:spPr/>
      <dgm:t>
        <a:bodyPr/>
        <a:lstStyle/>
        <a:p>
          <a:endParaRPr lang="en-US"/>
        </a:p>
      </dgm:t>
    </dgm:pt>
    <dgm:pt modelId="{60C11824-4D7A-4DCE-A3BB-97CCEA4D1ABB}" type="sibTrans" cxnId="{F95CE241-3274-46C6-BBFF-DFC9CE87441D}">
      <dgm:prSet/>
      <dgm:spPr/>
      <dgm:t>
        <a:bodyPr/>
        <a:lstStyle/>
        <a:p>
          <a:endParaRPr lang="en-US"/>
        </a:p>
      </dgm:t>
    </dgm:pt>
    <dgm:pt modelId="{D6A09BD8-ADC3-4B75-8A36-FBB3E3119EB7}">
      <dgm:prSet/>
      <dgm:spPr/>
      <dgm:t>
        <a:bodyPr/>
        <a:lstStyle/>
        <a:p>
          <a:r>
            <a:rPr lang="en-US" dirty="0"/>
            <a:t>Schedules were provided late and incomplete</a:t>
          </a:r>
        </a:p>
      </dgm:t>
    </dgm:pt>
    <dgm:pt modelId="{8BF5E903-592D-4DDA-B312-666C61CDF089}" type="parTrans" cxnId="{589DAB01-AB20-4A48-83D6-8365C0AA621A}">
      <dgm:prSet/>
      <dgm:spPr/>
      <dgm:t>
        <a:bodyPr/>
        <a:lstStyle/>
        <a:p>
          <a:endParaRPr lang="en-US"/>
        </a:p>
      </dgm:t>
    </dgm:pt>
    <dgm:pt modelId="{EEE9D734-6387-4591-BF26-8AA5E3F0D951}" type="sibTrans" cxnId="{589DAB01-AB20-4A48-83D6-8365C0AA621A}">
      <dgm:prSet/>
      <dgm:spPr/>
      <dgm:t>
        <a:bodyPr/>
        <a:lstStyle/>
        <a:p>
          <a:endParaRPr lang="en-US"/>
        </a:p>
      </dgm:t>
    </dgm:pt>
    <dgm:pt modelId="{5FB0C1FD-2A6B-4050-8A85-7510CE0025BF}" type="pres">
      <dgm:prSet presAssocID="{1F2A0C7C-B310-44C8-8AA7-9FA95C9DF659}" presName="hierChild1" presStyleCnt="0">
        <dgm:presLayoutVars>
          <dgm:chPref val="1"/>
          <dgm:dir/>
          <dgm:animOne val="branch"/>
          <dgm:animLvl val="lvl"/>
          <dgm:resizeHandles/>
        </dgm:presLayoutVars>
      </dgm:prSet>
      <dgm:spPr/>
    </dgm:pt>
    <dgm:pt modelId="{14C3553F-8931-4873-AC0D-59E94E53CEF1}" type="pres">
      <dgm:prSet presAssocID="{A63D4D21-1D1D-4EC2-AC38-E7B9101D64FC}" presName="hierRoot1" presStyleCnt="0"/>
      <dgm:spPr/>
    </dgm:pt>
    <dgm:pt modelId="{A318AC64-404D-4172-835B-62D13B22A301}" type="pres">
      <dgm:prSet presAssocID="{A63D4D21-1D1D-4EC2-AC38-E7B9101D64FC}" presName="composite" presStyleCnt="0"/>
      <dgm:spPr/>
    </dgm:pt>
    <dgm:pt modelId="{027C57C6-BADE-4B9C-8E7E-CC630D8E43DD}" type="pres">
      <dgm:prSet presAssocID="{A63D4D21-1D1D-4EC2-AC38-E7B9101D64FC}" presName="background" presStyleLbl="node0" presStyleIdx="0" presStyleCnt="3"/>
      <dgm:spPr/>
    </dgm:pt>
    <dgm:pt modelId="{E1D71B96-0423-4904-B682-6B631B7D02FC}" type="pres">
      <dgm:prSet presAssocID="{A63D4D21-1D1D-4EC2-AC38-E7B9101D64FC}" presName="text" presStyleLbl="fgAcc0" presStyleIdx="0" presStyleCnt="3">
        <dgm:presLayoutVars>
          <dgm:chPref val="3"/>
        </dgm:presLayoutVars>
      </dgm:prSet>
      <dgm:spPr/>
    </dgm:pt>
    <dgm:pt modelId="{EC7155D5-2D92-402B-BE70-6EE4D715A3CC}" type="pres">
      <dgm:prSet presAssocID="{A63D4D21-1D1D-4EC2-AC38-E7B9101D64FC}" presName="hierChild2" presStyleCnt="0"/>
      <dgm:spPr/>
    </dgm:pt>
    <dgm:pt modelId="{E5F6A3D4-5C4E-4150-A2F5-7CB5B7325E79}" type="pres">
      <dgm:prSet presAssocID="{3A2B1DD0-96C4-47EB-B6FF-41F6897FEA3B}" presName="hierRoot1" presStyleCnt="0"/>
      <dgm:spPr/>
    </dgm:pt>
    <dgm:pt modelId="{2ABAD44E-32E5-41D1-8438-BE0A67E30097}" type="pres">
      <dgm:prSet presAssocID="{3A2B1DD0-96C4-47EB-B6FF-41F6897FEA3B}" presName="composite" presStyleCnt="0"/>
      <dgm:spPr/>
    </dgm:pt>
    <dgm:pt modelId="{2D42C59B-863E-4B10-A036-22254D6A20C1}" type="pres">
      <dgm:prSet presAssocID="{3A2B1DD0-96C4-47EB-B6FF-41F6897FEA3B}" presName="background" presStyleLbl="node0" presStyleIdx="1" presStyleCnt="3"/>
      <dgm:spPr/>
    </dgm:pt>
    <dgm:pt modelId="{838C89AC-A8DE-4871-9BDA-A38652088BFC}" type="pres">
      <dgm:prSet presAssocID="{3A2B1DD0-96C4-47EB-B6FF-41F6897FEA3B}" presName="text" presStyleLbl="fgAcc0" presStyleIdx="1" presStyleCnt="3">
        <dgm:presLayoutVars>
          <dgm:chPref val="3"/>
        </dgm:presLayoutVars>
      </dgm:prSet>
      <dgm:spPr/>
    </dgm:pt>
    <dgm:pt modelId="{B8098A01-24F6-4373-AFB3-52BF50E29609}" type="pres">
      <dgm:prSet presAssocID="{3A2B1DD0-96C4-47EB-B6FF-41F6897FEA3B}" presName="hierChild2" presStyleCnt="0"/>
      <dgm:spPr/>
    </dgm:pt>
    <dgm:pt modelId="{CD8F4B86-6FEB-4B24-B2F4-C4C857FDBCC9}" type="pres">
      <dgm:prSet presAssocID="{D6A09BD8-ADC3-4B75-8A36-FBB3E3119EB7}" presName="hierRoot1" presStyleCnt="0"/>
      <dgm:spPr/>
    </dgm:pt>
    <dgm:pt modelId="{178C3D6E-2444-4289-B17B-0AC097BD7897}" type="pres">
      <dgm:prSet presAssocID="{D6A09BD8-ADC3-4B75-8A36-FBB3E3119EB7}" presName="composite" presStyleCnt="0"/>
      <dgm:spPr/>
    </dgm:pt>
    <dgm:pt modelId="{DB0A0B52-1244-4602-8BBA-ECEAE91ADA88}" type="pres">
      <dgm:prSet presAssocID="{D6A09BD8-ADC3-4B75-8A36-FBB3E3119EB7}" presName="background" presStyleLbl="node0" presStyleIdx="2" presStyleCnt="3"/>
      <dgm:spPr/>
    </dgm:pt>
    <dgm:pt modelId="{C6252EF8-2E26-4EAD-82EE-8939C8375B20}" type="pres">
      <dgm:prSet presAssocID="{D6A09BD8-ADC3-4B75-8A36-FBB3E3119EB7}" presName="text" presStyleLbl="fgAcc0" presStyleIdx="2" presStyleCnt="3">
        <dgm:presLayoutVars>
          <dgm:chPref val="3"/>
        </dgm:presLayoutVars>
      </dgm:prSet>
      <dgm:spPr/>
    </dgm:pt>
    <dgm:pt modelId="{D2175E4D-2C39-4890-BF88-B0766CF97070}" type="pres">
      <dgm:prSet presAssocID="{D6A09BD8-ADC3-4B75-8A36-FBB3E3119EB7}" presName="hierChild2" presStyleCnt="0"/>
      <dgm:spPr/>
    </dgm:pt>
  </dgm:ptLst>
  <dgm:cxnLst>
    <dgm:cxn modelId="{589DAB01-AB20-4A48-83D6-8365C0AA621A}" srcId="{1F2A0C7C-B310-44C8-8AA7-9FA95C9DF659}" destId="{D6A09BD8-ADC3-4B75-8A36-FBB3E3119EB7}" srcOrd="2" destOrd="0" parTransId="{8BF5E903-592D-4DDA-B312-666C61CDF089}" sibTransId="{EEE9D734-6387-4591-BF26-8AA5E3F0D951}"/>
    <dgm:cxn modelId="{D163C407-9925-499E-8128-678758AF030A}" srcId="{1F2A0C7C-B310-44C8-8AA7-9FA95C9DF659}" destId="{A63D4D21-1D1D-4EC2-AC38-E7B9101D64FC}" srcOrd="0" destOrd="0" parTransId="{3CAD28F0-1732-40BF-9ED5-7BCE766D8AA6}" sibTransId="{5A41B595-1DEC-4084-8AFF-9F0EAADD37DB}"/>
    <dgm:cxn modelId="{1D5A4612-AD4D-46E7-B12E-799A2C690270}" type="presOf" srcId="{A63D4D21-1D1D-4EC2-AC38-E7B9101D64FC}" destId="{E1D71B96-0423-4904-B682-6B631B7D02FC}" srcOrd="0" destOrd="0" presId="urn:microsoft.com/office/officeart/2005/8/layout/hierarchy1"/>
    <dgm:cxn modelId="{F95CE241-3274-46C6-BBFF-DFC9CE87441D}" srcId="{1F2A0C7C-B310-44C8-8AA7-9FA95C9DF659}" destId="{3A2B1DD0-96C4-47EB-B6FF-41F6897FEA3B}" srcOrd="1" destOrd="0" parTransId="{362D57D9-D2A5-4900-8DD9-9CCADC6C4E1B}" sibTransId="{60C11824-4D7A-4DCE-A3BB-97CCEA4D1ABB}"/>
    <dgm:cxn modelId="{C3B06943-DFF7-4B2C-BFBD-9030343E7214}" type="presOf" srcId="{3A2B1DD0-96C4-47EB-B6FF-41F6897FEA3B}" destId="{838C89AC-A8DE-4871-9BDA-A38652088BFC}" srcOrd="0" destOrd="0" presId="urn:microsoft.com/office/officeart/2005/8/layout/hierarchy1"/>
    <dgm:cxn modelId="{FF0EAAD9-15CF-4D02-B801-2BF02A7E2845}" type="presOf" srcId="{D6A09BD8-ADC3-4B75-8A36-FBB3E3119EB7}" destId="{C6252EF8-2E26-4EAD-82EE-8939C8375B20}" srcOrd="0" destOrd="0" presId="urn:microsoft.com/office/officeart/2005/8/layout/hierarchy1"/>
    <dgm:cxn modelId="{572081E1-F533-4569-8197-7DEEF5ED5F62}" type="presOf" srcId="{1F2A0C7C-B310-44C8-8AA7-9FA95C9DF659}" destId="{5FB0C1FD-2A6B-4050-8A85-7510CE0025BF}" srcOrd="0" destOrd="0" presId="urn:microsoft.com/office/officeart/2005/8/layout/hierarchy1"/>
    <dgm:cxn modelId="{8640D58D-43BA-465D-8992-9E6FE4B3D6AF}" type="presParOf" srcId="{5FB0C1FD-2A6B-4050-8A85-7510CE0025BF}" destId="{14C3553F-8931-4873-AC0D-59E94E53CEF1}" srcOrd="0" destOrd="0" presId="urn:microsoft.com/office/officeart/2005/8/layout/hierarchy1"/>
    <dgm:cxn modelId="{F6861BEE-DA41-49D7-9980-0EF844163CE9}" type="presParOf" srcId="{14C3553F-8931-4873-AC0D-59E94E53CEF1}" destId="{A318AC64-404D-4172-835B-62D13B22A301}" srcOrd="0" destOrd="0" presId="urn:microsoft.com/office/officeart/2005/8/layout/hierarchy1"/>
    <dgm:cxn modelId="{9032911C-00FB-4BE7-B8D0-6C88B1409E10}" type="presParOf" srcId="{A318AC64-404D-4172-835B-62D13B22A301}" destId="{027C57C6-BADE-4B9C-8E7E-CC630D8E43DD}" srcOrd="0" destOrd="0" presId="urn:microsoft.com/office/officeart/2005/8/layout/hierarchy1"/>
    <dgm:cxn modelId="{8A055AC1-4949-44C5-8A13-3173071E1F48}" type="presParOf" srcId="{A318AC64-404D-4172-835B-62D13B22A301}" destId="{E1D71B96-0423-4904-B682-6B631B7D02FC}" srcOrd="1" destOrd="0" presId="urn:microsoft.com/office/officeart/2005/8/layout/hierarchy1"/>
    <dgm:cxn modelId="{911B598E-F2C3-40BE-9346-E7C73EEF8E47}" type="presParOf" srcId="{14C3553F-8931-4873-AC0D-59E94E53CEF1}" destId="{EC7155D5-2D92-402B-BE70-6EE4D715A3CC}" srcOrd="1" destOrd="0" presId="urn:microsoft.com/office/officeart/2005/8/layout/hierarchy1"/>
    <dgm:cxn modelId="{E49E1D81-B4A1-4630-82FE-9C7FAC5222D1}" type="presParOf" srcId="{5FB0C1FD-2A6B-4050-8A85-7510CE0025BF}" destId="{E5F6A3D4-5C4E-4150-A2F5-7CB5B7325E79}" srcOrd="1" destOrd="0" presId="urn:microsoft.com/office/officeart/2005/8/layout/hierarchy1"/>
    <dgm:cxn modelId="{85857952-EE9E-4BBF-89B9-75D13C7283C3}" type="presParOf" srcId="{E5F6A3D4-5C4E-4150-A2F5-7CB5B7325E79}" destId="{2ABAD44E-32E5-41D1-8438-BE0A67E30097}" srcOrd="0" destOrd="0" presId="urn:microsoft.com/office/officeart/2005/8/layout/hierarchy1"/>
    <dgm:cxn modelId="{77B5AFB6-34B7-407C-937F-2E657EBCA449}" type="presParOf" srcId="{2ABAD44E-32E5-41D1-8438-BE0A67E30097}" destId="{2D42C59B-863E-4B10-A036-22254D6A20C1}" srcOrd="0" destOrd="0" presId="urn:microsoft.com/office/officeart/2005/8/layout/hierarchy1"/>
    <dgm:cxn modelId="{32A255A0-81AB-4DE2-B814-4E97AF7E1D84}" type="presParOf" srcId="{2ABAD44E-32E5-41D1-8438-BE0A67E30097}" destId="{838C89AC-A8DE-4871-9BDA-A38652088BFC}" srcOrd="1" destOrd="0" presId="urn:microsoft.com/office/officeart/2005/8/layout/hierarchy1"/>
    <dgm:cxn modelId="{C00D3CB9-1C93-4319-97C7-1D65C3143BE3}" type="presParOf" srcId="{E5F6A3D4-5C4E-4150-A2F5-7CB5B7325E79}" destId="{B8098A01-24F6-4373-AFB3-52BF50E29609}" srcOrd="1" destOrd="0" presId="urn:microsoft.com/office/officeart/2005/8/layout/hierarchy1"/>
    <dgm:cxn modelId="{E45CEBB7-73AB-430C-9CAA-D4B0A4AE6C7B}" type="presParOf" srcId="{5FB0C1FD-2A6B-4050-8A85-7510CE0025BF}" destId="{CD8F4B86-6FEB-4B24-B2F4-C4C857FDBCC9}" srcOrd="2" destOrd="0" presId="urn:microsoft.com/office/officeart/2005/8/layout/hierarchy1"/>
    <dgm:cxn modelId="{6BCFCDED-C400-4EA6-8A3D-D5BFE4B0F398}" type="presParOf" srcId="{CD8F4B86-6FEB-4B24-B2F4-C4C857FDBCC9}" destId="{178C3D6E-2444-4289-B17B-0AC097BD7897}" srcOrd="0" destOrd="0" presId="urn:microsoft.com/office/officeart/2005/8/layout/hierarchy1"/>
    <dgm:cxn modelId="{ADE27E6B-BD07-4A38-8C05-1D9E825109D5}" type="presParOf" srcId="{178C3D6E-2444-4289-B17B-0AC097BD7897}" destId="{DB0A0B52-1244-4602-8BBA-ECEAE91ADA88}" srcOrd="0" destOrd="0" presId="urn:microsoft.com/office/officeart/2005/8/layout/hierarchy1"/>
    <dgm:cxn modelId="{9AA4EE4E-879D-41C8-ADF0-11E8910F14AD}" type="presParOf" srcId="{178C3D6E-2444-4289-B17B-0AC097BD7897}" destId="{C6252EF8-2E26-4EAD-82EE-8939C8375B20}" srcOrd="1" destOrd="0" presId="urn:microsoft.com/office/officeart/2005/8/layout/hierarchy1"/>
    <dgm:cxn modelId="{1277A0AE-EFF4-4DD1-888F-49A19D7A1292}" type="presParOf" srcId="{CD8F4B86-6FEB-4B24-B2F4-C4C857FDBCC9}" destId="{D2175E4D-2C39-4890-BF88-B0766CF9707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6584DD-F49A-462B-8C17-B9A5A4D2BE8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7EA9D59-5B66-401A-B504-AEC4D116CE7D}">
      <dgm:prSet custT="1"/>
      <dgm:spPr/>
      <dgm:t>
        <a:bodyPr/>
        <a:lstStyle/>
        <a:p>
          <a:r>
            <a:rPr lang="en-US" sz="3200" i="0" dirty="0"/>
            <a:t>Rollout of the work from home plan is failing. </a:t>
          </a:r>
          <a:r>
            <a:rPr lang="en-US" sz="3200" b="1" i="1" dirty="0"/>
            <a:t>Why?</a:t>
          </a:r>
          <a:endParaRPr lang="en-US" sz="3200" dirty="0"/>
        </a:p>
      </dgm:t>
    </dgm:pt>
    <dgm:pt modelId="{2DB7CF01-1C66-40B1-80BC-327901F279D7}" type="parTrans" cxnId="{A40E8395-C285-40AE-B777-1589ACF996A7}">
      <dgm:prSet/>
      <dgm:spPr/>
      <dgm:t>
        <a:bodyPr/>
        <a:lstStyle/>
        <a:p>
          <a:endParaRPr lang="en-US"/>
        </a:p>
      </dgm:t>
    </dgm:pt>
    <dgm:pt modelId="{B7FC7F48-E9EF-48A6-A7D4-43A2D7588C3F}" type="sibTrans" cxnId="{A40E8395-C285-40AE-B777-1589ACF996A7}">
      <dgm:prSet/>
      <dgm:spPr/>
      <dgm:t>
        <a:bodyPr/>
        <a:lstStyle/>
        <a:p>
          <a:endParaRPr lang="en-US"/>
        </a:p>
      </dgm:t>
    </dgm:pt>
    <dgm:pt modelId="{B2B3F458-DB11-497A-AC06-8D68F7CEBCFC}">
      <dgm:prSet custT="1"/>
      <dgm:spPr/>
      <dgm:t>
        <a:bodyPr/>
        <a:lstStyle/>
        <a:p>
          <a:pPr>
            <a:buFont typeface="+mj-lt"/>
            <a:buAutoNum type="arabicPeriod"/>
          </a:pPr>
          <a:r>
            <a:rPr lang="en-US" sz="2800" i="0" dirty="0"/>
            <a:t>Very few schedules submitted, and none are complete. </a:t>
          </a:r>
          <a:r>
            <a:rPr lang="en-US" sz="2800" b="1" i="1" dirty="0"/>
            <a:t>Why?</a:t>
          </a:r>
          <a:endParaRPr lang="en-US" sz="2800" dirty="0"/>
        </a:p>
      </dgm:t>
    </dgm:pt>
    <dgm:pt modelId="{1352CA5E-AEA0-43EF-BEB8-E49B96054E46}" type="parTrans" cxnId="{D4F83739-CE3C-4A22-A70A-CA8529295D88}">
      <dgm:prSet/>
      <dgm:spPr/>
      <dgm:t>
        <a:bodyPr/>
        <a:lstStyle/>
        <a:p>
          <a:endParaRPr lang="en-US"/>
        </a:p>
      </dgm:t>
    </dgm:pt>
    <dgm:pt modelId="{AF7EDAC8-B67C-46EB-B804-8D9EB9413385}" type="sibTrans" cxnId="{D4F83739-CE3C-4A22-A70A-CA8529295D88}">
      <dgm:prSet/>
      <dgm:spPr/>
      <dgm:t>
        <a:bodyPr/>
        <a:lstStyle/>
        <a:p>
          <a:endParaRPr lang="en-US"/>
        </a:p>
      </dgm:t>
    </dgm:pt>
    <dgm:pt modelId="{0CF14EBB-B7C8-4B68-9B24-DF555A80CDB4}">
      <dgm:prSet custT="1"/>
      <dgm:spPr/>
      <dgm:t>
        <a:bodyPr/>
        <a:lstStyle/>
        <a:p>
          <a:pPr>
            <a:buFont typeface="+mj-lt"/>
            <a:buAutoNum type="arabicPeriod"/>
          </a:pPr>
          <a:r>
            <a:rPr lang="en-US" sz="2800" i="0" dirty="0"/>
            <a:t>Michael did not meet with senior leaders to discuss the policy. </a:t>
          </a:r>
          <a:r>
            <a:rPr lang="en-US" sz="2800" b="1" i="1" dirty="0"/>
            <a:t>Why?</a:t>
          </a:r>
          <a:endParaRPr lang="en-US" sz="2800" dirty="0"/>
        </a:p>
      </dgm:t>
    </dgm:pt>
    <dgm:pt modelId="{409DF760-73EF-4B50-B76E-3A7CC9AA8A54}" type="parTrans" cxnId="{5A9C47B2-C071-4B8F-9D99-D4C80EBC2B42}">
      <dgm:prSet/>
      <dgm:spPr/>
      <dgm:t>
        <a:bodyPr/>
        <a:lstStyle/>
        <a:p>
          <a:endParaRPr lang="en-US"/>
        </a:p>
      </dgm:t>
    </dgm:pt>
    <dgm:pt modelId="{7E839B2E-61A8-4828-AE97-2A92B147B0BE}" type="sibTrans" cxnId="{5A9C47B2-C071-4B8F-9D99-D4C80EBC2B42}">
      <dgm:prSet/>
      <dgm:spPr/>
      <dgm:t>
        <a:bodyPr/>
        <a:lstStyle/>
        <a:p>
          <a:endParaRPr lang="en-US"/>
        </a:p>
      </dgm:t>
    </dgm:pt>
    <dgm:pt modelId="{896CA67E-7D51-4DC9-94FD-66A4D6380EBF}">
      <dgm:prSet custT="1"/>
      <dgm:spPr/>
      <dgm:t>
        <a:bodyPr/>
        <a:lstStyle/>
        <a:p>
          <a:pPr>
            <a:buFont typeface="+mj-lt"/>
            <a:buAutoNum type="arabicPeriod"/>
          </a:pPr>
          <a:r>
            <a:rPr lang="en-US" sz="2800" i="0" dirty="0"/>
            <a:t>Michael was trying to prove himself. </a:t>
          </a:r>
          <a:r>
            <a:rPr lang="en-US" sz="2800" b="1" i="1" dirty="0"/>
            <a:t>Why?</a:t>
          </a:r>
          <a:endParaRPr lang="en-US" sz="2800" dirty="0"/>
        </a:p>
      </dgm:t>
    </dgm:pt>
    <dgm:pt modelId="{2167AD4C-696C-4682-852D-D15054A9760B}" type="parTrans" cxnId="{2FE2E045-2DCE-4B5E-BFD3-25376519149E}">
      <dgm:prSet/>
      <dgm:spPr/>
      <dgm:t>
        <a:bodyPr/>
        <a:lstStyle/>
        <a:p>
          <a:endParaRPr lang="en-US"/>
        </a:p>
      </dgm:t>
    </dgm:pt>
    <dgm:pt modelId="{24B68C5C-F874-4952-84D4-29402BD4A465}" type="sibTrans" cxnId="{2FE2E045-2DCE-4B5E-BFD3-25376519149E}">
      <dgm:prSet/>
      <dgm:spPr/>
      <dgm:t>
        <a:bodyPr/>
        <a:lstStyle/>
        <a:p>
          <a:endParaRPr lang="en-US"/>
        </a:p>
      </dgm:t>
    </dgm:pt>
    <dgm:pt modelId="{7BECCD8D-F424-40E9-A768-688EB053387B}">
      <dgm:prSet custT="1"/>
      <dgm:spPr/>
      <dgm:t>
        <a:bodyPr/>
        <a:lstStyle/>
        <a:p>
          <a:pPr>
            <a:buFont typeface="+mj-lt"/>
            <a:buAutoNum type="arabicPeriod"/>
          </a:pPr>
          <a:r>
            <a:rPr lang="en-US" sz="2800" i="0" dirty="0"/>
            <a:t>To live up to the company’s reasons for hiring him. </a:t>
          </a:r>
          <a:r>
            <a:rPr lang="en-US" sz="2800" b="1" i="1" dirty="0"/>
            <a:t>Why?</a:t>
          </a:r>
          <a:endParaRPr lang="en-US" sz="2800" dirty="0"/>
        </a:p>
      </dgm:t>
    </dgm:pt>
    <dgm:pt modelId="{A8424C7C-C4FA-4FDA-B222-15DE2F2C9C44}" type="parTrans" cxnId="{7A647BBF-952F-4FE2-B6E3-EE0F8D1F7BCC}">
      <dgm:prSet/>
      <dgm:spPr/>
      <dgm:t>
        <a:bodyPr/>
        <a:lstStyle/>
        <a:p>
          <a:endParaRPr lang="en-US"/>
        </a:p>
      </dgm:t>
    </dgm:pt>
    <dgm:pt modelId="{CA38CD28-0A20-4CFD-A756-534F36B621FB}" type="sibTrans" cxnId="{7A647BBF-952F-4FE2-B6E3-EE0F8D1F7BCC}">
      <dgm:prSet/>
      <dgm:spPr/>
      <dgm:t>
        <a:bodyPr/>
        <a:lstStyle/>
        <a:p>
          <a:endParaRPr lang="en-US"/>
        </a:p>
      </dgm:t>
    </dgm:pt>
    <dgm:pt modelId="{5EBDCC20-6FA1-4729-9156-727630DE47C3}">
      <dgm:prSet custT="1"/>
      <dgm:spPr/>
      <dgm:t>
        <a:bodyPr/>
        <a:lstStyle/>
        <a:p>
          <a:pPr>
            <a:buFont typeface="+mj-lt"/>
            <a:buAutoNum type="arabicPeriod"/>
          </a:pPr>
          <a:r>
            <a:rPr lang="en-US" sz="2800" i="0" dirty="0"/>
            <a:t>Due to recent world events and new social standards</a:t>
          </a:r>
          <a:endParaRPr lang="en-US" sz="2800" dirty="0"/>
        </a:p>
      </dgm:t>
    </dgm:pt>
    <dgm:pt modelId="{EFDE75AC-14F0-4573-BA0E-7153244E715E}" type="parTrans" cxnId="{D14B67E5-E63E-4761-935F-E900F928E1DF}">
      <dgm:prSet/>
      <dgm:spPr/>
      <dgm:t>
        <a:bodyPr/>
        <a:lstStyle/>
        <a:p>
          <a:endParaRPr lang="en-US"/>
        </a:p>
      </dgm:t>
    </dgm:pt>
    <dgm:pt modelId="{E3DF7E2C-7EDD-4BAF-AB3E-F683F79D7213}" type="sibTrans" cxnId="{D14B67E5-E63E-4761-935F-E900F928E1DF}">
      <dgm:prSet/>
      <dgm:spPr/>
      <dgm:t>
        <a:bodyPr/>
        <a:lstStyle/>
        <a:p>
          <a:endParaRPr lang="en-US"/>
        </a:p>
      </dgm:t>
    </dgm:pt>
    <dgm:pt modelId="{134023F7-A26C-4B02-A8C0-42E9EF2EDBC9}" type="pres">
      <dgm:prSet presAssocID="{0C6584DD-F49A-462B-8C17-B9A5A4D2BE87}" presName="linear" presStyleCnt="0">
        <dgm:presLayoutVars>
          <dgm:animLvl val="lvl"/>
          <dgm:resizeHandles val="exact"/>
        </dgm:presLayoutVars>
      </dgm:prSet>
      <dgm:spPr/>
    </dgm:pt>
    <dgm:pt modelId="{E30DC67D-BC52-4BEE-AE08-E19CAB041F5F}" type="pres">
      <dgm:prSet presAssocID="{77EA9D59-5B66-401A-B504-AEC4D116CE7D}" presName="parentText" presStyleLbl="node1" presStyleIdx="0" presStyleCnt="1">
        <dgm:presLayoutVars>
          <dgm:chMax val="0"/>
          <dgm:bulletEnabled val="1"/>
        </dgm:presLayoutVars>
      </dgm:prSet>
      <dgm:spPr/>
    </dgm:pt>
    <dgm:pt modelId="{6202BDF0-363C-4A8E-AAB6-9DDA8234BAEE}" type="pres">
      <dgm:prSet presAssocID="{77EA9D59-5B66-401A-B504-AEC4D116CE7D}" presName="childText" presStyleLbl="revTx" presStyleIdx="0" presStyleCnt="1">
        <dgm:presLayoutVars>
          <dgm:bulletEnabled val="1"/>
        </dgm:presLayoutVars>
      </dgm:prSet>
      <dgm:spPr/>
    </dgm:pt>
  </dgm:ptLst>
  <dgm:cxnLst>
    <dgm:cxn modelId="{D4F83739-CE3C-4A22-A70A-CA8529295D88}" srcId="{77EA9D59-5B66-401A-B504-AEC4D116CE7D}" destId="{B2B3F458-DB11-497A-AC06-8D68F7CEBCFC}" srcOrd="0" destOrd="0" parTransId="{1352CA5E-AEA0-43EF-BEB8-E49B96054E46}" sibTransId="{AF7EDAC8-B67C-46EB-B804-8D9EB9413385}"/>
    <dgm:cxn modelId="{8211DA63-5B74-4DBA-B17E-E77306CB2F1D}" type="presOf" srcId="{0C6584DD-F49A-462B-8C17-B9A5A4D2BE87}" destId="{134023F7-A26C-4B02-A8C0-42E9EF2EDBC9}" srcOrd="0" destOrd="0" presId="urn:microsoft.com/office/officeart/2005/8/layout/vList2"/>
    <dgm:cxn modelId="{2FE2E045-2DCE-4B5E-BFD3-25376519149E}" srcId="{77EA9D59-5B66-401A-B504-AEC4D116CE7D}" destId="{896CA67E-7D51-4DC9-94FD-66A4D6380EBF}" srcOrd="2" destOrd="0" parTransId="{2167AD4C-696C-4682-852D-D15054A9760B}" sibTransId="{24B68C5C-F874-4952-84D4-29402BD4A465}"/>
    <dgm:cxn modelId="{74072D67-FA64-43AC-9D30-6E96871E26B5}" type="presOf" srcId="{B2B3F458-DB11-497A-AC06-8D68F7CEBCFC}" destId="{6202BDF0-363C-4A8E-AAB6-9DDA8234BAEE}" srcOrd="0" destOrd="0" presId="urn:microsoft.com/office/officeart/2005/8/layout/vList2"/>
    <dgm:cxn modelId="{D9D5BD75-2039-4D4D-9EA2-57444322280A}" type="presOf" srcId="{0CF14EBB-B7C8-4B68-9B24-DF555A80CDB4}" destId="{6202BDF0-363C-4A8E-AAB6-9DDA8234BAEE}" srcOrd="0" destOrd="1" presId="urn:microsoft.com/office/officeart/2005/8/layout/vList2"/>
    <dgm:cxn modelId="{A40E8395-C285-40AE-B777-1589ACF996A7}" srcId="{0C6584DD-F49A-462B-8C17-B9A5A4D2BE87}" destId="{77EA9D59-5B66-401A-B504-AEC4D116CE7D}" srcOrd="0" destOrd="0" parTransId="{2DB7CF01-1C66-40B1-80BC-327901F279D7}" sibTransId="{B7FC7F48-E9EF-48A6-A7D4-43A2D7588C3F}"/>
    <dgm:cxn modelId="{5A9C47B2-C071-4B8F-9D99-D4C80EBC2B42}" srcId="{77EA9D59-5B66-401A-B504-AEC4D116CE7D}" destId="{0CF14EBB-B7C8-4B68-9B24-DF555A80CDB4}" srcOrd="1" destOrd="0" parTransId="{409DF760-73EF-4B50-B76E-3A7CC9AA8A54}" sibTransId="{7E839B2E-61A8-4828-AE97-2A92B147B0BE}"/>
    <dgm:cxn modelId="{4313DFBE-B305-4F5D-AE16-9ED8118327DB}" type="presOf" srcId="{7BECCD8D-F424-40E9-A768-688EB053387B}" destId="{6202BDF0-363C-4A8E-AAB6-9DDA8234BAEE}" srcOrd="0" destOrd="3" presId="urn:microsoft.com/office/officeart/2005/8/layout/vList2"/>
    <dgm:cxn modelId="{7A647BBF-952F-4FE2-B6E3-EE0F8D1F7BCC}" srcId="{77EA9D59-5B66-401A-B504-AEC4D116CE7D}" destId="{7BECCD8D-F424-40E9-A768-688EB053387B}" srcOrd="3" destOrd="0" parTransId="{A8424C7C-C4FA-4FDA-B222-15DE2F2C9C44}" sibTransId="{CA38CD28-0A20-4CFD-A756-534F36B621FB}"/>
    <dgm:cxn modelId="{F20EE9BF-B54B-4B2E-A113-E5044F006A6D}" type="presOf" srcId="{5EBDCC20-6FA1-4729-9156-727630DE47C3}" destId="{6202BDF0-363C-4A8E-AAB6-9DDA8234BAEE}" srcOrd="0" destOrd="4" presId="urn:microsoft.com/office/officeart/2005/8/layout/vList2"/>
    <dgm:cxn modelId="{706FD8C6-D4FC-49AC-A3D1-316ED14C401E}" type="presOf" srcId="{896CA67E-7D51-4DC9-94FD-66A4D6380EBF}" destId="{6202BDF0-363C-4A8E-AAB6-9DDA8234BAEE}" srcOrd="0" destOrd="2" presId="urn:microsoft.com/office/officeart/2005/8/layout/vList2"/>
    <dgm:cxn modelId="{D14B67E5-E63E-4761-935F-E900F928E1DF}" srcId="{77EA9D59-5B66-401A-B504-AEC4D116CE7D}" destId="{5EBDCC20-6FA1-4729-9156-727630DE47C3}" srcOrd="4" destOrd="0" parTransId="{EFDE75AC-14F0-4573-BA0E-7153244E715E}" sibTransId="{E3DF7E2C-7EDD-4BAF-AB3E-F683F79D7213}"/>
    <dgm:cxn modelId="{247F5EF4-E6A3-473F-AC81-57822561B459}" type="presOf" srcId="{77EA9D59-5B66-401A-B504-AEC4D116CE7D}" destId="{E30DC67D-BC52-4BEE-AE08-E19CAB041F5F}" srcOrd="0" destOrd="0" presId="urn:microsoft.com/office/officeart/2005/8/layout/vList2"/>
    <dgm:cxn modelId="{38294030-AB51-4BC3-9A7A-ADA5FFF5F38F}" type="presParOf" srcId="{134023F7-A26C-4B02-A8C0-42E9EF2EDBC9}" destId="{E30DC67D-BC52-4BEE-AE08-E19CAB041F5F}" srcOrd="0" destOrd="0" presId="urn:microsoft.com/office/officeart/2005/8/layout/vList2"/>
    <dgm:cxn modelId="{C4A8C5D9-6670-442A-89AF-E7D85150F2E8}" type="presParOf" srcId="{134023F7-A26C-4B02-A8C0-42E9EF2EDBC9}" destId="{6202BDF0-363C-4A8E-AAB6-9DDA8234BAEE}"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6ECA1F-0E33-4ABD-AC35-0084F894E0E9}"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DF9807DB-8403-43B2-BC7E-690BA7F9BE4B}">
      <dgm:prSet/>
      <dgm:spPr/>
      <dgm:t>
        <a:bodyPr/>
        <a:lstStyle/>
        <a:p>
          <a:r>
            <a:rPr lang="en-US" dirty="0"/>
            <a:t>Michael did not get enough input from senior leaders</a:t>
          </a:r>
        </a:p>
      </dgm:t>
    </dgm:pt>
    <dgm:pt modelId="{FDCF7679-4C7D-4CC3-9017-9FB0F52A848D}" type="parTrans" cxnId="{BD57E90C-0A80-4A0B-8327-3665BF641AFF}">
      <dgm:prSet/>
      <dgm:spPr/>
      <dgm:t>
        <a:bodyPr/>
        <a:lstStyle/>
        <a:p>
          <a:endParaRPr lang="en-US"/>
        </a:p>
      </dgm:t>
    </dgm:pt>
    <dgm:pt modelId="{04344B17-3BC9-4CC2-A2C1-84E7F7483513}" type="sibTrans" cxnId="{BD57E90C-0A80-4A0B-8327-3665BF641AFF}">
      <dgm:prSet/>
      <dgm:spPr/>
      <dgm:t>
        <a:bodyPr/>
        <a:lstStyle/>
        <a:p>
          <a:endParaRPr lang="en-US"/>
        </a:p>
      </dgm:t>
    </dgm:pt>
    <dgm:pt modelId="{C1DE98FE-2849-473D-8F19-E3E148DF07AE}">
      <dgm:prSet/>
      <dgm:spPr/>
      <dgm:t>
        <a:bodyPr/>
        <a:lstStyle/>
        <a:p>
          <a:r>
            <a:rPr lang="en-US" dirty="0"/>
            <a:t>Senior leaders did not communicate with Michael</a:t>
          </a:r>
        </a:p>
      </dgm:t>
    </dgm:pt>
    <dgm:pt modelId="{2291F961-33D0-45F3-A08B-AA70812AD827}" type="parTrans" cxnId="{DCF3727D-F64D-4795-B37F-1D5AAC979E8D}">
      <dgm:prSet/>
      <dgm:spPr/>
      <dgm:t>
        <a:bodyPr/>
        <a:lstStyle/>
        <a:p>
          <a:endParaRPr lang="en-US"/>
        </a:p>
      </dgm:t>
    </dgm:pt>
    <dgm:pt modelId="{01B8E404-942F-45DF-974F-D8CC7F0995B2}" type="sibTrans" cxnId="{DCF3727D-F64D-4795-B37F-1D5AAC979E8D}">
      <dgm:prSet/>
      <dgm:spPr/>
      <dgm:t>
        <a:bodyPr/>
        <a:lstStyle/>
        <a:p>
          <a:endParaRPr lang="en-US"/>
        </a:p>
      </dgm:t>
    </dgm:pt>
    <dgm:pt modelId="{21AF3F60-12EF-4CF1-BB25-C6C315DA39A9}" type="pres">
      <dgm:prSet presAssocID="{0D6ECA1F-0E33-4ABD-AC35-0084F894E0E9}" presName="diagram" presStyleCnt="0">
        <dgm:presLayoutVars>
          <dgm:chPref val="1"/>
          <dgm:dir/>
          <dgm:animOne val="branch"/>
          <dgm:animLvl val="lvl"/>
          <dgm:resizeHandles/>
        </dgm:presLayoutVars>
      </dgm:prSet>
      <dgm:spPr/>
    </dgm:pt>
    <dgm:pt modelId="{011B9E7D-D272-4A51-AE99-96A8F83421F5}" type="pres">
      <dgm:prSet presAssocID="{DF9807DB-8403-43B2-BC7E-690BA7F9BE4B}" presName="root" presStyleCnt="0"/>
      <dgm:spPr/>
    </dgm:pt>
    <dgm:pt modelId="{4647C128-C67A-44A2-A8E8-C1D0BA719857}" type="pres">
      <dgm:prSet presAssocID="{DF9807DB-8403-43B2-BC7E-690BA7F9BE4B}" presName="rootComposite" presStyleCnt="0"/>
      <dgm:spPr/>
    </dgm:pt>
    <dgm:pt modelId="{AFD992D6-C08E-407A-8AE0-99A86F658A9B}" type="pres">
      <dgm:prSet presAssocID="{DF9807DB-8403-43B2-BC7E-690BA7F9BE4B}" presName="rootText" presStyleLbl="node1" presStyleIdx="0" presStyleCnt="2" custScaleX="114972" custScaleY="145526"/>
      <dgm:spPr/>
    </dgm:pt>
    <dgm:pt modelId="{3BBF6861-C84A-4192-A3AA-DB9F127E8A99}" type="pres">
      <dgm:prSet presAssocID="{DF9807DB-8403-43B2-BC7E-690BA7F9BE4B}" presName="rootConnector" presStyleLbl="node1" presStyleIdx="0" presStyleCnt="2"/>
      <dgm:spPr/>
    </dgm:pt>
    <dgm:pt modelId="{8A3958E4-ED7E-4422-ABFA-1DFCC3D4DC6A}" type="pres">
      <dgm:prSet presAssocID="{DF9807DB-8403-43B2-BC7E-690BA7F9BE4B}" presName="childShape" presStyleCnt="0"/>
      <dgm:spPr/>
    </dgm:pt>
    <dgm:pt modelId="{8D2F2936-F698-4887-B699-24A5115A0822}" type="pres">
      <dgm:prSet presAssocID="{C1DE98FE-2849-473D-8F19-E3E148DF07AE}" presName="root" presStyleCnt="0"/>
      <dgm:spPr/>
    </dgm:pt>
    <dgm:pt modelId="{E116821C-BBA0-46C4-8B7D-12EE9A47DAF6}" type="pres">
      <dgm:prSet presAssocID="{C1DE98FE-2849-473D-8F19-E3E148DF07AE}" presName="rootComposite" presStyleCnt="0"/>
      <dgm:spPr/>
    </dgm:pt>
    <dgm:pt modelId="{3210BF53-AA79-40A4-8F0B-96CBC449BFC5}" type="pres">
      <dgm:prSet presAssocID="{C1DE98FE-2849-473D-8F19-E3E148DF07AE}" presName="rootText" presStyleLbl="node1" presStyleIdx="1" presStyleCnt="2" custScaleX="126903" custScaleY="143410"/>
      <dgm:spPr/>
    </dgm:pt>
    <dgm:pt modelId="{6CE1930E-AB1B-4A39-865C-7A49C37C574B}" type="pres">
      <dgm:prSet presAssocID="{C1DE98FE-2849-473D-8F19-E3E148DF07AE}" presName="rootConnector" presStyleLbl="node1" presStyleIdx="1" presStyleCnt="2"/>
      <dgm:spPr/>
    </dgm:pt>
    <dgm:pt modelId="{7462DF86-6B0A-48C5-837D-7B1E959D091F}" type="pres">
      <dgm:prSet presAssocID="{C1DE98FE-2849-473D-8F19-E3E148DF07AE}" presName="childShape" presStyleCnt="0"/>
      <dgm:spPr/>
    </dgm:pt>
  </dgm:ptLst>
  <dgm:cxnLst>
    <dgm:cxn modelId="{BD57E90C-0A80-4A0B-8327-3665BF641AFF}" srcId="{0D6ECA1F-0E33-4ABD-AC35-0084F894E0E9}" destId="{DF9807DB-8403-43B2-BC7E-690BA7F9BE4B}" srcOrd="0" destOrd="0" parTransId="{FDCF7679-4C7D-4CC3-9017-9FB0F52A848D}" sibTransId="{04344B17-3BC9-4CC2-A2C1-84E7F7483513}"/>
    <dgm:cxn modelId="{8E69891D-34E4-40F6-BF1B-C96CD5430DC0}" type="presOf" srcId="{DF9807DB-8403-43B2-BC7E-690BA7F9BE4B}" destId="{AFD992D6-C08E-407A-8AE0-99A86F658A9B}" srcOrd="0" destOrd="0" presId="urn:microsoft.com/office/officeart/2005/8/layout/hierarchy3"/>
    <dgm:cxn modelId="{5EFDF323-0B20-4126-B295-2E6074EED9F5}" type="presOf" srcId="{C1DE98FE-2849-473D-8F19-E3E148DF07AE}" destId="{6CE1930E-AB1B-4A39-865C-7A49C37C574B}" srcOrd="1" destOrd="0" presId="urn:microsoft.com/office/officeart/2005/8/layout/hierarchy3"/>
    <dgm:cxn modelId="{1BEAAA62-4B66-44AD-BA0D-F6125F036C9F}" type="presOf" srcId="{DF9807DB-8403-43B2-BC7E-690BA7F9BE4B}" destId="{3BBF6861-C84A-4192-A3AA-DB9F127E8A99}" srcOrd="1" destOrd="0" presId="urn:microsoft.com/office/officeart/2005/8/layout/hierarchy3"/>
    <dgm:cxn modelId="{DCF3727D-F64D-4795-B37F-1D5AAC979E8D}" srcId="{0D6ECA1F-0E33-4ABD-AC35-0084F894E0E9}" destId="{C1DE98FE-2849-473D-8F19-E3E148DF07AE}" srcOrd="1" destOrd="0" parTransId="{2291F961-33D0-45F3-A08B-AA70812AD827}" sibTransId="{01B8E404-942F-45DF-974F-D8CC7F0995B2}"/>
    <dgm:cxn modelId="{BE74A2AA-9A21-43DE-A146-C1369698B487}" type="presOf" srcId="{C1DE98FE-2849-473D-8F19-E3E148DF07AE}" destId="{3210BF53-AA79-40A4-8F0B-96CBC449BFC5}" srcOrd="0" destOrd="0" presId="urn:microsoft.com/office/officeart/2005/8/layout/hierarchy3"/>
    <dgm:cxn modelId="{CD6AB9D3-16FF-4C07-825A-6BB4F70CE6BA}" type="presOf" srcId="{0D6ECA1F-0E33-4ABD-AC35-0084F894E0E9}" destId="{21AF3F60-12EF-4CF1-BB25-C6C315DA39A9}" srcOrd="0" destOrd="0" presId="urn:microsoft.com/office/officeart/2005/8/layout/hierarchy3"/>
    <dgm:cxn modelId="{AE3530E0-6892-45C6-A296-EBFEA3A98691}" type="presParOf" srcId="{21AF3F60-12EF-4CF1-BB25-C6C315DA39A9}" destId="{011B9E7D-D272-4A51-AE99-96A8F83421F5}" srcOrd="0" destOrd="0" presId="urn:microsoft.com/office/officeart/2005/8/layout/hierarchy3"/>
    <dgm:cxn modelId="{F8F3F1C0-9D14-42B9-B7E1-D8E52ADFFD46}" type="presParOf" srcId="{011B9E7D-D272-4A51-AE99-96A8F83421F5}" destId="{4647C128-C67A-44A2-A8E8-C1D0BA719857}" srcOrd="0" destOrd="0" presId="urn:microsoft.com/office/officeart/2005/8/layout/hierarchy3"/>
    <dgm:cxn modelId="{245CA537-DBBC-4293-A2F6-7552FA83DB43}" type="presParOf" srcId="{4647C128-C67A-44A2-A8E8-C1D0BA719857}" destId="{AFD992D6-C08E-407A-8AE0-99A86F658A9B}" srcOrd="0" destOrd="0" presId="urn:microsoft.com/office/officeart/2005/8/layout/hierarchy3"/>
    <dgm:cxn modelId="{E604F7FE-4FB2-41EA-8E59-3D9CCAA01781}" type="presParOf" srcId="{4647C128-C67A-44A2-A8E8-C1D0BA719857}" destId="{3BBF6861-C84A-4192-A3AA-DB9F127E8A99}" srcOrd="1" destOrd="0" presId="urn:microsoft.com/office/officeart/2005/8/layout/hierarchy3"/>
    <dgm:cxn modelId="{AA1EF901-0E25-4E0B-9872-451716F4C2B7}" type="presParOf" srcId="{011B9E7D-D272-4A51-AE99-96A8F83421F5}" destId="{8A3958E4-ED7E-4422-ABFA-1DFCC3D4DC6A}" srcOrd="1" destOrd="0" presId="urn:microsoft.com/office/officeart/2005/8/layout/hierarchy3"/>
    <dgm:cxn modelId="{006B0A6C-F54C-4691-9CEC-5C21226556F7}" type="presParOf" srcId="{21AF3F60-12EF-4CF1-BB25-C6C315DA39A9}" destId="{8D2F2936-F698-4887-B699-24A5115A0822}" srcOrd="1" destOrd="0" presId="urn:microsoft.com/office/officeart/2005/8/layout/hierarchy3"/>
    <dgm:cxn modelId="{80B86972-97D3-429C-9C8E-604CC1881E52}" type="presParOf" srcId="{8D2F2936-F698-4887-B699-24A5115A0822}" destId="{E116821C-BBA0-46C4-8B7D-12EE9A47DAF6}" srcOrd="0" destOrd="0" presId="urn:microsoft.com/office/officeart/2005/8/layout/hierarchy3"/>
    <dgm:cxn modelId="{74363990-4D8E-4FFD-A55A-30C6A3425BD9}" type="presParOf" srcId="{E116821C-BBA0-46C4-8B7D-12EE9A47DAF6}" destId="{3210BF53-AA79-40A4-8F0B-96CBC449BFC5}" srcOrd="0" destOrd="0" presId="urn:microsoft.com/office/officeart/2005/8/layout/hierarchy3"/>
    <dgm:cxn modelId="{1D24D082-D83E-4133-8476-C352B89CC35E}" type="presParOf" srcId="{E116821C-BBA0-46C4-8B7D-12EE9A47DAF6}" destId="{6CE1930E-AB1B-4A39-865C-7A49C37C574B}" srcOrd="1" destOrd="0" presId="urn:microsoft.com/office/officeart/2005/8/layout/hierarchy3"/>
    <dgm:cxn modelId="{4604ED04-7572-495E-BA7E-0D084B5EA737}" type="presParOf" srcId="{8D2F2936-F698-4887-B699-24A5115A0822}" destId="{7462DF86-6B0A-48C5-837D-7B1E959D091F}"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337A7A-1ABA-4E98-8BD0-A7E580BD7707}"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92BB83B8-D4C1-4B27-B434-D3C1198D82A9}">
      <dgm:prSet/>
      <dgm:spPr/>
      <dgm:t>
        <a:bodyPr/>
        <a:lstStyle/>
        <a:p>
          <a:r>
            <a:rPr lang="en-US" b="1"/>
            <a:t>A stronger relationship between Michael and the senior leaders could have prevented the issues with the work from home policy rollout</a:t>
          </a:r>
          <a:endParaRPr lang="en-US"/>
        </a:p>
      </dgm:t>
    </dgm:pt>
    <dgm:pt modelId="{AE2241FA-EC0F-445C-8C05-0AC3A8B3E5D4}" type="parTrans" cxnId="{A7E05876-1599-4505-A5AC-78EF8495BEE7}">
      <dgm:prSet/>
      <dgm:spPr/>
      <dgm:t>
        <a:bodyPr/>
        <a:lstStyle/>
        <a:p>
          <a:endParaRPr lang="en-US"/>
        </a:p>
      </dgm:t>
    </dgm:pt>
    <dgm:pt modelId="{FF8D410B-E748-4A29-BBAA-E22079EE2860}" type="sibTrans" cxnId="{A7E05876-1599-4505-A5AC-78EF8495BEE7}">
      <dgm:prSet/>
      <dgm:spPr/>
      <dgm:t>
        <a:bodyPr/>
        <a:lstStyle/>
        <a:p>
          <a:endParaRPr lang="en-US"/>
        </a:p>
      </dgm:t>
    </dgm:pt>
    <dgm:pt modelId="{A7A07575-BC58-49E9-B638-85133A7CF375}">
      <dgm:prSet/>
      <dgm:spPr/>
      <dgm:t>
        <a:bodyPr/>
        <a:lstStyle/>
        <a:p>
          <a:r>
            <a:rPr lang="en-US"/>
            <a:t>Strong relationships increase:</a:t>
          </a:r>
        </a:p>
      </dgm:t>
    </dgm:pt>
    <dgm:pt modelId="{B2238C31-5E69-49B5-B8B9-D0B98FBC6AB4}" type="parTrans" cxnId="{763A4C5F-2E6C-4D81-AF60-13196919275D}">
      <dgm:prSet/>
      <dgm:spPr/>
      <dgm:t>
        <a:bodyPr/>
        <a:lstStyle/>
        <a:p>
          <a:endParaRPr lang="en-US"/>
        </a:p>
      </dgm:t>
    </dgm:pt>
    <dgm:pt modelId="{9503FC4C-F9C9-4AAB-92D2-7975AA1FD7B8}" type="sibTrans" cxnId="{763A4C5F-2E6C-4D81-AF60-13196919275D}">
      <dgm:prSet/>
      <dgm:spPr/>
      <dgm:t>
        <a:bodyPr/>
        <a:lstStyle/>
        <a:p>
          <a:endParaRPr lang="en-US"/>
        </a:p>
      </dgm:t>
    </dgm:pt>
    <dgm:pt modelId="{D20173F1-DE0B-463B-9BCA-1DF839AD2D80}">
      <dgm:prSet/>
      <dgm:spPr/>
      <dgm:t>
        <a:bodyPr/>
        <a:lstStyle/>
        <a:p>
          <a:r>
            <a:rPr lang="en-US" b="1"/>
            <a:t>Trust</a:t>
          </a:r>
          <a:endParaRPr lang="en-US"/>
        </a:p>
      </dgm:t>
    </dgm:pt>
    <dgm:pt modelId="{6C258C8B-A721-4364-B0D2-0C30086506CF}" type="parTrans" cxnId="{682A6FCE-B9C7-4836-B27A-8F68198973B9}">
      <dgm:prSet/>
      <dgm:spPr/>
      <dgm:t>
        <a:bodyPr/>
        <a:lstStyle/>
        <a:p>
          <a:endParaRPr lang="en-US"/>
        </a:p>
      </dgm:t>
    </dgm:pt>
    <dgm:pt modelId="{0B96D531-DA33-4EF6-B1F3-34A5F2889EE2}" type="sibTrans" cxnId="{682A6FCE-B9C7-4836-B27A-8F68198973B9}">
      <dgm:prSet/>
      <dgm:spPr/>
      <dgm:t>
        <a:bodyPr/>
        <a:lstStyle/>
        <a:p>
          <a:endParaRPr lang="en-US"/>
        </a:p>
      </dgm:t>
    </dgm:pt>
    <dgm:pt modelId="{48465C2B-82AA-4707-BA79-7E2EF53E7026}">
      <dgm:prSet/>
      <dgm:spPr/>
      <dgm:t>
        <a:bodyPr/>
        <a:lstStyle/>
        <a:p>
          <a:r>
            <a:rPr lang="en-US" b="1"/>
            <a:t>Respect</a:t>
          </a:r>
          <a:endParaRPr lang="en-US"/>
        </a:p>
      </dgm:t>
    </dgm:pt>
    <dgm:pt modelId="{1D6BAC9B-2C59-4D74-BB9B-D03B7114C876}" type="parTrans" cxnId="{BDCC836C-1BA9-44B3-A102-A423BF2DB1F1}">
      <dgm:prSet/>
      <dgm:spPr/>
      <dgm:t>
        <a:bodyPr/>
        <a:lstStyle/>
        <a:p>
          <a:endParaRPr lang="en-US"/>
        </a:p>
      </dgm:t>
    </dgm:pt>
    <dgm:pt modelId="{18821C82-65AD-4175-9DE9-762C4DE09D52}" type="sibTrans" cxnId="{BDCC836C-1BA9-44B3-A102-A423BF2DB1F1}">
      <dgm:prSet/>
      <dgm:spPr/>
      <dgm:t>
        <a:bodyPr/>
        <a:lstStyle/>
        <a:p>
          <a:endParaRPr lang="en-US"/>
        </a:p>
      </dgm:t>
    </dgm:pt>
    <dgm:pt modelId="{5B8750B7-F88D-4EC2-A818-1F7DBE776C75}">
      <dgm:prSet/>
      <dgm:spPr/>
      <dgm:t>
        <a:bodyPr/>
        <a:lstStyle/>
        <a:p>
          <a:r>
            <a:rPr lang="en-US" b="1"/>
            <a:t>Self-awareness</a:t>
          </a:r>
          <a:endParaRPr lang="en-US"/>
        </a:p>
      </dgm:t>
    </dgm:pt>
    <dgm:pt modelId="{8AEB875A-53CF-4D5C-8A95-4D4760B275D9}" type="parTrans" cxnId="{F83BDF3B-B997-4AF6-A61B-4064632AECD3}">
      <dgm:prSet/>
      <dgm:spPr/>
      <dgm:t>
        <a:bodyPr/>
        <a:lstStyle/>
        <a:p>
          <a:endParaRPr lang="en-US"/>
        </a:p>
      </dgm:t>
    </dgm:pt>
    <dgm:pt modelId="{DA7BE612-3D74-470A-860C-68542570939F}" type="sibTrans" cxnId="{F83BDF3B-B997-4AF6-A61B-4064632AECD3}">
      <dgm:prSet/>
      <dgm:spPr/>
      <dgm:t>
        <a:bodyPr/>
        <a:lstStyle/>
        <a:p>
          <a:endParaRPr lang="en-US"/>
        </a:p>
      </dgm:t>
    </dgm:pt>
    <dgm:pt modelId="{52753A4E-6578-4D80-9B5C-A772770F8961}">
      <dgm:prSet/>
      <dgm:spPr/>
      <dgm:t>
        <a:bodyPr/>
        <a:lstStyle/>
        <a:p>
          <a:r>
            <a:rPr lang="en-US" b="1" dirty="0"/>
            <a:t>Inclusion</a:t>
          </a:r>
          <a:endParaRPr lang="en-US" dirty="0"/>
        </a:p>
      </dgm:t>
    </dgm:pt>
    <dgm:pt modelId="{FE881A96-A6DE-4298-9278-74606322078C}" type="parTrans" cxnId="{783A775C-3421-40CE-9488-2754D2520512}">
      <dgm:prSet/>
      <dgm:spPr/>
      <dgm:t>
        <a:bodyPr/>
        <a:lstStyle/>
        <a:p>
          <a:endParaRPr lang="en-US"/>
        </a:p>
      </dgm:t>
    </dgm:pt>
    <dgm:pt modelId="{41A20F2E-DFA7-4016-9E4E-A6D72AC86E1F}" type="sibTrans" cxnId="{783A775C-3421-40CE-9488-2754D2520512}">
      <dgm:prSet/>
      <dgm:spPr/>
      <dgm:t>
        <a:bodyPr/>
        <a:lstStyle/>
        <a:p>
          <a:endParaRPr lang="en-US"/>
        </a:p>
      </dgm:t>
    </dgm:pt>
    <dgm:pt modelId="{D54E159F-08E3-4E80-B402-09019C8CC3C2}">
      <dgm:prSet/>
      <dgm:spPr/>
      <dgm:t>
        <a:bodyPr/>
        <a:lstStyle/>
        <a:p>
          <a:r>
            <a:rPr lang="en-US" b="1"/>
            <a:t>Open-Communication</a:t>
          </a:r>
          <a:endParaRPr lang="en-US"/>
        </a:p>
      </dgm:t>
    </dgm:pt>
    <dgm:pt modelId="{39FD17E4-C126-4BA0-88B1-A4D314529033}" type="parTrans" cxnId="{6070FDC5-0E17-4112-937E-878275AB298F}">
      <dgm:prSet/>
      <dgm:spPr/>
      <dgm:t>
        <a:bodyPr/>
        <a:lstStyle/>
        <a:p>
          <a:endParaRPr lang="en-US"/>
        </a:p>
      </dgm:t>
    </dgm:pt>
    <dgm:pt modelId="{441D2A93-3DD7-4580-99CB-D8E132545016}" type="sibTrans" cxnId="{6070FDC5-0E17-4112-937E-878275AB298F}">
      <dgm:prSet/>
      <dgm:spPr/>
      <dgm:t>
        <a:bodyPr/>
        <a:lstStyle/>
        <a:p>
          <a:endParaRPr lang="en-US"/>
        </a:p>
      </dgm:t>
    </dgm:pt>
    <dgm:pt modelId="{64AF1430-8615-4473-995D-70751AEA5E03}" type="pres">
      <dgm:prSet presAssocID="{A1337A7A-1ABA-4E98-8BD0-A7E580BD7707}" presName="Name0" presStyleCnt="0">
        <dgm:presLayoutVars>
          <dgm:dir/>
          <dgm:animLvl val="lvl"/>
          <dgm:resizeHandles val="exact"/>
        </dgm:presLayoutVars>
      </dgm:prSet>
      <dgm:spPr/>
    </dgm:pt>
    <dgm:pt modelId="{AB9AF36E-773D-41F3-A618-0F86E4EDDFBC}" type="pres">
      <dgm:prSet presAssocID="{92BB83B8-D4C1-4B27-B434-D3C1198D82A9}" presName="composite" presStyleCnt="0"/>
      <dgm:spPr/>
    </dgm:pt>
    <dgm:pt modelId="{ECCE90D0-0030-4382-A6EA-33377F89F910}" type="pres">
      <dgm:prSet presAssocID="{92BB83B8-D4C1-4B27-B434-D3C1198D82A9}" presName="parTx" presStyleLbl="alignNode1" presStyleIdx="0" presStyleCnt="1">
        <dgm:presLayoutVars>
          <dgm:chMax val="0"/>
          <dgm:chPref val="0"/>
          <dgm:bulletEnabled val="1"/>
        </dgm:presLayoutVars>
      </dgm:prSet>
      <dgm:spPr/>
    </dgm:pt>
    <dgm:pt modelId="{A446C923-7AC0-4313-9ACF-2BFBBFB792CA}" type="pres">
      <dgm:prSet presAssocID="{92BB83B8-D4C1-4B27-B434-D3C1198D82A9}" presName="desTx" presStyleLbl="alignAccFollowNode1" presStyleIdx="0" presStyleCnt="1">
        <dgm:presLayoutVars>
          <dgm:bulletEnabled val="1"/>
        </dgm:presLayoutVars>
      </dgm:prSet>
      <dgm:spPr/>
    </dgm:pt>
  </dgm:ptLst>
  <dgm:cxnLst>
    <dgm:cxn modelId="{96488111-F466-401C-A487-CE2A26551C6C}" type="presOf" srcId="{5B8750B7-F88D-4EC2-A818-1F7DBE776C75}" destId="{A446C923-7AC0-4313-9ACF-2BFBBFB792CA}" srcOrd="0" destOrd="3" presId="urn:microsoft.com/office/officeart/2005/8/layout/hList1"/>
    <dgm:cxn modelId="{AF00101C-9E71-4D21-A615-7D9D4E18500F}" type="presOf" srcId="{A1337A7A-1ABA-4E98-8BD0-A7E580BD7707}" destId="{64AF1430-8615-4473-995D-70751AEA5E03}" srcOrd="0" destOrd="0" presId="urn:microsoft.com/office/officeart/2005/8/layout/hList1"/>
    <dgm:cxn modelId="{32DE9030-BCB4-4F66-9DF5-AD03A0F697D8}" type="presOf" srcId="{D54E159F-08E3-4E80-B402-09019C8CC3C2}" destId="{A446C923-7AC0-4313-9ACF-2BFBBFB792CA}" srcOrd="0" destOrd="5" presId="urn:microsoft.com/office/officeart/2005/8/layout/hList1"/>
    <dgm:cxn modelId="{F83BDF3B-B997-4AF6-A61B-4064632AECD3}" srcId="{A7A07575-BC58-49E9-B638-85133A7CF375}" destId="{5B8750B7-F88D-4EC2-A818-1F7DBE776C75}" srcOrd="2" destOrd="0" parTransId="{8AEB875A-53CF-4D5C-8A95-4D4760B275D9}" sibTransId="{DA7BE612-3D74-470A-860C-68542570939F}"/>
    <dgm:cxn modelId="{783A775C-3421-40CE-9488-2754D2520512}" srcId="{A7A07575-BC58-49E9-B638-85133A7CF375}" destId="{52753A4E-6578-4D80-9B5C-A772770F8961}" srcOrd="3" destOrd="0" parTransId="{FE881A96-A6DE-4298-9278-74606322078C}" sibTransId="{41A20F2E-DFA7-4016-9E4E-A6D72AC86E1F}"/>
    <dgm:cxn modelId="{763A4C5F-2E6C-4D81-AF60-13196919275D}" srcId="{92BB83B8-D4C1-4B27-B434-D3C1198D82A9}" destId="{A7A07575-BC58-49E9-B638-85133A7CF375}" srcOrd="0" destOrd="0" parTransId="{B2238C31-5E69-49B5-B8B9-D0B98FBC6AB4}" sibTransId="{9503FC4C-F9C9-4AAB-92D2-7975AA1FD7B8}"/>
    <dgm:cxn modelId="{BDCC836C-1BA9-44B3-A102-A423BF2DB1F1}" srcId="{A7A07575-BC58-49E9-B638-85133A7CF375}" destId="{48465C2B-82AA-4707-BA79-7E2EF53E7026}" srcOrd="1" destOrd="0" parTransId="{1D6BAC9B-2C59-4D74-BB9B-D03B7114C876}" sibTransId="{18821C82-65AD-4175-9DE9-762C4DE09D52}"/>
    <dgm:cxn modelId="{778A9350-2A5C-44C0-990C-1282E134BCC7}" type="presOf" srcId="{48465C2B-82AA-4707-BA79-7E2EF53E7026}" destId="{A446C923-7AC0-4313-9ACF-2BFBBFB792CA}" srcOrd="0" destOrd="2" presId="urn:microsoft.com/office/officeart/2005/8/layout/hList1"/>
    <dgm:cxn modelId="{A7E05876-1599-4505-A5AC-78EF8495BEE7}" srcId="{A1337A7A-1ABA-4E98-8BD0-A7E580BD7707}" destId="{92BB83B8-D4C1-4B27-B434-D3C1198D82A9}" srcOrd="0" destOrd="0" parTransId="{AE2241FA-EC0F-445C-8C05-0AC3A8B3E5D4}" sibTransId="{FF8D410B-E748-4A29-BBAA-E22079EE2860}"/>
    <dgm:cxn modelId="{E468DA80-96E8-4FCC-AF7F-5B28DC1BB1C6}" type="presOf" srcId="{D20173F1-DE0B-463B-9BCA-1DF839AD2D80}" destId="{A446C923-7AC0-4313-9ACF-2BFBBFB792CA}" srcOrd="0" destOrd="1" presId="urn:microsoft.com/office/officeart/2005/8/layout/hList1"/>
    <dgm:cxn modelId="{9188A8B8-7AF6-4648-A21E-96EEBC1DD48E}" type="presOf" srcId="{92BB83B8-D4C1-4B27-B434-D3C1198D82A9}" destId="{ECCE90D0-0030-4382-A6EA-33377F89F910}" srcOrd="0" destOrd="0" presId="urn:microsoft.com/office/officeart/2005/8/layout/hList1"/>
    <dgm:cxn modelId="{6070FDC5-0E17-4112-937E-878275AB298F}" srcId="{A7A07575-BC58-49E9-B638-85133A7CF375}" destId="{D54E159F-08E3-4E80-B402-09019C8CC3C2}" srcOrd="4" destOrd="0" parTransId="{39FD17E4-C126-4BA0-88B1-A4D314529033}" sibTransId="{441D2A93-3DD7-4580-99CB-D8E132545016}"/>
    <dgm:cxn modelId="{682A6FCE-B9C7-4836-B27A-8F68198973B9}" srcId="{A7A07575-BC58-49E9-B638-85133A7CF375}" destId="{D20173F1-DE0B-463B-9BCA-1DF839AD2D80}" srcOrd="0" destOrd="0" parTransId="{6C258C8B-A721-4364-B0D2-0C30086506CF}" sibTransId="{0B96D531-DA33-4EF6-B1F3-34A5F2889EE2}"/>
    <dgm:cxn modelId="{CEB90BCF-49F4-43C3-960D-857AA5C222CD}" type="presOf" srcId="{52753A4E-6578-4D80-9B5C-A772770F8961}" destId="{A446C923-7AC0-4313-9ACF-2BFBBFB792CA}" srcOrd="0" destOrd="4" presId="urn:microsoft.com/office/officeart/2005/8/layout/hList1"/>
    <dgm:cxn modelId="{C6E4B5D1-3A2E-4893-AC87-88835C565621}" type="presOf" srcId="{A7A07575-BC58-49E9-B638-85133A7CF375}" destId="{A446C923-7AC0-4313-9ACF-2BFBBFB792CA}" srcOrd="0" destOrd="0" presId="urn:microsoft.com/office/officeart/2005/8/layout/hList1"/>
    <dgm:cxn modelId="{EAFE0EB9-6B6B-4E13-BFEF-C676876B9783}" type="presParOf" srcId="{64AF1430-8615-4473-995D-70751AEA5E03}" destId="{AB9AF36E-773D-41F3-A618-0F86E4EDDFBC}" srcOrd="0" destOrd="0" presId="urn:microsoft.com/office/officeart/2005/8/layout/hList1"/>
    <dgm:cxn modelId="{A57B4207-08C5-45CB-9661-08E24F220105}" type="presParOf" srcId="{AB9AF36E-773D-41F3-A618-0F86E4EDDFBC}" destId="{ECCE90D0-0030-4382-A6EA-33377F89F910}" srcOrd="0" destOrd="0" presId="urn:microsoft.com/office/officeart/2005/8/layout/hList1"/>
    <dgm:cxn modelId="{0E5342BB-E601-4EBD-A4E3-8C6C18A75F09}" type="presParOf" srcId="{AB9AF36E-773D-41F3-A618-0F86E4EDDFBC}" destId="{A446C923-7AC0-4313-9ACF-2BFBBFB792C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C57C6-BADE-4B9C-8E7E-CC630D8E43DD}">
      <dsp:nvSpPr>
        <dsp:cNvPr id="0" name=""/>
        <dsp:cNvSpPr/>
      </dsp:nvSpPr>
      <dsp:spPr>
        <a:xfrm>
          <a:off x="0" y="1305389"/>
          <a:ext cx="3001232" cy="19057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D71B96-0423-4904-B682-6B631B7D02FC}">
      <dsp:nvSpPr>
        <dsp:cNvPr id="0" name=""/>
        <dsp:cNvSpPr/>
      </dsp:nvSpPr>
      <dsp:spPr>
        <a:xfrm>
          <a:off x="333470" y="1622186"/>
          <a:ext cx="3001232" cy="19057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Policy was rushed out</a:t>
          </a:r>
        </a:p>
      </dsp:txBody>
      <dsp:txXfrm>
        <a:off x="389288" y="1678004"/>
        <a:ext cx="2889596" cy="1794146"/>
      </dsp:txXfrm>
    </dsp:sp>
    <dsp:sp modelId="{2D42C59B-863E-4B10-A036-22254D6A20C1}">
      <dsp:nvSpPr>
        <dsp:cNvPr id="0" name=""/>
        <dsp:cNvSpPr/>
      </dsp:nvSpPr>
      <dsp:spPr>
        <a:xfrm>
          <a:off x="3668172" y="1305389"/>
          <a:ext cx="3001232" cy="19057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8C89AC-A8DE-4871-9BDA-A38652088BFC}">
      <dsp:nvSpPr>
        <dsp:cNvPr id="0" name=""/>
        <dsp:cNvSpPr/>
      </dsp:nvSpPr>
      <dsp:spPr>
        <a:xfrm>
          <a:off x="4001643" y="1622186"/>
          <a:ext cx="3001232" cy="19057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No discussion about the policy </a:t>
          </a:r>
        </a:p>
      </dsp:txBody>
      <dsp:txXfrm>
        <a:off x="4057461" y="1678004"/>
        <a:ext cx="2889596" cy="1794146"/>
      </dsp:txXfrm>
    </dsp:sp>
    <dsp:sp modelId="{DB0A0B52-1244-4602-8BBA-ECEAE91ADA88}">
      <dsp:nvSpPr>
        <dsp:cNvPr id="0" name=""/>
        <dsp:cNvSpPr/>
      </dsp:nvSpPr>
      <dsp:spPr>
        <a:xfrm>
          <a:off x="7336345" y="1305389"/>
          <a:ext cx="3001232" cy="19057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252EF8-2E26-4EAD-82EE-8939C8375B20}">
      <dsp:nvSpPr>
        <dsp:cNvPr id="0" name=""/>
        <dsp:cNvSpPr/>
      </dsp:nvSpPr>
      <dsp:spPr>
        <a:xfrm>
          <a:off x="7669815" y="1622186"/>
          <a:ext cx="3001232" cy="19057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Schedules were provided late and incomplete</a:t>
          </a:r>
        </a:p>
      </dsp:txBody>
      <dsp:txXfrm>
        <a:off x="7725633" y="1678004"/>
        <a:ext cx="2889596" cy="17941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0DC67D-BC52-4BEE-AE08-E19CAB041F5F}">
      <dsp:nvSpPr>
        <dsp:cNvPr id="0" name=""/>
        <dsp:cNvSpPr/>
      </dsp:nvSpPr>
      <dsp:spPr>
        <a:xfrm>
          <a:off x="0" y="524182"/>
          <a:ext cx="10802571"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i="0" kern="1200" dirty="0"/>
            <a:t>Rollout of the work from home plan is failing. </a:t>
          </a:r>
          <a:r>
            <a:rPr lang="en-US" sz="3200" b="1" i="1" kern="1200" dirty="0"/>
            <a:t>Why?</a:t>
          </a:r>
          <a:endParaRPr lang="en-US" sz="3200" kern="1200" dirty="0"/>
        </a:p>
      </dsp:txBody>
      <dsp:txXfrm>
        <a:off x="59399" y="583581"/>
        <a:ext cx="10683773" cy="1098002"/>
      </dsp:txXfrm>
    </dsp:sp>
    <dsp:sp modelId="{6202BDF0-363C-4A8E-AAB6-9DDA8234BAEE}">
      <dsp:nvSpPr>
        <dsp:cNvPr id="0" name=""/>
        <dsp:cNvSpPr/>
      </dsp:nvSpPr>
      <dsp:spPr>
        <a:xfrm>
          <a:off x="0" y="1740982"/>
          <a:ext cx="10802571" cy="2758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82" tIns="35560" rIns="199136" bIns="35560" numCol="1" spcCol="1270" anchor="t" anchorCtr="0">
          <a:noAutofit/>
        </a:bodyPr>
        <a:lstStyle/>
        <a:p>
          <a:pPr marL="285750" lvl="1" indent="-285750" algn="l" defTabSz="1244600">
            <a:lnSpc>
              <a:spcPct val="90000"/>
            </a:lnSpc>
            <a:spcBef>
              <a:spcPct val="0"/>
            </a:spcBef>
            <a:spcAft>
              <a:spcPct val="20000"/>
            </a:spcAft>
            <a:buFont typeface="+mj-lt"/>
            <a:buAutoNum type="arabicPeriod"/>
          </a:pPr>
          <a:r>
            <a:rPr lang="en-US" sz="2800" i="0" kern="1200" dirty="0"/>
            <a:t>Very few schedules submitted, and none are complete. </a:t>
          </a:r>
          <a:r>
            <a:rPr lang="en-US" sz="2800" b="1" i="1" kern="1200" dirty="0"/>
            <a:t>Why?</a:t>
          </a:r>
          <a:endParaRPr lang="en-US" sz="2800" kern="1200" dirty="0"/>
        </a:p>
        <a:p>
          <a:pPr marL="285750" lvl="1" indent="-285750" algn="l" defTabSz="1244600">
            <a:lnSpc>
              <a:spcPct val="90000"/>
            </a:lnSpc>
            <a:spcBef>
              <a:spcPct val="0"/>
            </a:spcBef>
            <a:spcAft>
              <a:spcPct val="20000"/>
            </a:spcAft>
            <a:buFont typeface="+mj-lt"/>
            <a:buAutoNum type="arabicPeriod"/>
          </a:pPr>
          <a:r>
            <a:rPr lang="en-US" sz="2800" i="0" kern="1200" dirty="0"/>
            <a:t>Michael did not meet with senior leaders to discuss the policy. </a:t>
          </a:r>
          <a:r>
            <a:rPr lang="en-US" sz="2800" b="1" i="1" kern="1200" dirty="0"/>
            <a:t>Why?</a:t>
          </a:r>
          <a:endParaRPr lang="en-US" sz="2800" kern="1200" dirty="0"/>
        </a:p>
        <a:p>
          <a:pPr marL="285750" lvl="1" indent="-285750" algn="l" defTabSz="1244600">
            <a:lnSpc>
              <a:spcPct val="90000"/>
            </a:lnSpc>
            <a:spcBef>
              <a:spcPct val="0"/>
            </a:spcBef>
            <a:spcAft>
              <a:spcPct val="20000"/>
            </a:spcAft>
            <a:buFont typeface="+mj-lt"/>
            <a:buAutoNum type="arabicPeriod"/>
          </a:pPr>
          <a:r>
            <a:rPr lang="en-US" sz="2800" i="0" kern="1200" dirty="0"/>
            <a:t>Michael was trying to prove himself. </a:t>
          </a:r>
          <a:r>
            <a:rPr lang="en-US" sz="2800" b="1" i="1" kern="1200" dirty="0"/>
            <a:t>Why?</a:t>
          </a:r>
          <a:endParaRPr lang="en-US" sz="2800" kern="1200" dirty="0"/>
        </a:p>
        <a:p>
          <a:pPr marL="285750" lvl="1" indent="-285750" algn="l" defTabSz="1244600">
            <a:lnSpc>
              <a:spcPct val="90000"/>
            </a:lnSpc>
            <a:spcBef>
              <a:spcPct val="0"/>
            </a:spcBef>
            <a:spcAft>
              <a:spcPct val="20000"/>
            </a:spcAft>
            <a:buFont typeface="+mj-lt"/>
            <a:buAutoNum type="arabicPeriod"/>
          </a:pPr>
          <a:r>
            <a:rPr lang="en-US" sz="2800" i="0" kern="1200" dirty="0"/>
            <a:t>To live up to the company’s reasons for hiring him. </a:t>
          </a:r>
          <a:r>
            <a:rPr lang="en-US" sz="2800" b="1" i="1" kern="1200" dirty="0"/>
            <a:t>Why?</a:t>
          </a:r>
          <a:endParaRPr lang="en-US" sz="2800" kern="1200" dirty="0"/>
        </a:p>
        <a:p>
          <a:pPr marL="285750" lvl="1" indent="-285750" algn="l" defTabSz="1244600">
            <a:lnSpc>
              <a:spcPct val="90000"/>
            </a:lnSpc>
            <a:spcBef>
              <a:spcPct val="0"/>
            </a:spcBef>
            <a:spcAft>
              <a:spcPct val="20000"/>
            </a:spcAft>
            <a:buFont typeface="+mj-lt"/>
            <a:buAutoNum type="arabicPeriod"/>
          </a:pPr>
          <a:r>
            <a:rPr lang="en-US" sz="2800" i="0" kern="1200" dirty="0"/>
            <a:t>Due to recent world events and new social standards</a:t>
          </a:r>
          <a:endParaRPr lang="en-US" sz="2800" kern="1200" dirty="0"/>
        </a:p>
      </dsp:txBody>
      <dsp:txXfrm>
        <a:off x="0" y="1740982"/>
        <a:ext cx="10802571" cy="27582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992D6-C08E-407A-8AE0-99A86F658A9B}">
      <dsp:nvSpPr>
        <dsp:cNvPr id="0" name=""/>
        <dsp:cNvSpPr/>
      </dsp:nvSpPr>
      <dsp:spPr>
        <a:xfrm>
          <a:off x="2776" y="203837"/>
          <a:ext cx="4581779" cy="28996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58420" rIns="87630" bIns="58420" numCol="1" spcCol="1270" anchor="ctr" anchorCtr="0">
          <a:noAutofit/>
        </a:bodyPr>
        <a:lstStyle/>
        <a:p>
          <a:pPr marL="0" lvl="0" indent="0" algn="ctr" defTabSz="2044700">
            <a:lnSpc>
              <a:spcPct val="90000"/>
            </a:lnSpc>
            <a:spcBef>
              <a:spcPct val="0"/>
            </a:spcBef>
            <a:spcAft>
              <a:spcPct val="35000"/>
            </a:spcAft>
            <a:buNone/>
          </a:pPr>
          <a:r>
            <a:rPr lang="en-US" sz="4600" kern="1200" dirty="0"/>
            <a:t>Michael did not get enough input from senior leaders</a:t>
          </a:r>
        </a:p>
      </dsp:txBody>
      <dsp:txXfrm>
        <a:off x="87705" y="288766"/>
        <a:ext cx="4411921" cy="2729839"/>
      </dsp:txXfrm>
    </dsp:sp>
    <dsp:sp modelId="{3210BF53-AA79-40A4-8F0B-96CBC449BFC5}">
      <dsp:nvSpPr>
        <dsp:cNvPr id="0" name=""/>
        <dsp:cNvSpPr/>
      </dsp:nvSpPr>
      <dsp:spPr>
        <a:xfrm>
          <a:off x="5580838" y="203837"/>
          <a:ext cx="5057245" cy="28575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58420" rIns="87630" bIns="58420" numCol="1" spcCol="1270" anchor="ctr" anchorCtr="0">
          <a:noAutofit/>
        </a:bodyPr>
        <a:lstStyle/>
        <a:p>
          <a:pPr marL="0" lvl="0" indent="0" algn="ctr" defTabSz="2044700">
            <a:lnSpc>
              <a:spcPct val="90000"/>
            </a:lnSpc>
            <a:spcBef>
              <a:spcPct val="0"/>
            </a:spcBef>
            <a:spcAft>
              <a:spcPct val="35000"/>
            </a:spcAft>
            <a:buNone/>
          </a:pPr>
          <a:r>
            <a:rPr lang="en-US" sz="4600" kern="1200" dirty="0"/>
            <a:t>Senior leaders did not communicate with Michael</a:t>
          </a:r>
        </a:p>
      </dsp:txBody>
      <dsp:txXfrm>
        <a:off x="5664532" y="287531"/>
        <a:ext cx="4889857" cy="26901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CE90D0-0030-4382-A6EA-33377F89F910}">
      <dsp:nvSpPr>
        <dsp:cNvPr id="0" name=""/>
        <dsp:cNvSpPr/>
      </dsp:nvSpPr>
      <dsp:spPr>
        <a:xfrm>
          <a:off x="0" y="4727"/>
          <a:ext cx="10671048" cy="145552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1" kern="1200"/>
            <a:t>A stronger relationship between Michael and the senior leaders could have prevented the issues with the work from home policy rollout</a:t>
          </a:r>
          <a:endParaRPr lang="en-US" sz="2800" kern="1200"/>
        </a:p>
      </dsp:txBody>
      <dsp:txXfrm>
        <a:off x="0" y="4727"/>
        <a:ext cx="10671048" cy="1455528"/>
      </dsp:txXfrm>
    </dsp:sp>
    <dsp:sp modelId="{A446C923-7AC0-4313-9ACF-2BFBBFB792CA}">
      <dsp:nvSpPr>
        <dsp:cNvPr id="0" name=""/>
        <dsp:cNvSpPr/>
      </dsp:nvSpPr>
      <dsp:spPr>
        <a:xfrm>
          <a:off x="0" y="1460256"/>
          <a:ext cx="10671048" cy="30743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a:t>Strong relationships increase:</a:t>
          </a:r>
        </a:p>
        <a:p>
          <a:pPr marL="571500" lvl="2" indent="-285750" algn="l" defTabSz="1244600">
            <a:lnSpc>
              <a:spcPct val="90000"/>
            </a:lnSpc>
            <a:spcBef>
              <a:spcPct val="0"/>
            </a:spcBef>
            <a:spcAft>
              <a:spcPct val="15000"/>
            </a:spcAft>
            <a:buChar char="•"/>
          </a:pPr>
          <a:r>
            <a:rPr lang="en-US" sz="2800" b="1" kern="1200"/>
            <a:t>Trust</a:t>
          </a:r>
          <a:endParaRPr lang="en-US" sz="2800" kern="1200"/>
        </a:p>
        <a:p>
          <a:pPr marL="571500" lvl="2" indent="-285750" algn="l" defTabSz="1244600">
            <a:lnSpc>
              <a:spcPct val="90000"/>
            </a:lnSpc>
            <a:spcBef>
              <a:spcPct val="0"/>
            </a:spcBef>
            <a:spcAft>
              <a:spcPct val="15000"/>
            </a:spcAft>
            <a:buChar char="•"/>
          </a:pPr>
          <a:r>
            <a:rPr lang="en-US" sz="2800" b="1" kern="1200"/>
            <a:t>Respect</a:t>
          </a:r>
          <a:endParaRPr lang="en-US" sz="2800" kern="1200"/>
        </a:p>
        <a:p>
          <a:pPr marL="571500" lvl="2" indent="-285750" algn="l" defTabSz="1244600">
            <a:lnSpc>
              <a:spcPct val="90000"/>
            </a:lnSpc>
            <a:spcBef>
              <a:spcPct val="0"/>
            </a:spcBef>
            <a:spcAft>
              <a:spcPct val="15000"/>
            </a:spcAft>
            <a:buChar char="•"/>
          </a:pPr>
          <a:r>
            <a:rPr lang="en-US" sz="2800" b="1" kern="1200"/>
            <a:t>Self-awareness</a:t>
          </a:r>
          <a:endParaRPr lang="en-US" sz="2800" kern="1200"/>
        </a:p>
        <a:p>
          <a:pPr marL="571500" lvl="2" indent="-285750" algn="l" defTabSz="1244600">
            <a:lnSpc>
              <a:spcPct val="90000"/>
            </a:lnSpc>
            <a:spcBef>
              <a:spcPct val="0"/>
            </a:spcBef>
            <a:spcAft>
              <a:spcPct val="15000"/>
            </a:spcAft>
            <a:buChar char="•"/>
          </a:pPr>
          <a:r>
            <a:rPr lang="en-US" sz="2800" b="1" kern="1200" dirty="0"/>
            <a:t>Inclusion</a:t>
          </a:r>
          <a:endParaRPr lang="en-US" sz="2800" kern="1200" dirty="0"/>
        </a:p>
        <a:p>
          <a:pPr marL="571500" lvl="2" indent="-285750" algn="l" defTabSz="1244600">
            <a:lnSpc>
              <a:spcPct val="90000"/>
            </a:lnSpc>
            <a:spcBef>
              <a:spcPct val="0"/>
            </a:spcBef>
            <a:spcAft>
              <a:spcPct val="15000"/>
            </a:spcAft>
            <a:buChar char="•"/>
          </a:pPr>
          <a:r>
            <a:rPr lang="en-US" sz="2800" b="1" kern="1200"/>
            <a:t>Open-Communication</a:t>
          </a:r>
          <a:endParaRPr lang="en-US" sz="2800" kern="1200"/>
        </a:p>
      </dsp:txBody>
      <dsp:txXfrm>
        <a:off x="0" y="1460256"/>
        <a:ext cx="10671048" cy="30743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131614-2FEA-4B98-9A75-199A939D1BB3}" type="datetimeFigureOut">
              <a:rPr lang="en-US" smtClean="0"/>
              <a:t>6/12/2023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3D2834-01B9-43AE-AD22-5E17BFB99B88}" type="slidenum">
              <a:rPr lang="en-US" smtClean="0"/>
              <a:t>‹#›</a:t>
            </a:fld>
            <a:endParaRPr lang="en-US"/>
          </a:p>
        </p:txBody>
      </p:sp>
    </p:spTree>
    <p:extLst>
      <p:ext uri="{BB962C8B-B14F-4D97-AF65-F5344CB8AC3E}">
        <p14:creationId xmlns:p14="http://schemas.microsoft.com/office/powerpoint/2010/main" val="1990348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Michael only gave 30 days after he sent the email implementing the policy and asking to provide the work from home schedules</a:t>
            </a:r>
          </a:p>
          <a:p>
            <a:pPr marL="171450" indent="-171450">
              <a:buFont typeface="Arial" panose="020B0604020202020204" pitchFamily="34" charset="0"/>
              <a:buChar char="•"/>
            </a:pPr>
            <a:r>
              <a:rPr lang="en-US" dirty="0"/>
              <a:t>Michael did not discuss the policy with any of the senior leaders to get their feedback on the policy itself and its short deadline </a:t>
            </a:r>
          </a:p>
          <a:p>
            <a:pPr marL="171450" indent="-171450">
              <a:buFont typeface="Arial" panose="020B0604020202020204" pitchFamily="34" charset="0"/>
              <a:buChar char="•"/>
            </a:pPr>
            <a:r>
              <a:rPr lang="en-US" dirty="0"/>
              <a:t>Almost all the senior leaders replied to Michael’s email with an email confirming they would comply with the policy</a:t>
            </a:r>
          </a:p>
          <a:p>
            <a:pPr marL="171450" lvl="0" indent="-171450">
              <a:buFont typeface="Arial" panose="020B0604020202020204" pitchFamily="34" charset="0"/>
              <a:buChar char="•"/>
            </a:pPr>
            <a:r>
              <a:rPr lang="en-US" dirty="0"/>
              <a:t>Then when the time came to provide the work from home schedules only 2 were provided on time and 2 more a few weeks after the deadline</a:t>
            </a:r>
          </a:p>
          <a:p>
            <a:pPr marL="628650" lvl="1" indent="-171450">
              <a:buFont typeface="Arial" panose="020B0604020202020204" pitchFamily="34" charset="0"/>
              <a:buChar char="•"/>
            </a:pPr>
            <a:r>
              <a:rPr lang="en-US" dirty="0"/>
              <a:t>The schedules that were provided were incomplete and did not have all the employees on them</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93D2834-01B9-43AE-AD22-5E17BFB99B88}" type="slidenum">
              <a:rPr lang="en-US" smtClean="0"/>
              <a:t>2</a:t>
            </a:fld>
            <a:endParaRPr lang="en-US"/>
          </a:p>
        </p:txBody>
      </p:sp>
    </p:spTree>
    <p:extLst>
      <p:ext uri="{BB962C8B-B14F-4D97-AF65-F5344CB8AC3E}">
        <p14:creationId xmlns:p14="http://schemas.microsoft.com/office/powerpoint/2010/main" val="1993114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Why is the rollout of the work from home plan failing? </a:t>
            </a:r>
          </a:p>
          <a:p>
            <a:r>
              <a:rPr lang="en-US" dirty="0"/>
              <a:t>Because only a handful of schedules were submitted, and none were complete despite most of the senior leaders agreeing to comply with the new policy.</a:t>
            </a:r>
          </a:p>
          <a:p>
            <a:r>
              <a:rPr lang="en-US" b="1" dirty="0"/>
              <a:t>Why weren’t all the schedules submitted on time?</a:t>
            </a:r>
          </a:p>
          <a:p>
            <a:r>
              <a:rPr lang="en-US" dirty="0"/>
              <a:t>Because the policy was rushed out without the proper planning done before.</a:t>
            </a:r>
          </a:p>
          <a:p>
            <a:r>
              <a:rPr lang="en-US" b="1" dirty="0"/>
              <a:t>Why did Michael not meet with senior leaders to discuss the new policy?</a:t>
            </a:r>
          </a:p>
          <a:p>
            <a:r>
              <a:rPr lang="en-US" dirty="0"/>
              <a:t>Michael being a new hire wanted to prove himself as a useful asset to the company by successfully implementing a new policy quickly.</a:t>
            </a:r>
          </a:p>
          <a:p>
            <a:r>
              <a:rPr lang="en-US" b="1" dirty="0"/>
              <a:t>Why did Michael feel the need to prove himself?</a:t>
            </a:r>
          </a:p>
          <a:p>
            <a:r>
              <a:rPr lang="en-US" dirty="0"/>
              <a:t>Corollary Communications was looking for a “</a:t>
            </a:r>
            <a:r>
              <a:rPr lang="en-US" sz="1800" dirty="0">
                <a:effectLst/>
                <a:latin typeface="Verdana" panose="020B0604030504040204" pitchFamily="34" charset="0"/>
                <a:ea typeface="Calibri" panose="020F0502020204030204" pitchFamily="34" charset="0"/>
                <a:cs typeface="Times New Roman" panose="02020603050405020304" pitchFamily="18" charset="0"/>
              </a:rPr>
              <a:t>more experienced human resources (HR) leader to assist them in establishing more modern and responsive people policies”</a:t>
            </a:r>
          </a:p>
          <a:p>
            <a:r>
              <a:rPr lang="en-US" sz="1800" b="1" dirty="0">
                <a:effectLst/>
                <a:latin typeface="Verdana" panose="020B0604030504040204" pitchFamily="34" charset="0"/>
                <a:cs typeface="Times New Roman" panose="02020603050405020304" pitchFamily="18" charset="0"/>
              </a:rPr>
              <a:t>Why did Corollary Communications feel the need for a change?</a:t>
            </a:r>
          </a:p>
          <a:p>
            <a:r>
              <a:rPr lang="en-US" sz="1800" dirty="0">
                <a:effectLst/>
                <a:latin typeface="Verdana" panose="020B0604030504040204" pitchFamily="34" charset="0"/>
                <a:cs typeface="Times New Roman" panose="02020603050405020304" pitchFamily="18" charset="0"/>
              </a:rPr>
              <a:t>Because covid happened, creating a new work environment and social standards that were expected. Many competitors have moved to the lower cost, more attractive work from home model. Many employees look for the benefit of working from home when looking for a new job. So, to stay competitive in hiring the best employees in their field Corollary Communications has to offer the ability to work from home when it is not necessary to be in the office.</a:t>
            </a:r>
            <a:endParaRPr lang="en-US" dirty="0"/>
          </a:p>
        </p:txBody>
      </p:sp>
      <p:sp>
        <p:nvSpPr>
          <p:cNvPr id="4" name="Slide Number Placeholder 3"/>
          <p:cNvSpPr>
            <a:spLocks noGrp="1"/>
          </p:cNvSpPr>
          <p:nvPr>
            <p:ph type="sldNum" sz="quarter" idx="5"/>
          </p:nvPr>
        </p:nvSpPr>
        <p:spPr/>
        <p:txBody>
          <a:bodyPr/>
          <a:lstStyle/>
          <a:p>
            <a:fld id="{493D2834-01B9-43AE-AD22-5E17BFB99B88}" type="slidenum">
              <a:rPr lang="en-US" smtClean="0"/>
              <a:t>3</a:t>
            </a:fld>
            <a:endParaRPr lang="en-US"/>
          </a:p>
        </p:txBody>
      </p:sp>
    </p:spTree>
    <p:extLst>
      <p:ext uri="{BB962C8B-B14F-4D97-AF65-F5344CB8AC3E}">
        <p14:creationId xmlns:p14="http://schemas.microsoft.com/office/powerpoint/2010/main" val="1686259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Michael should have listened to Anika and done the one-on-ones with senior leaders prior to sending the email implementing the work from home policy. If he had, then he could have cleared up any reservations the senior leaders had with the policy. He also could have set a more reasonable roll out date than 30 days if it was not feasible. </a:t>
            </a:r>
          </a:p>
          <a:p>
            <a:endParaRPr lang="en-US" dirty="0"/>
          </a:p>
          <a:p>
            <a:r>
              <a:rPr lang="en-US" dirty="0"/>
              <a:t>However, it is not all on Michael. Since Michael did not do the one-on-ones the senior leaders should not have told Michael they were ok with the new policy if they weren’t. They should have felt comfortable to tell him that they disagreed with the policy or that the deadline was too soon to get a schedule done for all their employees. </a:t>
            </a:r>
          </a:p>
          <a:p>
            <a:endParaRPr lang="en-US" dirty="0"/>
          </a:p>
          <a:p>
            <a:r>
              <a:rPr lang="en-US" dirty="0"/>
              <a:t>Overall, this means that the true cause was poor communication. If there was more open communication, then the problems could have been seen coming before they happened and the rollout would not be as delayed.</a:t>
            </a:r>
          </a:p>
        </p:txBody>
      </p:sp>
      <p:sp>
        <p:nvSpPr>
          <p:cNvPr id="4" name="Slide Number Placeholder 3"/>
          <p:cNvSpPr>
            <a:spLocks noGrp="1"/>
          </p:cNvSpPr>
          <p:nvPr>
            <p:ph type="sldNum" sz="quarter" idx="5"/>
          </p:nvPr>
        </p:nvSpPr>
        <p:spPr/>
        <p:txBody>
          <a:bodyPr/>
          <a:lstStyle/>
          <a:p>
            <a:fld id="{493D2834-01B9-43AE-AD22-5E17BFB99B88}" type="slidenum">
              <a:rPr lang="en-US" smtClean="0"/>
              <a:t>4</a:t>
            </a:fld>
            <a:endParaRPr lang="en-US"/>
          </a:p>
        </p:txBody>
      </p:sp>
    </p:spTree>
    <p:extLst>
      <p:ext uri="{BB962C8B-B14F-4D97-AF65-F5344CB8AC3E}">
        <p14:creationId xmlns:p14="http://schemas.microsoft.com/office/powerpoint/2010/main" val="945665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When you trust your team members you can be open and honest with them. If the senior leaders trusted Michael, then they would have voiced their concerns.</a:t>
            </a:r>
          </a:p>
          <a:p>
            <a:pPr marL="171450" indent="-171450">
              <a:buFont typeface="Arial" panose="020B0604020202020204" pitchFamily="34" charset="0"/>
              <a:buChar char="•"/>
            </a:pPr>
            <a:r>
              <a:rPr lang="en-US" dirty="0"/>
              <a:t>When you respect your team members you value their input. If Michael respected the senior leaders, he would have discussed the policy with them instead of just implementing it.</a:t>
            </a:r>
          </a:p>
          <a:p>
            <a:pPr marL="171450" indent="-171450">
              <a:buFont typeface="Arial" panose="020B0604020202020204" pitchFamily="34" charset="0"/>
              <a:buChar char="•"/>
            </a:pPr>
            <a:r>
              <a:rPr lang="en-US" dirty="0"/>
              <a:t>When you have self-awareness, you take responsibility for your actions. If the senior leaders had self-awareness, then they would have complied with the policy and gotten the schedules to Anika on time or at least reached out to Michael if they could not complete them in time.</a:t>
            </a:r>
          </a:p>
          <a:p>
            <a:pPr marL="171450" indent="-171450">
              <a:buFont typeface="Arial" panose="020B0604020202020204" pitchFamily="34" charset="0"/>
              <a:buChar char="•"/>
            </a:pPr>
            <a:r>
              <a:rPr lang="en-US" dirty="0"/>
              <a:t>When you include your team members you get more input to help inform your decision making. If Michael included the senior leaders in his decision, then he could have used their input to make the necessary changes to the policy. </a:t>
            </a:r>
          </a:p>
          <a:p>
            <a:pPr marL="171450" indent="-171450">
              <a:buFont typeface="Arial" panose="020B0604020202020204" pitchFamily="34" charset="0"/>
              <a:buChar char="•"/>
            </a:pPr>
            <a:r>
              <a:rPr lang="en-US" dirty="0"/>
              <a:t>When there is open-communication it ensures that all potential issues are discussed. If Michael and the senior leaders had a line of open-communication, then the issue of schedules being late would have been seen coming long before the deadline rather than weeks after the deadline. This could have resulted in changes and the quicker implementation of the work from home policy.</a:t>
            </a:r>
          </a:p>
        </p:txBody>
      </p:sp>
      <p:sp>
        <p:nvSpPr>
          <p:cNvPr id="4" name="Slide Number Placeholder 3"/>
          <p:cNvSpPr>
            <a:spLocks noGrp="1"/>
          </p:cNvSpPr>
          <p:nvPr>
            <p:ph type="sldNum" sz="quarter" idx="5"/>
          </p:nvPr>
        </p:nvSpPr>
        <p:spPr/>
        <p:txBody>
          <a:bodyPr/>
          <a:lstStyle/>
          <a:p>
            <a:fld id="{493D2834-01B9-43AE-AD22-5E17BFB99B88}" type="slidenum">
              <a:rPr lang="en-US" smtClean="0"/>
              <a:t>5</a:t>
            </a:fld>
            <a:endParaRPr lang="en-US"/>
          </a:p>
        </p:txBody>
      </p:sp>
    </p:spTree>
    <p:extLst>
      <p:ext uri="{BB962C8B-B14F-4D97-AF65-F5344CB8AC3E}">
        <p14:creationId xmlns:p14="http://schemas.microsoft.com/office/powerpoint/2010/main" val="4183138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Better communication would have meant that Michael would get back an honest response from the senior leaders stating their issues with the policy. Instead, Michael got a bunch of thumbs ups followed by them not completing his request.</a:t>
            </a:r>
          </a:p>
          <a:p>
            <a:endParaRPr lang="en-US" dirty="0"/>
          </a:p>
          <a:p>
            <a:r>
              <a:rPr lang="en-US" dirty="0"/>
              <a:t>Respect and inclusion among employees would result in Michael asking for the senior leader’s feedback via one-on-ones with them. This would ensure that all the leaders are truly on board with the new policy and not just giving a thumbs up to please him.</a:t>
            </a:r>
          </a:p>
          <a:p>
            <a:endParaRPr lang="en-US" dirty="0"/>
          </a:p>
          <a:p>
            <a:r>
              <a:rPr lang="en-US" dirty="0"/>
              <a:t>Having strong relationships among employees would not only help in this situation but all situations of them working together moving forward. </a:t>
            </a:r>
          </a:p>
        </p:txBody>
      </p:sp>
      <p:sp>
        <p:nvSpPr>
          <p:cNvPr id="4" name="Slide Number Placeholder 3"/>
          <p:cNvSpPr>
            <a:spLocks noGrp="1"/>
          </p:cNvSpPr>
          <p:nvPr>
            <p:ph type="sldNum" sz="quarter" idx="5"/>
          </p:nvPr>
        </p:nvSpPr>
        <p:spPr/>
        <p:txBody>
          <a:bodyPr/>
          <a:lstStyle/>
          <a:p>
            <a:fld id="{493D2834-01B9-43AE-AD22-5E17BFB99B88}" type="slidenum">
              <a:rPr lang="en-US" smtClean="0"/>
              <a:t>6</a:t>
            </a:fld>
            <a:endParaRPr lang="en-US"/>
          </a:p>
        </p:txBody>
      </p:sp>
    </p:spTree>
    <p:extLst>
      <p:ext uri="{BB962C8B-B14F-4D97-AF65-F5344CB8AC3E}">
        <p14:creationId xmlns:p14="http://schemas.microsoft.com/office/powerpoint/2010/main" val="1311442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Company culture should encourage building strong relationships allowing the benefits like open communication to thrive. Based on the way that the senior leaders responded to Michael’s request it is clear a change needs to be made. The culture of not voicing concerns is causing policy rollouts to be slow. The poor communication likely causes even more issues in different situations, so it is vital for the company to address this issue.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senior leaders are not all in the same office or even the same state for some. So, the building of relationships would have to either be through virtual meetings or by a company trip. This is possible but is more difficult than if they were all in the same location. This means that Corollary Communications needs to make a change, to address this obstacle. It could be a yearly company outing or even a weekly virtual meeting with some time dedicated to getting to know each 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3D2834-01B9-43AE-AD22-5E17BFB99B88}" type="slidenum">
              <a:rPr lang="en-US" smtClean="0"/>
              <a:t>7</a:t>
            </a:fld>
            <a:endParaRPr lang="en-US"/>
          </a:p>
        </p:txBody>
      </p:sp>
    </p:spTree>
    <p:extLst>
      <p:ext uri="{BB962C8B-B14F-4D97-AF65-F5344CB8AC3E}">
        <p14:creationId xmlns:p14="http://schemas.microsoft.com/office/powerpoint/2010/main" val="3086482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6/12/2023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1452779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6/12/2023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4504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6/12/2023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88160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6/12/2023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16559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6/12/2023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69609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6/12/2023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87559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6/12/2023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71072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6/12/2023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64859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6/12/2023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25742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6/12/2023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787789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6/12/2023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284022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6/12/2023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573305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amera and plant on table">
            <a:extLst>
              <a:ext uri="{FF2B5EF4-FFF2-40B4-BE49-F238E27FC236}">
                <a16:creationId xmlns:a16="http://schemas.microsoft.com/office/drawing/2014/main" id="{7F522EF4-475E-B9C3-0BD0-8E328A2CC81B}"/>
              </a:ext>
            </a:extLst>
          </p:cNvPr>
          <p:cNvPicPr>
            <a:picLocks noChangeAspect="1"/>
          </p:cNvPicPr>
          <p:nvPr/>
        </p:nvPicPr>
        <p:blipFill rotWithShape="1">
          <a:blip r:embed="rId2">
            <a:alphaModFix amt="33000"/>
          </a:blip>
          <a:srcRect t="6359" b="9371"/>
          <a:stretch/>
        </p:blipFill>
        <p:spPr>
          <a:xfrm>
            <a:off x="20" y="10"/>
            <a:ext cx="12191980" cy="6857990"/>
          </a:xfrm>
          <a:prstGeom prst="rect">
            <a:avLst/>
          </a:prstGeom>
        </p:spPr>
      </p:pic>
      <p:sp>
        <p:nvSpPr>
          <p:cNvPr id="2" name="Title 1">
            <a:extLst>
              <a:ext uri="{FF2B5EF4-FFF2-40B4-BE49-F238E27FC236}">
                <a16:creationId xmlns:a16="http://schemas.microsoft.com/office/drawing/2014/main" id="{82690C79-D542-FB5E-F871-F8F725F7EBB7}"/>
              </a:ext>
            </a:extLst>
          </p:cNvPr>
          <p:cNvSpPr>
            <a:spLocks noGrp="1"/>
          </p:cNvSpPr>
          <p:nvPr>
            <p:ph type="ctrTitle"/>
          </p:nvPr>
        </p:nvSpPr>
        <p:spPr>
          <a:xfrm>
            <a:off x="1078992" y="1143000"/>
            <a:ext cx="9052560" cy="3546179"/>
          </a:xfrm>
        </p:spPr>
        <p:txBody>
          <a:bodyPr>
            <a:normAutofit/>
          </a:bodyPr>
          <a:lstStyle/>
          <a:p>
            <a:r>
              <a:rPr lang="en-US" sz="6100" dirty="0"/>
              <a:t>Corollary Communications</a:t>
            </a:r>
            <a:br>
              <a:rPr lang="en-US" sz="6100" dirty="0"/>
            </a:br>
            <a:r>
              <a:rPr lang="en-US" sz="6100" dirty="0"/>
              <a:t>Work from Home</a:t>
            </a:r>
            <a:br>
              <a:rPr lang="en-US" sz="6100" dirty="0"/>
            </a:br>
            <a:r>
              <a:rPr lang="en-US" sz="6100" dirty="0"/>
              <a:t>Rollout</a:t>
            </a:r>
          </a:p>
        </p:txBody>
      </p:sp>
      <p:sp>
        <p:nvSpPr>
          <p:cNvPr id="3" name="Subtitle 2">
            <a:extLst>
              <a:ext uri="{FF2B5EF4-FFF2-40B4-BE49-F238E27FC236}">
                <a16:creationId xmlns:a16="http://schemas.microsoft.com/office/drawing/2014/main" id="{3986E8E3-079F-190C-60FB-DCCFB55E3B92}"/>
              </a:ext>
            </a:extLst>
          </p:cNvPr>
          <p:cNvSpPr>
            <a:spLocks noGrp="1"/>
          </p:cNvSpPr>
          <p:nvPr>
            <p:ph type="subTitle" idx="1"/>
          </p:nvPr>
        </p:nvSpPr>
        <p:spPr>
          <a:xfrm>
            <a:off x="1078992" y="5010912"/>
            <a:ext cx="9052560" cy="704088"/>
          </a:xfrm>
        </p:spPr>
        <p:txBody>
          <a:bodyPr>
            <a:normAutofit/>
          </a:bodyPr>
          <a:lstStyle/>
          <a:p>
            <a:r>
              <a:rPr lang="en-US" dirty="0"/>
              <a:t>How to improve rollouts in the future</a:t>
            </a:r>
          </a:p>
        </p:txBody>
      </p:sp>
      <p:cxnSp>
        <p:nvCxnSpPr>
          <p:cNvPr id="11" name="Straight Connector 10">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538231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0282B-FC6F-4B2A-31F3-7FD1FF3D0B9F}"/>
              </a:ext>
            </a:extLst>
          </p:cNvPr>
          <p:cNvSpPr>
            <a:spLocks noGrp="1"/>
          </p:cNvSpPr>
          <p:nvPr>
            <p:ph type="title"/>
          </p:nvPr>
        </p:nvSpPr>
        <p:spPr>
          <a:xfrm>
            <a:off x="612131" y="329184"/>
            <a:ext cx="10666949" cy="1060704"/>
          </a:xfrm>
        </p:spPr>
        <p:txBody>
          <a:bodyPr>
            <a:normAutofit/>
          </a:bodyPr>
          <a:lstStyle/>
          <a:p>
            <a:r>
              <a:rPr lang="en-US" dirty="0"/>
              <a:t>Work from Home Policy Rollout</a:t>
            </a:r>
          </a:p>
        </p:txBody>
      </p:sp>
      <p:graphicFrame>
        <p:nvGraphicFramePr>
          <p:cNvPr id="6" name="Text Placeholder 2">
            <a:extLst>
              <a:ext uri="{FF2B5EF4-FFF2-40B4-BE49-F238E27FC236}">
                <a16:creationId xmlns:a16="http://schemas.microsoft.com/office/drawing/2014/main" id="{A32891FC-4BC3-6F29-2D85-DF3D25EA2ADF}"/>
              </a:ext>
            </a:extLst>
          </p:cNvPr>
          <p:cNvGraphicFramePr/>
          <p:nvPr>
            <p:extLst>
              <p:ext uri="{D42A27DB-BD31-4B8C-83A1-F6EECF244321}">
                <p14:modId xmlns:p14="http://schemas.microsoft.com/office/powerpoint/2010/main" val="3928878520"/>
              </p:ext>
            </p:extLst>
          </p:nvPr>
        </p:nvGraphicFramePr>
        <p:xfrm>
          <a:off x="612131" y="1567442"/>
          <a:ext cx="10671048" cy="4833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6901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8B3C-E54B-1560-CFCA-355852333495}"/>
              </a:ext>
            </a:extLst>
          </p:cNvPr>
          <p:cNvSpPr>
            <a:spLocks noGrp="1"/>
          </p:cNvSpPr>
          <p:nvPr>
            <p:ph type="title"/>
          </p:nvPr>
        </p:nvSpPr>
        <p:spPr>
          <a:xfrm>
            <a:off x="758952" y="347222"/>
            <a:ext cx="8159580" cy="917907"/>
          </a:xfrm>
        </p:spPr>
        <p:txBody>
          <a:bodyPr>
            <a:normAutofit fontScale="90000"/>
          </a:bodyPr>
          <a:lstStyle/>
          <a:p>
            <a:r>
              <a:rPr lang="en-US"/>
              <a:t>Root Cause – The Five Whys</a:t>
            </a:r>
            <a:endParaRPr lang="en-US" dirty="0"/>
          </a:p>
        </p:txBody>
      </p:sp>
      <p:graphicFrame>
        <p:nvGraphicFramePr>
          <p:cNvPr id="6" name="Text Placeholder 2">
            <a:extLst>
              <a:ext uri="{FF2B5EF4-FFF2-40B4-BE49-F238E27FC236}">
                <a16:creationId xmlns:a16="http://schemas.microsoft.com/office/drawing/2014/main" id="{C99D9BB7-1916-F4D9-0EF0-128DFA4922A1}"/>
              </a:ext>
            </a:extLst>
          </p:cNvPr>
          <p:cNvGraphicFramePr/>
          <p:nvPr>
            <p:extLst>
              <p:ext uri="{D42A27DB-BD31-4B8C-83A1-F6EECF244321}">
                <p14:modId xmlns:p14="http://schemas.microsoft.com/office/powerpoint/2010/main" val="3930658899"/>
              </p:ext>
            </p:extLst>
          </p:nvPr>
        </p:nvGraphicFramePr>
        <p:xfrm>
          <a:off x="758951" y="1389887"/>
          <a:ext cx="10802571" cy="50234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132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39988-4A7C-DA88-6E01-BEF931EDE06E}"/>
              </a:ext>
            </a:extLst>
          </p:cNvPr>
          <p:cNvSpPr>
            <a:spLocks noGrp="1"/>
          </p:cNvSpPr>
          <p:nvPr>
            <p:ph type="title"/>
          </p:nvPr>
        </p:nvSpPr>
        <p:spPr>
          <a:xfrm>
            <a:off x="758952" y="159331"/>
            <a:ext cx="10666949" cy="1014984"/>
          </a:xfrm>
        </p:spPr>
        <p:txBody>
          <a:bodyPr/>
          <a:lstStyle/>
          <a:p>
            <a:r>
              <a:rPr lang="en-US" dirty="0"/>
              <a:t>Root Causes of Rollout Failing</a:t>
            </a:r>
          </a:p>
        </p:txBody>
      </p:sp>
      <p:graphicFrame>
        <p:nvGraphicFramePr>
          <p:cNvPr id="5" name="Text Placeholder 2">
            <a:extLst>
              <a:ext uri="{FF2B5EF4-FFF2-40B4-BE49-F238E27FC236}">
                <a16:creationId xmlns:a16="http://schemas.microsoft.com/office/drawing/2014/main" id="{44A3316D-D8DD-7802-DF5B-90198CCC6BC3}"/>
              </a:ext>
            </a:extLst>
          </p:cNvPr>
          <p:cNvGraphicFramePr/>
          <p:nvPr>
            <p:extLst>
              <p:ext uri="{D42A27DB-BD31-4B8C-83A1-F6EECF244321}">
                <p14:modId xmlns:p14="http://schemas.microsoft.com/office/powerpoint/2010/main" val="2256201940"/>
              </p:ext>
            </p:extLst>
          </p:nvPr>
        </p:nvGraphicFramePr>
        <p:xfrm>
          <a:off x="789140" y="1389888"/>
          <a:ext cx="10640860" cy="33073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7188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5129B-5D9B-F2F4-71E8-78B2D8406C7C}"/>
              </a:ext>
            </a:extLst>
          </p:cNvPr>
          <p:cNvSpPr>
            <a:spLocks noGrp="1"/>
          </p:cNvSpPr>
          <p:nvPr>
            <p:ph type="title"/>
          </p:nvPr>
        </p:nvSpPr>
        <p:spPr>
          <a:xfrm>
            <a:off x="758952" y="209436"/>
            <a:ext cx="10666949" cy="1014984"/>
          </a:xfrm>
        </p:spPr>
        <p:txBody>
          <a:bodyPr>
            <a:normAutofit/>
          </a:bodyPr>
          <a:lstStyle/>
          <a:p>
            <a:r>
              <a:rPr lang="en-US" dirty="0"/>
              <a:t>Build Good Work Relationships</a:t>
            </a:r>
          </a:p>
        </p:txBody>
      </p:sp>
      <p:sp>
        <p:nvSpPr>
          <p:cNvPr id="4" name="Footer Placeholder 3">
            <a:extLst>
              <a:ext uri="{FF2B5EF4-FFF2-40B4-BE49-F238E27FC236}">
                <a16:creationId xmlns:a16="http://schemas.microsoft.com/office/drawing/2014/main" id="{F6F6BF85-4CE2-B773-AA81-02B64888EE18}"/>
              </a:ext>
            </a:extLst>
          </p:cNvPr>
          <p:cNvSpPr>
            <a:spLocks noGrp="1"/>
          </p:cNvSpPr>
          <p:nvPr>
            <p:ph type="ftr" sz="quarter" idx="11"/>
          </p:nvPr>
        </p:nvSpPr>
        <p:spPr/>
        <p:txBody>
          <a:bodyPr/>
          <a:lstStyle/>
          <a:p>
            <a:pPr algn="l"/>
            <a:r>
              <a:rPr lang="en-US" dirty="0"/>
              <a:t>Referenced from: Building Good Work Relationships </a:t>
            </a:r>
          </a:p>
          <a:p>
            <a:pPr algn="l"/>
            <a:r>
              <a:rPr lang="en-US" dirty="0"/>
              <a:t>By: The Mind Tools Content Team</a:t>
            </a:r>
          </a:p>
        </p:txBody>
      </p:sp>
      <p:graphicFrame>
        <p:nvGraphicFramePr>
          <p:cNvPr id="6" name="Text Placeholder 2">
            <a:extLst>
              <a:ext uri="{FF2B5EF4-FFF2-40B4-BE49-F238E27FC236}">
                <a16:creationId xmlns:a16="http://schemas.microsoft.com/office/drawing/2014/main" id="{23BBEE0D-8506-58E5-058E-F6CFDAB237D5}"/>
              </a:ext>
            </a:extLst>
          </p:cNvPr>
          <p:cNvGraphicFramePr/>
          <p:nvPr>
            <p:extLst>
              <p:ext uri="{D42A27DB-BD31-4B8C-83A1-F6EECF244321}">
                <p14:modId xmlns:p14="http://schemas.microsoft.com/office/powerpoint/2010/main" val="817921700"/>
              </p:ext>
            </p:extLst>
          </p:nvPr>
        </p:nvGraphicFramePr>
        <p:xfrm>
          <a:off x="754853" y="1468225"/>
          <a:ext cx="10671048" cy="4539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5715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DF11C8D-C275-2B88-404E-21CA79810FDA}"/>
              </a:ext>
            </a:extLst>
          </p:cNvPr>
          <p:cNvSpPr>
            <a:spLocks noGrp="1"/>
          </p:cNvSpPr>
          <p:nvPr>
            <p:ph type="title"/>
          </p:nvPr>
        </p:nvSpPr>
        <p:spPr>
          <a:xfrm>
            <a:off x="283327" y="0"/>
            <a:ext cx="4041614" cy="3771998"/>
          </a:xfrm>
        </p:spPr>
        <p:txBody>
          <a:bodyPr vert="horz" lIns="91440" tIns="45720" rIns="91440" bIns="45720" rtlCol="0" anchor="b">
            <a:normAutofit/>
          </a:bodyPr>
          <a:lstStyle/>
          <a:p>
            <a:pPr algn="ctr"/>
            <a:r>
              <a:rPr lang="en-US" sz="5400" i="1" kern="1200" spc="100" baseline="0" dirty="0">
                <a:solidFill>
                  <a:schemeClr val="bg1"/>
                </a:solidFill>
                <a:latin typeface="+mj-lt"/>
                <a:ea typeface="+mj-ea"/>
                <a:cs typeface="+mj-cs"/>
              </a:rPr>
              <a:t>Benefits of Building Good Relationships</a:t>
            </a:r>
          </a:p>
        </p:txBody>
      </p:sp>
      <p:sp>
        <p:nvSpPr>
          <p:cNvPr id="3" name="Text Placeholder 2">
            <a:extLst>
              <a:ext uri="{FF2B5EF4-FFF2-40B4-BE49-F238E27FC236}">
                <a16:creationId xmlns:a16="http://schemas.microsoft.com/office/drawing/2014/main" id="{1E4CCB0E-5EE4-5425-FA66-9B021AD81C46}"/>
              </a:ext>
            </a:extLst>
          </p:cNvPr>
          <p:cNvSpPr>
            <a:spLocks noGrp="1"/>
          </p:cNvSpPr>
          <p:nvPr>
            <p:ph type="body" idx="1"/>
          </p:nvPr>
        </p:nvSpPr>
        <p:spPr>
          <a:xfrm>
            <a:off x="580490" y="4196302"/>
            <a:ext cx="3447287" cy="1996837"/>
          </a:xfrm>
        </p:spPr>
        <p:txBody>
          <a:bodyPr vert="horz" lIns="91440" tIns="45720" rIns="91440" bIns="45720" rtlCol="0" anchor="t">
            <a:normAutofit/>
          </a:bodyPr>
          <a:lstStyle/>
          <a:p>
            <a:pPr algn="ctr">
              <a:lnSpc>
                <a:spcPct val="100000"/>
              </a:lnSpc>
            </a:pPr>
            <a:r>
              <a:rPr lang="en-US" sz="2400" dirty="0">
                <a:solidFill>
                  <a:schemeClr val="bg1"/>
                </a:solidFill>
              </a:rPr>
              <a:t>Better Communication</a:t>
            </a:r>
          </a:p>
          <a:p>
            <a:pPr algn="ctr">
              <a:lnSpc>
                <a:spcPct val="100000"/>
              </a:lnSpc>
            </a:pPr>
            <a:endParaRPr lang="en-US" sz="2400" dirty="0">
              <a:solidFill>
                <a:schemeClr val="bg1"/>
              </a:solidFill>
            </a:endParaRPr>
          </a:p>
          <a:p>
            <a:pPr algn="ctr">
              <a:lnSpc>
                <a:spcPct val="100000"/>
              </a:lnSpc>
            </a:pPr>
            <a:r>
              <a:rPr lang="en-US" sz="2400" dirty="0">
                <a:solidFill>
                  <a:schemeClr val="bg1"/>
                </a:solidFill>
              </a:rPr>
              <a:t>Respect and inclusion among employees</a:t>
            </a:r>
          </a:p>
        </p:txBody>
      </p:sp>
      <p:pic>
        <p:nvPicPr>
          <p:cNvPr id="7" name="Graphic 6" descr="Handshake">
            <a:extLst>
              <a:ext uri="{FF2B5EF4-FFF2-40B4-BE49-F238E27FC236}">
                <a16:creationId xmlns:a16="http://schemas.microsoft.com/office/drawing/2014/main" id="{9ABBB7C3-AC70-7113-279C-3A02D61ACD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87779" y="1128811"/>
            <a:ext cx="4657841" cy="4657841"/>
          </a:xfrm>
          <a:prstGeom prst="rect">
            <a:avLst/>
          </a:prstGeom>
        </p:spPr>
      </p:pic>
      <p:sp>
        <p:nvSpPr>
          <p:cNvPr id="18"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538037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031"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033" name="Straight Connector 1032">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035" name="Rectangle 1034">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2CE0C5-1C8A-D3E2-DD21-BC036716EDF3}"/>
              </a:ext>
            </a:extLst>
          </p:cNvPr>
          <p:cNvSpPr>
            <a:spLocks noGrp="1"/>
          </p:cNvSpPr>
          <p:nvPr>
            <p:ph type="title"/>
          </p:nvPr>
        </p:nvSpPr>
        <p:spPr>
          <a:xfrm>
            <a:off x="1078991" y="311502"/>
            <a:ext cx="5364937" cy="3339390"/>
          </a:xfrm>
        </p:spPr>
        <p:txBody>
          <a:bodyPr vert="horz" lIns="91440" tIns="45720" rIns="91440" bIns="45720" rtlCol="0" anchor="ctr">
            <a:normAutofit/>
          </a:bodyPr>
          <a:lstStyle/>
          <a:p>
            <a:pPr algn="ctr"/>
            <a:r>
              <a:rPr lang="en-US" sz="8000" dirty="0"/>
              <a:t>Potential Obstacle</a:t>
            </a:r>
          </a:p>
        </p:txBody>
      </p:sp>
      <p:sp>
        <p:nvSpPr>
          <p:cNvPr id="3" name="Text Placeholder 2">
            <a:extLst>
              <a:ext uri="{FF2B5EF4-FFF2-40B4-BE49-F238E27FC236}">
                <a16:creationId xmlns:a16="http://schemas.microsoft.com/office/drawing/2014/main" id="{75999F8E-FDB6-B648-B2A4-774853DB70AA}"/>
              </a:ext>
            </a:extLst>
          </p:cNvPr>
          <p:cNvSpPr>
            <a:spLocks noGrp="1"/>
          </p:cNvSpPr>
          <p:nvPr>
            <p:ph type="body" idx="1"/>
          </p:nvPr>
        </p:nvSpPr>
        <p:spPr>
          <a:xfrm>
            <a:off x="1078992" y="4876803"/>
            <a:ext cx="5364936" cy="1223372"/>
          </a:xfrm>
        </p:spPr>
        <p:txBody>
          <a:bodyPr vert="horz" lIns="91440" tIns="45720" rIns="91440" bIns="45720" rtlCol="0" anchor="t">
            <a:normAutofit/>
          </a:bodyPr>
          <a:lstStyle/>
          <a:p>
            <a:pPr algn="ctr">
              <a:lnSpc>
                <a:spcPct val="100000"/>
              </a:lnSpc>
            </a:pPr>
            <a:r>
              <a:rPr lang="en-US" sz="4400" dirty="0"/>
              <a:t>Company Culture</a:t>
            </a:r>
          </a:p>
        </p:txBody>
      </p:sp>
      <p:cxnSp>
        <p:nvCxnSpPr>
          <p:cNvPr id="1037" name="Straight Connector 1036">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40408"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46732B89-3D6A-0D86-A2AB-EAEFBCF58B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16" r="27517" b="2"/>
          <a:stretch/>
        </p:blipFill>
        <p:spPr bwMode="auto">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noFill/>
          <a:extLst>
            <a:ext uri="{909E8E84-426E-40DD-AFC4-6F175D3DCCD1}">
              <a14:hiddenFill xmlns:a14="http://schemas.microsoft.com/office/drawing/2010/main">
                <a:solidFill>
                  <a:srgbClr val="FFFFFF"/>
                </a:solidFill>
              </a14:hiddenFill>
            </a:ext>
          </a:extLst>
        </p:spPr>
      </p:pic>
      <p:sp>
        <p:nvSpPr>
          <p:cNvPr id="1039"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60742418"/>
      </p:ext>
    </p:extLst>
  </p:cSld>
  <p:clrMapOvr>
    <a:masterClrMapping/>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37371F"/>
      </a:dk2>
      <a:lt2>
        <a:srgbClr val="E8E2E7"/>
      </a:lt2>
      <a:accent1>
        <a:srgbClr val="47B662"/>
      </a:accent1>
      <a:accent2>
        <a:srgbClr val="4FB13B"/>
      </a:accent2>
      <a:accent3>
        <a:srgbClr val="83AE44"/>
      </a:accent3>
      <a:accent4>
        <a:srgbClr val="A6A537"/>
      </a:accent4>
      <a:accent5>
        <a:srgbClr val="C3914D"/>
      </a:accent5>
      <a:accent6>
        <a:srgbClr val="B14E3B"/>
      </a:accent6>
      <a:hlink>
        <a:srgbClr val="997F33"/>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50FEBECD4507C4B85EF7F73587C2E60" ma:contentTypeVersion="3" ma:contentTypeDescription="Create a new document." ma:contentTypeScope="" ma:versionID="b64c3bc42e4a7b0b3a682db4d075ae47">
  <xsd:schema xmlns:xsd="http://www.w3.org/2001/XMLSchema" xmlns:xs="http://www.w3.org/2001/XMLSchema" xmlns:p="http://schemas.microsoft.com/office/2006/metadata/properties" xmlns:ns3="4632ff4f-2782-457a-ac31-126bd835bc1e" targetNamespace="http://schemas.microsoft.com/office/2006/metadata/properties" ma:root="true" ma:fieldsID="5d60bd78336cbb2a725ff793e224861e" ns3:_="">
    <xsd:import namespace="4632ff4f-2782-457a-ac31-126bd835bc1e"/>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32ff4f-2782-457a-ac31-126bd835bc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218F4D6-2C10-4DAF-AE4F-6181ACA27D2C}">
  <ds:schemaRefs>
    <ds:schemaRef ds:uri="http://schemas.microsoft.com/sharepoint/v3/contenttype/forms"/>
  </ds:schemaRefs>
</ds:datastoreItem>
</file>

<file path=customXml/itemProps2.xml><?xml version="1.0" encoding="utf-8"?>
<ds:datastoreItem xmlns:ds="http://schemas.openxmlformats.org/officeDocument/2006/customXml" ds:itemID="{FA99ABE5-4256-499F-AC97-E4115F404C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32ff4f-2782-457a-ac31-126bd835bc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CF1ABB6-0736-43F4-8E1F-86B0D033BDB0}">
  <ds:schemaRefs>
    <ds:schemaRef ds:uri="http://purl.org/dc/elements/1.1/"/>
    <ds:schemaRef ds:uri="http://schemas.microsoft.com/office/infopath/2007/PartnerControls"/>
    <ds:schemaRef ds:uri="http://www.w3.org/XML/1998/namespace"/>
    <ds:schemaRef ds:uri="http://schemas.openxmlformats.org/package/2006/metadata/core-properties"/>
    <ds:schemaRef ds:uri="http://schemas.microsoft.com/office/2006/documentManagement/types"/>
    <ds:schemaRef ds:uri="4632ff4f-2782-457a-ac31-126bd835bc1e"/>
    <ds:schemaRef ds:uri="http://purl.org/dc/term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198</TotalTime>
  <Words>1212</Words>
  <Application>Microsoft Office PowerPoint</Application>
  <PresentationFormat>Widescreen</PresentationFormat>
  <Paragraphs>71</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Avenir Next LT Pro</vt:lpstr>
      <vt:lpstr>Calibri</vt:lpstr>
      <vt:lpstr>Sitka Banner</vt:lpstr>
      <vt:lpstr>Verdana</vt:lpstr>
      <vt:lpstr>HeadlinesVTI</vt:lpstr>
      <vt:lpstr>Corollary Communications Work from Home Rollout</vt:lpstr>
      <vt:lpstr>Work from Home Policy Rollout</vt:lpstr>
      <vt:lpstr>Root Cause – The Five Whys</vt:lpstr>
      <vt:lpstr>Root Causes of Rollout Failing</vt:lpstr>
      <vt:lpstr>Build Good Work Relationships</vt:lpstr>
      <vt:lpstr>Benefits of Building Good Relationships</vt:lpstr>
      <vt:lpstr>Potential Obstacle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Scott-Jester</dc:creator>
  <cp:lastModifiedBy>Andrew Scott-Jester</cp:lastModifiedBy>
  <cp:revision>2</cp:revision>
  <dcterms:created xsi:type="dcterms:W3CDTF">2023-06-06T16:14:02Z</dcterms:created>
  <dcterms:modified xsi:type="dcterms:W3CDTF">2023-06-12T21:41:32Z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0x010100050FEBECD4507C4B85EF7F73587C2E60</vt:lpwstr>
  </property>
</Properties>
</file>