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1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EC7B1C-F618-4DA0-8B51-5253FE0147DF}" v="166" dt="2023-07-06T19:32:53.7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216" autoAdjust="0"/>
  </p:normalViewPr>
  <p:slideViewPr>
    <p:cSldViewPr snapToGrid="0">
      <p:cViewPr varScale="1">
        <p:scale>
          <a:sx n="58" d="100"/>
          <a:sy n="58" d="100"/>
        </p:scale>
        <p:origin x="164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drew's%20Laptop\Downloads\Survey%20Results%20-%20The%20Olde%20Cheese%20Shopp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drew's%20Laptop\Downloads\Survey%20Results%20-%20The%20Olde%20Cheese%20Shopp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drew's%20Laptop\Downloads\Survey%20Results%20-%20The%20Olde%20Cheese%20Shoppe.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Cheese</a:t>
            </a:r>
            <a:r>
              <a:rPr lang="en-US" baseline="0"/>
              <a:t> Selection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'Q,2'!$B$9</c:f>
              <c:strCache>
                <c:ptCount val="1"/>
                <c:pt idx="0">
                  <c:v>Large selection of cheeses</c:v>
                </c:pt>
              </c:strCache>
            </c:strRef>
          </c:tx>
          <c:spPr>
            <a:solidFill>
              <a:schemeClr val="accent1"/>
            </a:solidFill>
            <a:ln>
              <a:noFill/>
            </a:ln>
            <a:effectLst/>
          </c:spPr>
          <c:invertIfNegative val="0"/>
          <c:val>
            <c:numRef>
              <c:f>'Q,2'!$C$9</c:f>
              <c:numCache>
                <c:formatCode>0.0</c:formatCode>
                <c:ptCount val="1"/>
                <c:pt idx="0">
                  <c:v>2.5</c:v>
                </c:pt>
              </c:numCache>
            </c:numRef>
          </c:val>
          <c:extLst>
            <c:ext xmlns:c16="http://schemas.microsoft.com/office/drawing/2014/chart" uri="{C3380CC4-5D6E-409C-BE32-E72D297353CC}">
              <c16:uniqueId val="{00000000-5084-4146-AEE8-CC17C1FA0522}"/>
            </c:ext>
          </c:extLst>
        </c:ser>
        <c:ser>
          <c:idx val="1"/>
          <c:order val="1"/>
          <c:tx>
            <c:strRef>
              <c:f>'Q,2'!$B$10</c:f>
              <c:strCache>
                <c:ptCount val="1"/>
                <c:pt idx="0">
                  <c:v>Imported cheeses are available</c:v>
                </c:pt>
              </c:strCache>
            </c:strRef>
          </c:tx>
          <c:spPr>
            <a:solidFill>
              <a:schemeClr val="accent2"/>
            </a:solidFill>
            <a:ln>
              <a:noFill/>
            </a:ln>
            <a:effectLst/>
          </c:spPr>
          <c:invertIfNegative val="0"/>
          <c:val>
            <c:numRef>
              <c:f>'Q,2'!$C$10</c:f>
              <c:numCache>
                <c:formatCode>0.0</c:formatCode>
                <c:ptCount val="1"/>
                <c:pt idx="0">
                  <c:v>2</c:v>
                </c:pt>
              </c:numCache>
            </c:numRef>
          </c:val>
          <c:extLst>
            <c:ext xmlns:c16="http://schemas.microsoft.com/office/drawing/2014/chart" uri="{C3380CC4-5D6E-409C-BE32-E72D297353CC}">
              <c16:uniqueId val="{00000001-5084-4146-AEE8-CC17C1FA0522}"/>
            </c:ext>
          </c:extLst>
        </c:ser>
        <c:ser>
          <c:idx val="2"/>
          <c:order val="2"/>
          <c:tx>
            <c:strRef>
              <c:f>'Q,2'!$B$11</c:f>
              <c:strCache>
                <c:ptCount val="1"/>
                <c:pt idx="0">
                  <c:v>Domestic cheeses are available</c:v>
                </c:pt>
              </c:strCache>
            </c:strRef>
          </c:tx>
          <c:spPr>
            <a:solidFill>
              <a:schemeClr val="accent3"/>
            </a:solidFill>
            <a:ln>
              <a:noFill/>
            </a:ln>
            <a:effectLst/>
          </c:spPr>
          <c:invertIfNegative val="0"/>
          <c:val>
            <c:numRef>
              <c:f>'Q,2'!$C$11</c:f>
              <c:numCache>
                <c:formatCode>0.0</c:formatCode>
                <c:ptCount val="1"/>
                <c:pt idx="0">
                  <c:v>4.5</c:v>
                </c:pt>
              </c:numCache>
            </c:numRef>
          </c:val>
          <c:extLst>
            <c:ext xmlns:c16="http://schemas.microsoft.com/office/drawing/2014/chart" uri="{C3380CC4-5D6E-409C-BE32-E72D297353CC}">
              <c16:uniqueId val="{00000002-5084-4146-AEE8-CC17C1FA0522}"/>
            </c:ext>
          </c:extLst>
        </c:ser>
        <c:ser>
          <c:idx val="3"/>
          <c:order val="3"/>
          <c:tx>
            <c:strRef>
              <c:f>'Q,2'!$B$12</c:f>
              <c:strCache>
                <c:ptCount val="1"/>
                <c:pt idx="0">
                  <c:v>Gourmet cheeses are available</c:v>
                </c:pt>
              </c:strCache>
            </c:strRef>
          </c:tx>
          <c:spPr>
            <a:solidFill>
              <a:schemeClr val="accent4"/>
            </a:solidFill>
            <a:ln>
              <a:noFill/>
            </a:ln>
            <a:effectLst/>
          </c:spPr>
          <c:invertIfNegative val="0"/>
          <c:val>
            <c:numRef>
              <c:f>'Q,2'!$C$12</c:f>
              <c:numCache>
                <c:formatCode>0.0</c:formatCode>
                <c:ptCount val="1"/>
                <c:pt idx="0">
                  <c:v>4</c:v>
                </c:pt>
              </c:numCache>
            </c:numRef>
          </c:val>
          <c:extLst>
            <c:ext xmlns:c16="http://schemas.microsoft.com/office/drawing/2014/chart" uri="{C3380CC4-5D6E-409C-BE32-E72D297353CC}">
              <c16:uniqueId val="{00000003-5084-4146-AEE8-CC17C1FA0522}"/>
            </c:ext>
          </c:extLst>
        </c:ser>
        <c:dLbls>
          <c:showLegendKey val="0"/>
          <c:showVal val="0"/>
          <c:showCatName val="0"/>
          <c:showSerName val="0"/>
          <c:showPercent val="0"/>
          <c:showBubbleSize val="0"/>
        </c:dLbls>
        <c:gapWidth val="219"/>
        <c:overlap val="-27"/>
        <c:axId val="2074659471"/>
        <c:axId val="2074641711"/>
      </c:barChart>
      <c:catAx>
        <c:axId val="2074659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4641711"/>
        <c:crosses val="autoZero"/>
        <c:auto val="1"/>
        <c:lblAlgn val="ctr"/>
        <c:lblOffset val="100"/>
        <c:noMultiLvlLbl val="0"/>
      </c:catAx>
      <c:valAx>
        <c:axId val="2074641711"/>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4659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Price vs. other factors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'Q,2'!$B$13</c:f>
              <c:strCache>
                <c:ptCount val="1"/>
                <c:pt idx="0">
                  <c:v>Weekly special offers</c:v>
                </c:pt>
              </c:strCache>
            </c:strRef>
          </c:tx>
          <c:spPr>
            <a:solidFill>
              <a:schemeClr val="accent1"/>
            </a:solidFill>
            <a:ln>
              <a:noFill/>
            </a:ln>
            <a:effectLst/>
          </c:spPr>
          <c:invertIfNegative val="0"/>
          <c:val>
            <c:numRef>
              <c:f>'Q,2'!$C$13</c:f>
              <c:numCache>
                <c:formatCode>0.0</c:formatCode>
                <c:ptCount val="1"/>
                <c:pt idx="0">
                  <c:v>4.5</c:v>
                </c:pt>
              </c:numCache>
            </c:numRef>
          </c:val>
          <c:extLst>
            <c:ext xmlns:c16="http://schemas.microsoft.com/office/drawing/2014/chart" uri="{C3380CC4-5D6E-409C-BE32-E72D297353CC}">
              <c16:uniqueId val="{00000000-A9E3-4FAE-A094-0EDD60E9A059}"/>
            </c:ext>
          </c:extLst>
        </c:ser>
        <c:ser>
          <c:idx val="1"/>
          <c:order val="1"/>
          <c:tx>
            <c:strRef>
              <c:f>'Q,2'!$B$14</c:f>
              <c:strCache>
                <c:ptCount val="1"/>
                <c:pt idx="0">
                  <c:v>Cleanliness of facility</c:v>
                </c:pt>
              </c:strCache>
            </c:strRef>
          </c:tx>
          <c:spPr>
            <a:solidFill>
              <a:schemeClr val="accent2"/>
            </a:solidFill>
            <a:ln>
              <a:noFill/>
            </a:ln>
            <a:effectLst/>
          </c:spPr>
          <c:invertIfNegative val="0"/>
          <c:val>
            <c:numRef>
              <c:f>'Q,2'!$C$14</c:f>
              <c:numCache>
                <c:formatCode>0.0</c:formatCode>
                <c:ptCount val="1"/>
                <c:pt idx="0">
                  <c:v>4.5</c:v>
                </c:pt>
              </c:numCache>
            </c:numRef>
          </c:val>
          <c:extLst>
            <c:ext xmlns:c16="http://schemas.microsoft.com/office/drawing/2014/chart" uri="{C3380CC4-5D6E-409C-BE32-E72D297353CC}">
              <c16:uniqueId val="{00000001-A9E3-4FAE-A094-0EDD60E9A059}"/>
            </c:ext>
          </c:extLst>
        </c:ser>
        <c:ser>
          <c:idx val="2"/>
          <c:order val="2"/>
          <c:tx>
            <c:strRef>
              <c:f>'Q,2'!$B$15</c:f>
              <c:strCache>
                <c:ptCount val="1"/>
                <c:pt idx="0">
                  <c:v>Friendliness of staff</c:v>
                </c:pt>
              </c:strCache>
            </c:strRef>
          </c:tx>
          <c:spPr>
            <a:solidFill>
              <a:schemeClr val="accent3"/>
            </a:solidFill>
            <a:ln>
              <a:noFill/>
            </a:ln>
            <a:effectLst/>
          </c:spPr>
          <c:invertIfNegative val="0"/>
          <c:val>
            <c:numRef>
              <c:f>'Q,2'!$C$15</c:f>
              <c:numCache>
                <c:formatCode>0.0</c:formatCode>
                <c:ptCount val="1"/>
                <c:pt idx="0">
                  <c:v>4.5</c:v>
                </c:pt>
              </c:numCache>
            </c:numRef>
          </c:val>
          <c:extLst>
            <c:ext xmlns:c16="http://schemas.microsoft.com/office/drawing/2014/chart" uri="{C3380CC4-5D6E-409C-BE32-E72D297353CC}">
              <c16:uniqueId val="{00000002-A9E3-4FAE-A094-0EDD60E9A059}"/>
            </c:ext>
          </c:extLst>
        </c:ser>
        <c:ser>
          <c:idx val="3"/>
          <c:order val="3"/>
          <c:tx>
            <c:strRef>
              <c:f>'Q,2'!$B$16</c:f>
              <c:strCache>
                <c:ptCount val="1"/>
                <c:pt idx="0">
                  <c:v>Reasonable prices</c:v>
                </c:pt>
              </c:strCache>
            </c:strRef>
          </c:tx>
          <c:spPr>
            <a:solidFill>
              <a:schemeClr val="accent4"/>
            </a:solidFill>
            <a:ln>
              <a:noFill/>
            </a:ln>
            <a:effectLst/>
          </c:spPr>
          <c:invertIfNegative val="0"/>
          <c:val>
            <c:numRef>
              <c:f>'Q,2'!$C$16</c:f>
              <c:numCache>
                <c:formatCode>0.0</c:formatCode>
                <c:ptCount val="1"/>
                <c:pt idx="0">
                  <c:v>3</c:v>
                </c:pt>
              </c:numCache>
            </c:numRef>
          </c:val>
          <c:extLst>
            <c:ext xmlns:c16="http://schemas.microsoft.com/office/drawing/2014/chart" uri="{C3380CC4-5D6E-409C-BE32-E72D297353CC}">
              <c16:uniqueId val="{00000003-A9E3-4FAE-A094-0EDD60E9A059}"/>
            </c:ext>
          </c:extLst>
        </c:ser>
        <c:ser>
          <c:idx val="4"/>
          <c:order val="4"/>
          <c:tx>
            <c:strRef>
              <c:f>'Q,2'!$B$17</c:f>
              <c:strCache>
                <c:ptCount val="1"/>
                <c:pt idx="0">
                  <c:v>Good location</c:v>
                </c:pt>
              </c:strCache>
            </c:strRef>
          </c:tx>
          <c:spPr>
            <a:solidFill>
              <a:schemeClr val="accent5"/>
            </a:solidFill>
            <a:ln>
              <a:noFill/>
            </a:ln>
            <a:effectLst/>
          </c:spPr>
          <c:invertIfNegative val="0"/>
          <c:val>
            <c:numRef>
              <c:f>'Q,2'!$C$17</c:f>
              <c:numCache>
                <c:formatCode>0.0</c:formatCode>
                <c:ptCount val="1"/>
                <c:pt idx="0">
                  <c:v>4.5</c:v>
                </c:pt>
              </c:numCache>
            </c:numRef>
          </c:val>
          <c:extLst>
            <c:ext xmlns:c16="http://schemas.microsoft.com/office/drawing/2014/chart" uri="{C3380CC4-5D6E-409C-BE32-E72D297353CC}">
              <c16:uniqueId val="{00000004-A9E3-4FAE-A094-0EDD60E9A059}"/>
            </c:ext>
          </c:extLst>
        </c:ser>
        <c:dLbls>
          <c:showLegendKey val="0"/>
          <c:showVal val="0"/>
          <c:showCatName val="0"/>
          <c:showSerName val="0"/>
          <c:showPercent val="0"/>
          <c:showBubbleSize val="0"/>
        </c:dLbls>
        <c:gapWidth val="182"/>
        <c:axId val="2111233247"/>
        <c:axId val="2111231807"/>
      </c:barChart>
      <c:catAx>
        <c:axId val="211123324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1231807"/>
        <c:crosses val="autoZero"/>
        <c:auto val="1"/>
        <c:lblAlgn val="ctr"/>
        <c:lblOffset val="100"/>
        <c:noMultiLvlLbl val="0"/>
      </c:catAx>
      <c:valAx>
        <c:axId val="2111231807"/>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12332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Reasonable Prices</c:v>
          </c:tx>
          <c:spPr>
            <a:solidFill>
              <a:schemeClr val="accent1"/>
            </a:solidFill>
            <a:ln>
              <a:noFill/>
            </a:ln>
            <a:effectLst/>
          </c:spPr>
          <c:invertIfNegative val="0"/>
          <c:cat>
            <c:strRef>
              <c:f>'Q,2'!$G$6:$L$6</c:f>
              <c:strCache>
                <c:ptCount val="6"/>
                <c:pt idx="0">
                  <c:v>&lt; 20</c:v>
                </c:pt>
                <c:pt idx="1">
                  <c:v>20–30</c:v>
                </c:pt>
                <c:pt idx="2">
                  <c:v>31–40</c:v>
                </c:pt>
                <c:pt idx="3">
                  <c:v>41–50</c:v>
                </c:pt>
                <c:pt idx="4">
                  <c:v>51–60</c:v>
                </c:pt>
                <c:pt idx="5">
                  <c:v>&gt; 60</c:v>
                </c:pt>
              </c:strCache>
            </c:strRef>
          </c:cat>
          <c:val>
            <c:numRef>
              <c:f>'Q,2'!$G$16:$L$16</c:f>
              <c:numCache>
                <c:formatCode>0.0</c:formatCode>
                <c:ptCount val="6"/>
                <c:pt idx="0">
                  <c:v>2</c:v>
                </c:pt>
                <c:pt idx="1">
                  <c:v>3.5</c:v>
                </c:pt>
                <c:pt idx="2">
                  <c:v>4</c:v>
                </c:pt>
                <c:pt idx="3">
                  <c:v>3</c:v>
                </c:pt>
                <c:pt idx="4">
                  <c:v>2.5</c:v>
                </c:pt>
                <c:pt idx="5">
                  <c:v>3</c:v>
                </c:pt>
              </c:numCache>
            </c:numRef>
          </c:val>
          <c:extLst>
            <c:ext xmlns:c16="http://schemas.microsoft.com/office/drawing/2014/chart" uri="{C3380CC4-5D6E-409C-BE32-E72D297353CC}">
              <c16:uniqueId val="{00000000-4E8B-42EA-93D6-9DE959FDA75E}"/>
            </c:ext>
          </c:extLst>
        </c:ser>
        <c:dLbls>
          <c:showLegendKey val="0"/>
          <c:showVal val="0"/>
          <c:showCatName val="0"/>
          <c:showSerName val="0"/>
          <c:showPercent val="0"/>
          <c:showBubbleSize val="0"/>
        </c:dLbls>
        <c:gapWidth val="219"/>
        <c:overlap val="-27"/>
        <c:axId val="2079158255"/>
        <c:axId val="2079158735"/>
      </c:barChart>
      <c:catAx>
        <c:axId val="207915825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a:t>
                </a:r>
                <a:r>
                  <a:rPr lang="en-US" baseline="0"/>
                  <a:t> of Respondents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9158735"/>
        <c:crosses val="autoZero"/>
        <c:auto val="1"/>
        <c:lblAlgn val="ctr"/>
        <c:lblOffset val="100"/>
        <c:noMultiLvlLbl val="0"/>
      </c:catAx>
      <c:valAx>
        <c:axId val="20791587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Satisfaction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915825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D05C50-33B9-4861-A514-C9E856CD488D}" type="doc">
      <dgm:prSet loTypeId="urn:microsoft.com/office/officeart/2005/8/layout/vList2" loCatId="list" qsTypeId="urn:microsoft.com/office/officeart/2005/8/quickstyle/simple3" qsCatId="simple" csTypeId="urn:microsoft.com/office/officeart/2005/8/colors/colorful5" csCatId="colorful"/>
      <dgm:spPr/>
      <dgm:t>
        <a:bodyPr/>
        <a:lstStyle/>
        <a:p>
          <a:endParaRPr lang="en-US"/>
        </a:p>
      </dgm:t>
    </dgm:pt>
    <dgm:pt modelId="{40955857-A865-4C70-9C70-E4F0F3ECA009}">
      <dgm:prSet/>
      <dgm:spPr/>
      <dgm:t>
        <a:bodyPr/>
        <a:lstStyle/>
        <a:p>
          <a:r>
            <a:rPr lang="en-US"/>
            <a:t>1.  What is the overall satisfaction with the customer experience provided at The Olde Cheese Shoppe?</a:t>
          </a:r>
        </a:p>
      </dgm:t>
    </dgm:pt>
    <dgm:pt modelId="{D4F9D465-8120-486B-8EE8-E05C37066D6E}" type="parTrans" cxnId="{74858D3C-4EDC-49B2-904D-D155872385FA}">
      <dgm:prSet/>
      <dgm:spPr/>
      <dgm:t>
        <a:bodyPr/>
        <a:lstStyle/>
        <a:p>
          <a:endParaRPr lang="en-US"/>
        </a:p>
      </dgm:t>
    </dgm:pt>
    <dgm:pt modelId="{7B4B4D8F-C9F1-4144-BB65-1F555947DEA8}" type="sibTrans" cxnId="{74858D3C-4EDC-49B2-904D-D155872385FA}">
      <dgm:prSet/>
      <dgm:spPr/>
      <dgm:t>
        <a:bodyPr/>
        <a:lstStyle/>
        <a:p>
          <a:endParaRPr lang="en-US"/>
        </a:p>
      </dgm:t>
    </dgm:pt>
    <dgm:pt modelId="{038A65D5-9416-4292-8F06-ED6D015AC962}">
      <dgm:prSet/>
      <dgm:spPr/>
      <dgm:t>
        <a:bodyPr/>
        <a:lstStyle/>
        <a:p>
          <a:r>
            <a:rPr lang="en-US"/>
            <a:t>2.  Is The Olde Cheese Shoppe meeting customer expectations regarding the selection of cheeses being offered?</a:t>
          </a:r>
        </a:p>
      </dgm:t>
    </dgm:pt>
    <dgm:pt modelId="{86105940-E802-4642-A1BC-FE0B029A6DF5}" type="parTrans" cxnId="{C1B6CD5F-271D-40AB-8375-73723BCB0021}">
      <dgm:prSet/>
      <dgm:spPr/>
      <dgm:t>
        <a:bodyPr/>
        <a:lstStyle/>
        <a:p>
          <a:endParaRPr lang="en-US"/>
        </a:p>
      </dgm:t>
    </dgm:pt>
    <dgm:pt modelId="{C2767DF1-05D9-4C2A-97A3-9E98E674E9DB}" type="sibTrans" cxnId="{C1B6CD5F-271D-40AB-8375-73723BCB0021}">
      <dgm:prSet/>
      <dgm:spPr/>
      <dgm:t>
        <a:bodyPr/>
        <a:lstStyle/>
        <a:p>
          <a:endParaRPr lang="en-US"/>
        </a:p>
      </dgm:t>
    </dgm:pt>
    <dgm:pt modelId="{13BE2D0D-3911-40B7-BBE8-0E796438197A}">
      <dgm:prSet/>
      <dgm:spPr/>
      <dgm:t>
        <a:bodyPr/>
        <a:lstStyle/>
        <a:p>
          <a:r>
            <a:rPr lang="en-US" dirty="0"/>
            <a:t>3.  Are customers generally satisfied with the service being provided by the staff?</a:t>
          </a:r>
        </a:p>
      </dgm:t>
    </dgm:pt>
    <dgm:pt modelId="{1253C6D6-3750-4A44-8566-EBA04D299F1E}" type="parTrans" cxnId="{954CDB61-4E86-411A-8FF6-339FADC96098}">
      <dgm:prSet/>
      <dgm:spPr/>
      <dgm:t>
        <a:bodyPr/>
        <a:lstStyle/>
        <a:p>
          <a:endParaRPr lang="en-US"/>
        </a:p>
      </dgm:t>
    </dgm:pt>
    <dgm:pt modelId="{5DAC028F-4B05-4A6D-AF42-CD375CC64E83}" type="sibTrans" cxnId="{954CDB61-4E86-411A-8FF6-339FADC96098}">
      <dgm:prSet/>
      <dgm:spPr/>
      <dgm:t>
        <a:bodyPr/>
        <a:lstStyle/>
        <a:p>
          <a:endParaRPr lang="en-US"/>
        </a:p>
      </dgm:t>
    </dgm:pt>
    <dgm:pt modelId="{DF665B90-8AC1-407B-9EA0-617EC96FE5E6}">
      <dgm:prSet/>
      <dgm:spPr/>
      <dgm:t>
        <a:bodyPr/>
        <a:lstStyle/>
        <a:p>
          <a:r>
            <a:rPr lang="en-US"/>
            <a:t>4.  Are there any additional services that customers want that are not being offered?</a:t>
          </a:r>
        </a:p>
      </dgm:t>
    </dgm:pt>
    <dgm:pt modelId="{F1B72211-D7AF-465B-AFB7-2F8D28EDEA64}" type="parTrans" cxnId="{B5C8F47E-E81B-4AB3-9CEE-5DD0E351E58C}">
      <dgm:prSet/>
      <dgm:spPr/>
      <dgm:t>
        <a:bodyPr/>
        <a:lstStyle/>
        <a:p>
          <a:endParaRPr lang="en-US"/>
        </a:p>
      </dgm:t>
    </dgm:pt>
    <dgm:pt modelId="{E5F3A8D5-68B8-48F7-9811-4AD8DC008ED8}" type="sibTrans" cxnId="{B5C8F47E-E81B-4AB3-9CEE-5DD0E351E58C}">
      <dgm:prSet/>
      <dgm:spPr/>
      <dgm:t>
        <a:bodyPr/>
        <a:lstStyle/>
        <a:p>
          <a:endParaRPr lang="en-US"/>
        </a:p>
      </dgm:t>
    </dgm:pt>
    <dgm:pt modelId="{75800DD6-7356-48AF-87AD-82D9B57F2E1E}" type="pres">
      <dgm:prSet presAssocID="{6BD05C50-33B9-4861-A514-C9E856CD488D}" presName="linear" presStyleCnt="0">
        <dgm:presLayoutVars>
          <dgm:animLvl val="lvl"/>
          <dgm:resizeHandles val="exact"/>
        </dgm:presLayoutVars>
      </dgm:prSet>
      <dgm:spPr/>
    </dgm:pt>
    <dgm:pt modelId="{4167D925-5803-4282-A741-F6AF71066B1F}" type="pres">
      <dgm:prSet presAssocID="{40955857-A865-4C70-9C70-E4F0F3ECA009}" presName="parentText" presStyleLbl="node1" presStyleIdx="0" presStyleCnt="4">
        <dgm:presLayoutVars>
          <dgm:chMax val="0"/>
          <dgm:bulletEnabled val="1"/>
        </dgm:presLayoutVars>
      </dgm:prSet>
      <dgm:spPr/>
    </dgm:pt>
    <dgm:pt modelId="{783AF972-D7C9-4EE1-8407-B65532CACA3D}" type="pres">
      <dgm:prSet presAssocID="{7B4B4D8F-C9F1-4144-BB65-1F555947DEA8}" presName="spacer" presStyleCnt="0"/>
      <dgm:spPr/>
    </dgm:pt>
    <dgm:pt modelId="{64290C65-0D0E-4D58-B401-A3F61B63B556}" type="pres">
      <dgm:prSet presAssocID="{038A65D5-9416-4292-8F06-ED6D015AC962}" presName="parentText" presStyleLbl="node1" presStyleIdx="1" presStyleCnt="4">
        <dgm:presLayoutVars>
          <dgm:chMax val="0"/>
          <dgm:bulletEnabled val="1"/>
        </dgm:presLayoutVars>
      </dgm:prSet>
      <dgm:spPr/>
    </dgm:pt>
    <dgm:pt modelId="{1E2B1094-4826-4502-B742-036B5E50023D}" type="pres">
      <dgm:prSet presAssocID="{C2767DF1-05D9-4C2A-97A3-9E98E674E9DB}" presName="spacer" presStyleCnt="0"/>
      <dgm:spPr/>
    </dgm:pt>
    <dgm:pt modelId="{736F3231-18AB-4D48-A09D-6FD6ADCEEDCF}" type="pres">
      <dgm:prSet presAssocID="{13BE2D0D-3911-40B7-BBE8-0E796438197A}" presName="parentText" presStyleLbl="node1" presStyleIdx="2" presStyleCnt="4">
        <dgm:presLayoutVars>
          <dgm:chMax val="0"/>
          <dgm:bulletEnabled val="1"/>
        </dgm:presLayoutVars>
      </dgm:prSet>
      <dgm:spPr/>
    </dgm:pt>
    <dgm:pt modelId="{16BED572-C8DB-4820-89EF-D13AB9C055E8}" type="pres">
      <dgm:prSet presAssocID="{5DAC028F-4B05-4A6D-AF42-CD375CC64E83}" presName="spacer" presStyleCnt="0"/>
      <dgm:spPr/>
    </dgm:pt>
    <dgm:pt modelId="{71E98762-6BD7-4B55-B744-3D164F669D9B}" type="pres">
      <dgm:prSet presAssocID="{DF665B90-8AC1-407B-9EA0-617EC96FE5E6}" presName="parentText" presStyleLbl="node1" presStyleIdx="3" presStyleCnt="4">
        <dgm:presLayoutVars>
          <dgm:chMax val="0"/>
          <dgm:bulletEnabled val="1"/>
        </dgm:presLayoutVars>
      </dgm:prSet>
      <dgm:spPr/>
    </dgm:pt>
  </dgm:ptLst>
  <dgm:cxnLst>
    <dgm:cxn modelId="{74858D3C-4EDC-49B2-904D-D155872385FA}" srcId="{6BD05C50-33B9-4861-A514-C9E856CD488D}" destId="{40955857-A865-4C70-9C70-E4F0F3ECA009}" srcOrd="0" destOrd="0" parTransId="{D4F9D465-8120-486B-8EE8-E05C37066D6E}" sibTransId="{7B4B4D8F-C9F1-4144-BB65-1F555947DEA8}"/>
    <dgm:cxn modelId="{C1B6CD5F-271D-40AB-8375-73723BCB0021}" srcId="{6BD05C50-33B9-4861-A514-C9E856CD488D}" destId="{038A65D5-9416-4292-8F06-ED6D015AC962}" srcOrd="1" destOrd="0" parTransId="{86105940-E802-4642-A1BC-FE0B029A6DF5}" sibTransId="{C2767DF1-05D9-4C2A-97A3-9E98E674E9DB}"/>
    <dgm:cxn modelId="{954CDB61-4E86-411A-8FF6-339FADC96098}" srcId="{6BD05C50-33B9-4861-A514-C9E856CD488D}" destId="{13BE2D0D-3911-40B7-BBE8-0E796438197A}" srcOrd="2" destOrd="0" parTransId="{1253C6D6-3750-4A44-8566-EBA04D299F1E}" sibTransId="{5DAC028F-4B05-4A6D-AF42-CD375CC64E83}"/>
    <dgm:cxn modelId="{5B521C67-1E77-4946-9803-19D7C98CC910}" type="presOf" srcId="{038A65D5-9416-4292-8F06-ED6D015AC962}" destId="{64290C65-0D0E-4D58-B401-A3F61B63B556}" srcOrd="0" destOrd="0" presId="urn:microsoft.com/office/officeart/2005/8/layout/vList2"/>
    <dgm:cxn modelId="{80489A50-FD9B-4D69-A039-E1E9B9E30A52}" type="presOf" srcId="{DF665B90-8AC1-407B-9EA0-617EC96FE5E6}" destId="{71E98762-6BD7-4B55-B744-3D164F669D9B}" srcOrd="0" destOrd="0" presId="urn:microsoft.com/office/officeart/2005/8/layout/vList2"/>
    <dgm:cxn modelId="{7C6B7F75-C4F2-4781-B767-92F05431F694}" type="presOf" srcId="{13BE2D0D-3911-40B7-BBE8-0E796438197A}" destId="{736F3231-18AB-4D48-A09D-6FD6ADCEEDCF}" srcOrd="0" destOrd="0" presId="urn:microsoft.com/office/officeart/2005/8/layout/vList2"/>
    <dgm:cxn modelId="{79CC5579-6D9A-4429-B40E-7FCC5C5D972B}" type="presOf" srcId="{40955857-A865-4C70-9C70-E4F0F3ECA009}" destId="{4167D925-5803-4282-A741-F6AF71066B1F}" srcOrd="0" destOrd="0" presId="urn:microsoft.com/office/officeart/2005/8/layout/vList2"/>
    <dgm:cxn modelId="{B5C8F47E-E81B-4AB3-9CEE-5DD0E351E58C}" srcId="{6BD05C50-33B9-4861-A514-C9E856CD488D}" destId="{DF665B90-8AC1-407B-9EA0-617EC96FE5E6}" srcOrd="3" destOrd="0" parTransId="{F1B72211-D7AF-465B-AFB7-2F8D28EDEA64}" sibTransId="{E5F3A8D5-68B8-48F7-9811-4AD8DC008ED8}"/>
    <dgm:cxn modelId="{D59B0FE6-54A0-4A5D-8B62-8974D2665534}" type="presOf" srcId="{6BD05C50-33B9-4861-A514-C9E856CD488D}" destId="{75800DD6-7356-48AF-87AD-82D9B57F2E1E}" srcOrd="0" destOrd="0" presId="urn:microsoft.com/office/officeart/2005/8/layout/vList2"/>
    <dgm:cxn modelId="{C7D2BCA1-3F9C-4431-BD28-C049BD85DE8F}" type="presParOf" srcId="{75800DD6-7356-48AF-87AD-82D9B57F2E1E}" destId="{4167D925-5803-4282-A741-F6AF71066B1F}" srcOrd="0" destOrd="0" presId="urn:microsoft.com/office/officeart/2005/8/layout/vList2"/>
    <dgm:cxn modelId="{4E65AD02-4BEB-43DC-854B-D53AFC817AD4}" type="presParOf" srcId="{75800DD6-7356-48AF-87AD-82D9B57F2E1E}" destId="{783AF972-D7C9-4EE1-8407-B65532CACA3D}" srcOrd="1" destOrd="0" presId="urn:microsoft.com/office/officeart/2005/8/layout/vList2"/>
    <dgm:cxn modelId="{C6B10FEA-0254-4C5D-974D-AD28D4D12F5A}" type="presParOf" srcId="{75800DD6-7356-48AF-87AD-82D9B57F2E1E}" destId="{64290C65-0D0E-4D58-B401-A3F61B63B556}" srcOrd="2" destOrd="0" presId="urn:microsoft.com/office/officeart/2005/8/layout/vList2"/>
    <dgm:cxn modelId="{EC8ED742-A488-4C2E-9849-44D45D274F91}" type="presParOf" srcId="{75800DD6-7356-48AF-87AD-82D9B57F2E1E}" destId="{1E2B1094-4826-4502-B742-036B5E50023D}" srcOrd="3" destOrd="0" presId="urn:microsoft.com/office/officeart/2005/8/layout/vList2"/>
    <dgm:cxn modelId="{2C9D69D9-4510-4F3E-BD0A-076755426425}" type="presParOf" srcId="{75800DD6-7356-48AF-87AD-82D9B57F2E1E}" destId="{736F3231-18AB-4D48-A09D-6FD6ADCEEDCF}" srcOrd="4" destOrd="0" presId="urn:microsoft.com/office/officeart/2005/8/layout/vList2"/>
    <dgm:cxn modelId="{6AD73C19-3ED5-474B-BFBB-EC85078A131C}" type="presParOf" srcId="{75800DD6-7356-48AF-87AD-82D9B57F2E1E}" destId="{16BED572-C8DB-4820-89EF-D13AB9C055E8}" srcOrd="5" destOrd="0" presId="urn:microsoft.com/office/officeart/2005/8/layout/vList2"/>
    <dgm:cxn modelId="{3FA057A7-D6BE-4E30-8AF9-E69E29E39169}" type="presParOf" srcId="{75800DD6-7356-48AF-87AD-82D9B57F2E1E}" destId="{71E98762-6BD7-4B55-B744-3D164F669D9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B668DE-DF5E-44E3-B005-166DFAF9AA2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47E58AB-A352-4B5E-8E1D-F1FFDE431AF0}">
      <dgm:prSet/>
      <dgm:spPr/>
      <dgm:t>
        <a:bodyPr/>
        <a:lstStyle/>
        <a:p>
          <a:r>
            <a:rPr lang="en-US" baseline="0"/>
            <a:t>2 New competitors are opening in the area</a:t>
          </a:r>
          <a:endParaRPr lang="en-US"/>
        </a:p>
      </dgm:t>
    </dgm:pt>
    <dgm:pt modelId="{228177E9-95C2-4753-847B-E384A2E363BD}" type="parTrans" cxnId="{C528D6C1-5C60-4C09-934C-15DBD1B9433A}">
      <dgm:prSet/>
      <dgm:spPr/>
      <dgm:t>
        <a:bodyPr/>
        <a:lstStyle/>
        <a:p>
          <a:endParaRPr lang="en-US"/>
        </a:p>
      </dgm:t>
    </dgm:pt>
    <dgm:pt modelId="{C85BEB15-B5E5-438A-A0F8-E9C9114F04C2}" type="sibTrans" cxnId="{C528D6C1-5C60-4C09-934C-15DBD1B9433A}">
      <dgm:prSet/>
      <dgm:spPr/>
      <dgm:t>
        <a:bodyPr/>
        <a:lstStyle/>
        <a:p>
          <a:endParaRPr lang="en-US"/>
        </a:p>
      </dgm:t>
    </dgm:pt>
    <dgm:pt modelId="{90FD4D25-0B0E-4000-960F-4353E0819C6E}">
      <dgm:prSet/>
      <dgm:spPr/>
      <dgm:t>
        <a:bodyPr/>
        <a:lstStyle/>
        <a:p>
          <a:r>
            <a:rPr lang="en-US" baseline="0"/>
            <a:t>Located in San Francisco</a:t>
          </a:r>
          <a:endParaRPr lang="en-US"/>
        </a:p>
      </dgm:t>
    </dgm:pt>
    <dgm:pt modelId="{B5FD1B95-87B6-444F-815B-F6B3FBA41267}" type="parTrans" cxnId="{EB903276-B9F9-4A8A-A707-3AD709D2AAEC}">
      <dgm:prSet/>
      <dgm:spPr/>
      <dgm:t>
        <a:bodyPr/>
        <a:lstStyle/>
        <a:p>
          <a:endParaRPr lang="en-US"/>
        </a:p>
      </dgm:t>
    </dgm:pt>
    <dgm:pt modelId="{C7BB6A6E-78D5-410D-BB1F-0AE0F0DB2BCF}" type="sibTrans" cxnId="{EB903276-B9F9-4A8A-A707-3AD709D2AAEC}">
      <dgm:prSet/>
      <dgm:spPr/>
      <dgm:t>
        <a:bodyPr/>
        <a:lstStyle/>
        <a:p>
          <a:endParaRPr lang="en-US"/>
        </a:p>
      </dgm:t>
    </dgm:pt>
    <dgm:pt modelId="{B0F71168-3A30-4531-89AE-7029A70EFA43}" type="pres">
      <dgm:prSet presAssocID="{57B668DE-DF5E-44E3-B005-166DFAF9AA2C}" presName="root" presStyleCnt="0">
        <dgm:presLayoutVars>
          <dgm:dir/>
          <dgm:resizeHandles val="exact"/>
        </dgm:presLayoutVars>
      </dgm:prSet>
      <dgm:spPr/>
    </dgm:pt>
    <dgm:pt modelId="{B4D40174-AED9-490F-9C87-8CD095D89398}" type="pres">
      <dgm:prSet presAssocID="{347E58AB-A352-4B5E-8E1D-F1FFDE431AF0}" presName="compNode" presStyleCnt="0"/>
      <dgm:spPr/>
    </dgm:pt>
    <dgm:pt modelId="{D223BA12-5391-419F-815E-742524049908}" type="pres">
      <dgm:prSet presAssocID="{347E58AB-A352-4B5E-8E1D-F1FFDE431AF0}" presName="bgRect" presStyleLbl="bgShp" presStyleIdx="0" presStyleCnt="2"/>
      <dgm:spPr/>
    </dgm:pt>
    <dgm:pt modelId="{D5AC4685-000B-41BD-A92B-BE87FF1063F4}" type="pres">
      <dgm:prSet presAssocID="{347E58AB-A352-4B5E-8E1D-F1FFDE431AF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osk"/>
        </a:ext>
      </dgm:extLst>
    </dgm:pt>
    <dgm:pt modelId="{3D60716F-20FE-402F-B106-7385224B3550}" type="pres">
      <dgm:prSet presAssocID="{347E58AB-A352-4B5E-8E1D-F1FFDE431AF0}" presName="spaceRect" presStyleCnt="0"/>
      <dgm:spPr/>
    </dgm:pt>
    <dgm:pt modelId="{3A262460-466A-468B-9353-5C61EBD6B2D0}" type="pres">
      <dgm:prSet presAssocID="{347E58AB-A352-4B5E-8E1D-F1FFDE431AF0}" presName="parTx" presStyleLbl="revTx" presStyleIdx="0" presStyleCnt="2">
        <dgm:presLayoutVars>
          <dgm:chMax val="0"/>
          <dgm:chPref val="0"/>
        </dgm:presLayoutVars>
      </dgm:prSet>
      <dgm:spPr/>
    </dgm:pt>
    <dgm:pt modelId="{632634A0-4EA0-41B3-8380-FE95E91E0B7B}" type="pres">
      <dgm:prSet presAssocID="{C85BEB15-B5E5-438A-A0F8-E9C9114F04C2}" presName="sibTrans" presStyleCnt="0"/>
      <dgm:spPr/>
    </dgm:pt>
    <dgm:pt modelId="{E9BCD98A-2487-4BF2-8422-37B3330B3AFB}" type="pres">
      <dgm:prSet presAssocID="{90FD4D25-0B0E-4000-960F-4353E0819C6E}" presName="compNode" presStyleCnt="0"/>
      <dgm:spPr/>
    </dgm:pt>
    <dgm:pt modelId="{74F4DCC2-8E27-4034-BF3B-2395EF5C2003}" type="pres">
      <dgm:prSet presAssocID="{90FD4D25-0B0E-4000-960F-4353E0819C6E}" presName="bgRect" presStyleLbl="bgShp" presStyleIdx="1" presStyleCnt="2"/>
      <dgm:spPr/>
    </dgm:pt>
    <dgm:pt modelId="{4D751D77-20A9-4998-A861-BF2B38E101B2}" type="pres">
      <dgm:prSet presAssocID="{90FD4D25-0B0E-4000-960F-4353E0819C6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90716F37-145B-421F-8D9F-51C04FD369E0}" type="pres">
      <dgm:prSet presAssocID="{90FD4D25-0B0E-4000-960F-4353E0819C6E}" presName="spaceRect" presStyleCnt="0"/>
      <dgm:spPr/>
    </dgm:pt>
    <dgm:pt modelId="{985F0556-920D-4C29-9B37-82C178825D89}" type="pres">
      <dgm:prSet presAssocID="{90FD4D25-0B0E-4000-960F-4353E0819C6E}" presName="parTx" presStyleLbl="revTx" presStyleIdx="1" presStyleCnt="2">
        <dgm:presLayoutVars>
          <dgm:chMax val="0"/>
          <dgm:chPref val="0"/>
        </dgm:presLayoutVars>
      </dgm:prSet>
      <dgm:spPr/>
    </dgm:pt>
  </dgm:ptLst>
  <dgm:cxnLst>
    <dgm:cxn modelId="{B8EA4853-7030-495F-BF85-C77BB43878A8}" type="presOf" srcId="{90FD4D25-0B0E-4000-960F-4353E0819C6E}" destId="{985F0556-920D-4C29-9B37-82C178825D89}" srcOrd="0" destOrd="0" presId="urn:microsoft.com/office/officeart/2018/2/layout/IconVerticalSolidList"/>
    <dgm:cxn modelId="{C9358F74-5AA7-42CA-845C-AB5AB5564238}" type="presOf" srcId="{57B668DE-DF5E-44E3-B005-166DFAF9AA2C}" destId="{B0F71168-3A30-4531-89AE-7029A70EFA43}" srcOrd="0" destOrd="0" presId="urn:microsoft.com/office/officeart/2018/2/layout/IconVerticalSolidList"/>
    <dgm:cxn modelId="{EB903276-B9F9-4A8A-A707-3AD709D2AAEC}" srcId="{57B668DE-DF5E-44E3-B005-166DFAF9AA2C}" destId="{90FD4D25-0B0E-4000-960F-4353E0819C6E}" srcOrd="1" destOrd="0" parTransId="{B5FD1B95-87B6-444F-815B-F6B3FBA41267}" sibTransId="{C7BB6A6E-78D5-410D-BB1F-0AE0F0DB2BCF}"/>
    <dgm:cxn modelId="{C528D6C1-5C60-4C09-934C-15DBD1B9433A}" srcId="{57B668DE-DF5E-44E3-B005-166DFAF9AA2C}" destId="{347E58AB-A352-4B5E-8E1D-F1FFDE431AF0}" srcOrd="0" destOrd="0" parTransId="{228177E9-95C2-4753-847B-E384A2E363BD}" sibTransId="{C85BEB15-B5E5-438A-A0F8-E9C9114F04C2}"/>
    <dgm:cxn modelId="{6C91D6F9-8D95-4F05-B709-2448F32641C8}" type="presOf" srcId="{347E58AB-A352-4B5E-8E1D-F1FFDE431AF0}" destId="{3A262460-466A-468B-9353-5C61EBD6B2D0}" srcOrd="0" destOrd="0" presId="urn:microsoft.com/office/officeart/2018/2/layout/IconVerticalSolidList"/>
    <dgm:cxn modelId="{FBF2C69E-41C9-43F6-AAC2-A2485EA76CD0}" type="presParOf" srcId="{B0F71168-3A30-4531-89AE-7029A70EFA43}" destId="{B4D40174-AED9-490F-9C87-8CD095D89398}" srcOrd="0" destOrd="0" presId="urn:microsoft.com/office/officeart/2018/2/layout/IconVerticalSolidList"/>
    <dgm:cxn modelId="{F64610C0-0E70-4085-9FD3-9AD0732A0043}" type="presParOf" srcId="{B4D40174-AED9-490F-9C87-8CD095D89398}" destId="{D223BA12-5391-419F-815E-742524049908}" srcOrd="0" destOrd="0" presId="urn:microsoft.com/office/officeart/2018/2/layout/IconVerticalSolidList"/>
    <dgm:cxn modelId="{D7DD0086-0DA9-4607-8FF8-4E13CD2B02BD}" type="presParOf" srcId="{B4D40174-AED9-490F-9C87-8CD095D89398}" destId="{D5AC4685-000B-41BD-A92B-BE87FF1063F4}" srcOrd="1" destOrd="0" presId="urn:microsoft.com/office/officeart/2018/2/layout/IconVerticalSolidList"/>
    <dgm:cxn modelId="{B1057C42-9231-4ADB-819F-4A879159C9B8}" type="presParOf" srcId="{B4D40174-AED9-490F-9C87-8CD095D89398}" destId="{3D60716F-20FE-402F-B106-7385224B3550}" srcOrd="2" destOrd="0" presId="urn:microsoft.com/office/officeart/2018/2/layout/IconVerticalSolidList"/>
    <dgm:cxn modelId="{A4CC05BD-7340-4C6F-ABF3-48CCA957A10F}" type="presParOf" srcId="{B4D40174-AED9-490F-9C87-8CD095D89398}" destId="{3A262460-466A-468B-9353-5C61EBD6B2D0}" srcOrd="3" destOrd="0" presId="urn:microsoft.com/office/officeart/2018/2/layout/IconVerticalSolidList"/>
    <dgm:cxn modelId="{F990F427-1DEB-4F55-B08B-B361465D67F2}" type="presParOf" srcId="{B0F71168-3A30-4531-89AE-7029A70EFA43}" destId="{632634A0-4EA0-41B3-8380-FE95E91E0B7B}" srcOrd="1" destOrd="0" presId="urn:microsoft.com/office/officeart/2018/2/layout/IconVerticalSolidList"/>
    <dgm:cxn modelId="{43642601-411B-4F7F-98F8-B7E18BAB4A58}" type="presParOf" srcId="{B0F71168-3A30-4531-89AE-7029A70EFA43}" destId="{E9BCD98A-2487-4BF2-8422-37B3330B3AFB}" srcOrd="2" destOrd="0" presId="urn:microsoft.com/office/officeart/2018/2/layout/IconVerticalSolidList"/>
    <dgm:cxn modelId="{A4B8C313-EEB8-47DD-954E-338837DC719B}" type="presParOf" srcId="{E9BCD98A-2487-4BF2-8422-37B3330B3AFB}" destId="{74F4DCC2-8E27-4034-BF3B-2395EF5C2003}" srcOrd="0" destOrd="0" presId="urn:microsoft.com/office/officeart/2018/2/layout/IconVerticalSolidList"/>
    <dgm:cxn modelId="{BAA7FBF7-04CE-4EBB-A49B-72644B9974B1}" type="presParOf" srcId="{E9BCD98A-2487-4BF2-8422-37B3330B3AFB}" destId="{4D751D77-20A9-4998-A861-BF2B38E101B2}" srcOrd="1" destOrd="0" presId="urn:microsoft.com/office/officeart/2018/2/layout/IconVerticalSolidList"/>
    <dgm:cxn modelId="{F67D3DA7-3876-497D-BC2B-D2BF5DA1AFC7}" type="presParOf" srcId="{E9BCD98A-2487-4BF2-8422-37B3330B3AFB}" destId="{90716F37-145B-421F-8D9F-51C04FD369E0}" srcOrd="2" destOrd="0" presId="urn:microsoft.com/office/officeart/2018/2/layout/IconVerticalSolidList"/>
    <dgm:cxn modelId="{8CD3A496-123F-4E82-BE9A-93A9A929CEA4}" type="presParOf" srcId="{E9BCD98A-2487-4BF2-8422-37B3330B3AFB}" destId="{985F0556-920D-4C29-9B37-82C178825D8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0EE12E-799F-4C76-AFD5-2C4259DEC705}"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n-US"/>
        </a:p>
      </dgm:t>
    </dgm:pt>
    <dgm:pt modelId="{881F9ECF-9763-40D9-AF79-2C44801D34EA}">
      <dgm:prSet custT="1"/>
      <dgm:spPr/>
      <dgm:t>
        <a:bodyPr/>
        <a:lstStyle/>
        <a:p>
          <a:r>
            <a:rPr lang="en-US" sz="2400" dirty="0"/>
            <a:t>Prices are slightly too high according to the survey</a:t>
          </a:r>
        </a:p>
      </dgm:t>
    </dgm:pt>
    <dgm:pt modelId="{2E222621-18B2-46AB-88DD-0CCE09D44734}" type="parTrans" cxnId="{F5CC0846-E2E3-4F60-831D-89E536BF185D}">
      <dgm:prSet/>
      <dgm:spPr/>
      <dgm:t>
        <a:bodyPr/>
        <a:lstStyle/>
        <a:p>
          <a:endParaRPr lang="en-US"/>
        </a:p>
      </dgm:t>
    </dgm:pt>
    <dgm:pt modelId="{9D066C02-9247-4690-9641-0F766E8AD267}" type="sibTrans" cxnId="{F5CC0846-E2E3-4F60-831D-89E536BF185D}">
      <dgm:prSet/>
      <dgm:spPr/>
      <dgm:t>
        <a:bodyPr/>
        <a:lstStyle/>
        <a:p>
          <a:endParaRPr lang="en-US"/>
        </a:p>
      </dgm:t>
    </dgm:pt>
    <dgm:pt modelId="{FACE1CE9-5751-4AF2-A27C-0B4CA11E8AE5}">
      <dgm:prSet custT="1"/>
      <dgm:spPr/>
      <dgm:t>
        <a:bodyPr/>
        <a:lstStyle/>
        <a:p>
          <a:r>
            <a:rPr lang="en-US" sz="2800" dirty="0"/>
            <a:t>Create a rewards program</a:t>
          </a:r>
        </a:p>
      </dgm:t>
    </dgm:pt>
    <dgm:pt modelId="{06F8059B-8F45-46F6-AFAC-E98F1C52C1F5}" type="parTrans" cxnId="{A0894EED-3D48-4860-A1E8-32E2B43A56A1}">
      <dgm:prSet/>
      <dgm:spPr/>
      <dgm:t>
        <a:bodyPr/>
        <a:lstStyle/>
        <a:p>
          <a:endParaRPr lang="en-US"/>
        </a:p>
      </dgm:t>
    </dgm:pt>
    <dgm:pt modelId="{136485C3-3ED2-45A1-89FD-0D3019B1126C}" type="sibTrans" cxnId="{A0894EED-3D48-4860-A1E8-32E2B43A56A1}">
      <dgm:prSet/>
      <dgm:spPr/>
      <dgm:t>
        <a:bodyPr/>
        <a:lstStyle/>
        <a:p>
          <a:endParaRPr lang="en-US"/>
        </a:p>
      </dgm:t>
    </dgm:pt>
    <dgm:pt modelId="{25507E8E-2531-4E03-BD81-B4786CD415BE}">
      <dgm:prSet custT="1"/>
      <dgm:spPr/>
      <dgm:t>
        <a:bodyPr/>
        <a:lstStyle/>
        <a:p>
          <a:r>
            <a:rPr lang="en-US" sz="2800" dirty="0"/>
            <a:t>Selection of cheeses is too small</a:t>
          </a:r>
        </a:p>
      </dgm:t>
    </dgm:pt>
    <dgm:pt modelId="{D850F0ED-7132-4220-A02F-36859985C366}" type="parTrans" cxnId="{A2191BFF-584A-4598-A7D0-0AFF865E8804}">
      <dgm:prSet/>
      <dgm:spPr/>
      <dgm:t>
        <a:bodyPr/>
        <a:lstStyle/>
        <a:p>
          <a:endParaRPr lang="en-US"/>
        </a:p>
      </dgm:t>
    </dgm:pt>
    <dgm:pt modelId="{316916D2-9E5A-4C9D-A4B0-9572318926B8}" type="sibTrans" cxnId="{A2191BFF-584A-4598-A7D0-0AFF865E8804}">
      <dgm:prSet/>
      <dgm:spPr/>
      <dgm:t>
        <a:bodyPr/>
        <a:lstStyle/>
        <a:p>
          <a:endParaRPr lang="en-US"/>
        </a:p>
      </dgm:t>
    </dgm:pt>
    <dgm:pt modelId="{568CF031-135C-446A-9007-DC8E09BB5EAC}">
      <dgm:prSet/>
      <dgm:spPr/>
      <dgm:t>
        <a:bodyPr/>
        <a:lstStyle/>
        <a:p>
          <a:r>
            <a:rPr lang="en-US" dirty="0"/>
            <a:t>Increase the amount of gourmet and imported cheese</a:t>
          </a:r>
        </a:p>
      </dgm:t>
    </dgm:pt>
    <dgm:pt modelId="{AD7E59D5-355A-4840-AF7A-E8978D41DE15}" type="parTrans" cxnId="{433EA7B3-C55F-46F8-989A-0C4161D196A3}">
      <dgm:prSet/>
      <dgm:spPr/>
      <dgm:t>
        <a:bodyPr/>
        <a:lstStyle/>
        <a:p>
          <a:endParaRPr lang="en-US"/>
        </a:p>
      </dgm:t>
    </dgm:pt>
    <dgm:pt modelId="{15A6B8AF-34F5-4BC1-84EB-0F32ABC21343}" type="sibTrans" cxnId="{433EA7B3-C55F-46F8-989A-0C4161D196A3}">
      <dgm:prSet/>
      <dgm:spPr/>
      <dgm:t>
        <a:bodyPr/>
        <a:lstStyle/>
        <a:p>
          <a:endParaRPr lang="en-US"/>
        </a:p>
      </dgm:t>
    </dgm:pt>
    <dgm:pt modelId="{7567DAC3-1BA3-4338-95E4-CBD737AE4429}">
      <dgm:prSet/>
      <dgm:spPr/>
      <dgm:t>
        <a:bodyPr/>
        <a:lstStyle/>
        <a:p>
          <a:r>
            <a:rPr lang="en-US" dirty="0"/>
            <a:t>The shop’s environment is an important factor</a:t>
          </a:r>
        </a:p>
      </dgm:t>
    </dgm:pt>
    <dgm:pt modelId="{C9BDC9F8-1374-4665-966C-E96A15CDE006}" type="parTrans" cxnId="{96E2E454-5424-4F70-9F42-8464901409D4}">
      <dgm:prSet/>
      <dgm:spPr/>
      <dgm:t>
        <a:bodyPr/>
        <a:lstStyle/>
        <a:p>
          <a:endParaRPr lang="en-US"/>
        </a:p>
      </dgm:t>
    </dgm:pt>
    <dgm:pt modelId="{28E9EF29-27DE-4C3F-9A53-E00026750DD0}" type="sibTrans" cxnId="{96E2E454-5424-4F70-9F42-8464901409D4}">
      <dgm:prSet/>
      <dgm:spPr/>
      <dgm:t>
        <a:bodyPr/>
        <a:lstStyle/>
        <a:p>
          <a:endParaRPr lang="en-US"/>
        </a:p>
      </dgm:t>
    </dgm:pt>
    <dgm:pt modelId="{EDA663E8-FD96-4256-8AAD-617A0295DCE9}">
      <dgm:prSet/>
      <dgm:spPr/>
      <dgm:t>
        <a:bodyPr/>
        <a:lstStyle/>
        <a:p>
          <a:r>
            <a:rPr lang="en-US" dirty="0"/>
            <a:t>Teach the employees about the cheese</a:t>
          </a:r>
        </a:p>
      </dgm:t>
    </dgm:pt>
    <dgm:pt modelId="{6EF815D3-83FB-4461-B74E-162293528569}" type="parTrans" cxnId="{3C9E2915-DC05-44F3-B8D8-C7A1EAA6421B}">
      <dgm:prSet/>
      <dgm:spPr/>
      <dgm:t>
        <a:bodyPr/>
        <a:lstStyle/>
        <a:p>
          <a:endParaRPr lang="en-US"/>
        </a:p>
      </dgm:t>
    </dgm:pt>
    <dgm:pt modelId="{1FBDAA3E-56F9-4295-A339-7E62EE546A8A}" type="sibTrans" cxnId="{3C9E2915-DC05-44F3-B8D8-C7A1EAA6421B}">
      <dgm:prSet/>
      <dgm:spPr/>
      <dgm:t>
        <a:bodyPr/>
        <a:lstStyle/>
        <a:p>
          <a:endParaRPr lang="en-US"/>
        </a:p>
      </dgm:t>
    </dgm:pt>
    <dgm:pt modelId="{7F5D2207-4FF4-4EA6-923F-BF566CFA53FB}" type="pres">
      <dgm:prSet presAssocID="{FC0EE12E-799F-4C76-AFD5-2C4259DEC705}" presName="diagram" presStyleCnt="0">
        <dgm:presLayoutVars>
          <dgm:chPref val="1"/>
          <dgm:dir/>
          <dgm:animOne val="branch"/>
          <dgm:animLvl val="lvl"/>
          <dgm:resizeHandles/>
        </dgm:presLayoutVars>
      </dgm:prSet>
      <dgm:spPr/>
    </dgm:pt>
    <dgm:pt modelId="{FC6E7277-68B1-416F-A3CE-70779824F302}" type="pres">
      <dgm:prSet presAssocID="{881F9ECF-9763-40D9-AF79-2C44801D34EA}" presName="root" presStyleCnt="0"/>
      <dgm:spPr/>
    </dgm:pt>
    <dgm:pt modelId="{8803B978-BA69-4E11-9A21-6BB2532DAD8C}" type="pres">
      <dgm:prSet presAssocID="{881F9ECF-9763-40D9-AF79-2C44801D34EA}" presName="rootComposite" presStyleCnt="0"/>
      <dgm:spPr/>
    </dgm:pt>
    <dgm:pt modelId="{38F82B06-2086-4E30-B000-F308564678F6}" type="pres">
      <dgm:prSet presAssocID="{881F9ECF-9763-40D9-AF79-2C44801D34EA}" presName="rootText" presStyleLbl="node1" presStyleIdx="0" presStyleCnt="3" custLinFactNeighborX="7527" custLinFactNeighborY="38961"/>
      <dgm:spPr/>
    </dgm:pt>
    <dgm:pt modelId="{F0AAACD7-D878-4156-B5BB-A7FB09C8B79B}" type="pres">
      <dgm:prSet presAssocID="{881F9ECF-9763-40D9-AF79-2C44801D34EA}" presName="rootConnector" presStyleLbl="node1" presStyleIdx="0" presStyleCnt="3"/>
      <dgm:spPr/>
    </dgm:pt>
    <dgm:pt modelId="{77E205BE-2101-42DB-9F51-C16B218DA12D}" type="pres">
      <dgm:prSet presAssocID="{881F9ECF-9763-40D9-AF79-2C44801D34EA}" presName="childShape" presStyleCnt="0"/>
      <dgm:spPr/>
    </dgm:pt>
    <dgm:pt modelId="{B02A2007-CB4C-4B82-B12A-373CD076B829}" type="pres">
      <dgm:prSet presAssocID="{06F8059B-8F45-46F6-AFAC-E98F1C52C1F5}" presName="Name13" presStyleLbl="parChTrans1D2" presStyleIdx="0" presStyleCnt="3"/>
      <dgm:spPr/>
    </dgm:pt>
    <dgm:pt modelId="{02EA7EC3-7E4F-463D-A83C-8BFF2D78C514}" type="pres">
      <dgm:prSet presAssocID="{FACE1CE9-5751-4AF2-A27C-0B4CA11E8AE5}" presName="childText" presStyleLbl="bgAcc1" presStyleIdx="0" presStyleCnt="3" custLinFactNeighborX="13020" custLinFactNeighborY="55893">
        <dgm:presLayoutVars>
          <dgm:bulletEnabled val="1"/>
        </dgm:presLayoutVars>
      </dgm:prSet>
      <dgm:spPr/>
    </dgm:pt>
    <dgm:pt modelId="{5E0DEDC5-64A9-4DFA-A621-F1A9482D70B0}" type="pres">
      <dgm:prSet presAssocID="{25507E8E-2531-4E03-BD81-B4786CD415BE}" presName="root" presStyleCnt="0"/>
      <dgm:spPr/>
    </dgm:pt>
    <dgm:pt modelId="{8A678DAA-D659-48C8-91A0-3C336F0DDE07}" type="pres">
      <dgm:prSet presAssocID="{25507E8E-2531-4E03-BD81-B4786CD415BE}" presName="rootComposite" presStyleCnt="0"/>
      <dgm:spPr/>
    </dgm:pt>
    <dgm:pt modelId="{2DC237BE-3365-4170-855E-7E713E93166C}" type="pres">
      <dgm:prSet presAssocID="{25507E8E-2531-4E03-BD81-B4786CD415BE}" presName="rootText" presStyleLbl="node1" presStyleIdx="1" presStyleCnt="3"/>
      <dgm:spPr/>
    </dgm:pt>
    <dgm:pt modelId="{CA81B811-A7F5-4260-9F57-D7EF490E94B3}" type="pres">
      <dgm:prSet presAssocID="{25507E8E-2531-4E03-BD81-B4786CD415BE}" presName="rootConnector" presStyleLbl="node1" presStyleIdx="1" presStyleCnt="3"/>
      <dgm:spPr/>
    </dgm:pt>
    <dgm:pt modelId="{82D39886-D921-4168-9835-212F792FF640}" type="pres">
      <dgm:prSet presAssocID="{25507E8E-2531-4E03-BD81-B4786CD415BE}" presName="childShape" presStyleCnt="0"/>
      <dgm:spPr/>
    </dgm:pt>
    <dgm:pt modelId="{74612B15-AA97-4A88-A4CE-230820195327}" type="pres">
      <dgm:prSet presAssocID="{AD7E59D5-355A-4840-AF7A-E8978D41DE15}" presName="Name13" presStyleLbl="parChTrans1D2" presStyleIdx="1" presStyleCnt="3"/>
      <dgm:spPr/>
    </dgm:pt>
    <dgm:pt modelId="{C8AFD3DE-BD53-4A3B-9895-69EEFDB6BA08}" type="pres">
      <dgm:prSet presAssocID="{568CF031-135C-446A-9007-DC8E09BB5EAC}" presName="childText" presStyleLbl="bgAcc1" presStyleIdx="1" presStyleCnt="3" custLinFactNeighborX="8674" custLinFactNeighborY="10624">
        <dgm:presLayoutVars>
          <dgm:bulletEnabled val="1"/>
        </dgm:presLayoutVars>
      </dgm:prSet>
      <dgm:spPr/>
    </dgm:pt>
    <dgm:pt modelId="{9CD3DB71-6ABE-4B12-B5CF-C7B2D6B2706B}" type="pres">
      <dgm:prSet presAssocID="{7567DAC3-1BA3-4338-95E4-CBD737AE4429}" presName="root" presStyleCnt="0"/>
      <dgm:spPr/>
    </dgm:pt>
    <dgm:pt modelId="{5D770291-0F80-41C9-B646-D795C7F734AD}" type="pres">
      <dgm:prSet presAssocID="{7567DAC3-1BA3-4338-95E4-CBD737AE4429}" presName="rootComposite" presStyleCnt="0"/>
      <dgm:spPr/>
    </dgm:pt>
    <dgm:pt modelId="{78007255-AAD7-4C28-82AE-63CE3D9A7BA4}" type="pres">
      <dgm:prSet presAssocID="{7567DAC3-1BA3-4338-95E4-CBD737AE4429}" presName="rootText" presStyleLbl="node1" presStyleIdx="2" presStyleCnt="3" custLinFactNeighborX="-6373" custLinFactNeighborY="-45542"/>
      <dgm:spPr/>
    </dgm:pt>
    <dgm:pt modelId="{A8507B27-A2D8-4F32-B14C-CF8B23D75506}" type="pres">
      <dgm:prSet presAssocID="{7567DAC3-1BA3-4338-95E4-CBD737AE4429}" presName="rootConnector" presStyleLbl="node1" presStyleIdx="2" presStyleCnt="3"/>
      <dgm:spPr/>
    </dgm:pt>
    <dgm:pt modelId="{3187E78D-B1CE-4CC6-A8BA-AFFEBD74F3CE}" type="pres">
      <dgm:prSet presAssocID="{7567DAC3-1BA3-4338-95E4-CBD737AE4429}" presName="childShape" presStyleCnt="0"/>
      <dgm:spPr/>
    </dgm:pt>
    <dgm:pt modelId="{98834163-F31C-47AC-BFEC-EC16C596C9E9}" type="pres">
      <dgm:prSet presAssocID="{6EF815D3-83FB-4461-B74E-162293528569}" presName="Name13" presStyleLbl="parChTrans1D2" presStyleIdx="2" presStyleCnt="3"/>
      <dgm:spPr/>
    </dgm:pt>
    <dgm:pt modelId="{0DB698B4-CD94-482C-AE51-3F259519D862}" type="pres">
      <dgm:prSet presAssocID="{EDA663E8-FD96-4256-8AAD-617A0295DCE9}" presName="childText" presStyleLbl="bgAcc1" presStyleIdx="2" presStyleCnt="3" custLinFactNeighborX="-8315" custLinFactNeighborY="-23901">
        <dgm:presLayoutVars>
          <dgm:bulletEnabled val="1"/>
        </dgm:presLayoutVars>
      </dgm:prSet>
      <dgm:spPr/>
    </dgm:pt>
  </dgm:ptLst>
  <dgm:cxnLst>
    <dgm:cxn modelId="{6BF55914-7850-46DB-BAE8-21677137A78B}" type="presOf" srcId="{FACE1CE9-5751-4AF2-A27C-0B4CA11E8AE5}" destId="{02EA7EC3-7E4F-463D-A83C-8BFF2D78C514}" srcOrd="0" destOrd="0" presId="urn:microsoft.com/office/officeart/2005/8/layout/hierarchy3"/>
    <dgm:cxn modelId="{3C9E2915-DC05-44F3-B8D8-C7A1EAA6421B}" srcId="{7567DAC3-1BA3-4338-95E4-CBD737AE4429}" destId="{EDA663E8-FD96-4256-8AAD-617A0295DCE9}" srcOrd="0" destOrd="0" parTransId="{6EF815D3-83FB-4461-B74E-162293528569}" sibTransId="{1FBDAA3E-56F9-4295-A339-7E62EE546A8A}"/>
    <dgm:cxn modelId="{D323A61E-E244-40A2-AFCF-D7F41902C820}" type="presOf" srcId="{25507E8E-2531-4E03-BD81-B4786CD415BE}" destId="{CA81B811-A7F5-4260-9F57-D7EF490E94B3}" srcOrd="1" destOrd="0" presId="urn:microsoft.com/office/officeart/2005/8/layout/hierarchy3"/>
    <dgm:cxn modelId="{F485223D-C0D8-4C8A-980E-4F3CB4632529}" type="presOf" srcId="{FC0EE12E-799F-4C76-AFD5-2C4259DEC705}" destId="{7F5D2207-4FF4-4EA6-923F-BF566CFA53FB}" srcOrd="0" destOrd="0" presId="urn:microsoft.com/office/officeart/2005/8/layout/hierarchy3"/>
    <dgm:cxn modelId="{6C82FE3D-CC61-4742-8F90-CE7F61410F22}" type="presOf" srcId="{881F9ECF-9763-40D9-AF79-2C44801D34EA}" destId="{38F82B06-2086-4E30-B000-F308564678F6}" srcOrd="0" destOrd="0" presId="urn:microsoft.com/office/officeart/2005/8/layout/hierarchy3"/>
    <dgm:cxn modelId="{1A4E3B5B-1E51-47DB-A0B3-590758116FEC}" type="presOf" srcId="{568CF031-135C-446A-9007-DC8E09BB5EAC}" destId="{C8AFD3DE-BD53-4A3B-9895-69EEFDB6BA08}" srcOrd="0" destOrd="0" presId="urn:microsoft.com/office/officeart/2005/8/layout/hierarchy3"/>
    <dgm:cxn modelId="{0409CD62-03DC-41B3-97EE-ED269801AD9C}" type="presOf" srcId="{6EF815D3-83FB-4461-B74E-162293528569}" destId="{98834163-F31C-47AC-BFEC-EC16C596C9E9}" srcOrd="0" destOrd="0" presId="urn:microsoft.com/office/officeart/2005/8/layout/hierarchy3"/>
    <dgm:cxn modelId="{F5CC0846-E2E3-4F60-831D-89E536BF185D}" srcId="{FC0EE12E-799F-4C76-AFD5-2C4259DEC705}" destId="{881F9ECF-9763-40D9-AF79-2C44801D34EA}" srcOrd="0" destOrd="0" parTransId="{2E222621-18B2-46AB-88DD-0CCE09D44734}" sibTransId="{9D066C02-9247-4690-9641-0F766E8AD267}"/>
    <dgm:cxn modelId="{352DF952-51AE-4B66-A770-7A6A70EB196E}" type="presOf" srcId="{EDA663E8-FD96-4256-8AAD-617A0295DCE9}" destId="{0DB698B4-CD94-482C-AE51-3F259519D862}" srcOrd="0" destOrd="0" presId="urn:microsoft.com/office/officeart/2005/8/layout/hierarchy3"/>
    <dgm:cxn modelId="{96E2E454-5424-4F70-9F42-8464901409D4}" srcId="{FC0EE12E-799F-4C76-AFD5-2C4259DEC705}" destId="{7567DAC3-1BA3-4338-95E4-CBD737AE4429}" srcOrd="2" destOrd="0" parTransId="{C9BDC9F8-1374-4665-966C-E96A15CDE006}" sibTransId="{28E9EF29-27DE-4C3F-9A53-E00026750DD0}"/>
    <dgm:cxn modelId="{1C12E17B-D97A-4451-9766-28FC3F6E7139}" type="presOf" srcId="{7567DAC3-1BA3-4338-95E4-CBD737AE4429}" destId="{A8507B27-A2D8-4F32-B14C-CF8B23D75506}" srcOrd="1" destOrd="0" presId="urn:microsoft.com/office/officeart/2005/8/layout/hierarchy3"/>
    <dgm:cxn modelId="{062F7B95-567F-4F89-ACEB-1424976B7C3F}" type="presOf" srcId="{7567DAC3-1BA3-4338-95E4-CBD737AE4429}" destId="{78007255-AAD7-4C28-82AE-63CE3D9A7BA4}" srcOrd="0" destOrd="0" presId="urn:microsoft.com/office/officeart/2005/8/layout/hierarchy3"/>
    <dgm:cxn modelId="{433EA7B3-C55F-46F8-989A-0C4161D196A3}" srcId="{25507E8E-2531-4E03-BD81-B4786CD415BE}" destId="{568CF031-135C-446A-9007-DC8E09BB5EAC}" srcOrd="0" destOrd="0" parTransId="{AD7E59D5-355A-4840-AF7A-E8978D41DE15}" sibTransId="{15A6B8AF-34F5-4BC1-84EB-0F32ABC21343}"/>
    <dgm:cxn modelId="{73D1E5BF-BE1C-4EAD-9410-D86F0DDA3D57}" type="presOf" srcId="{881F9ECF-9763-40D9-AF79-2C44801D34EA}" destId="{F0AAACD7-D878-4156-B5BB-A7FB09C8B79B}" srcOrd="1" destOrd="0" presId="urn:microsoft.com/office/officeart/2005/8/layout/hierarchy3"/>
    <dgm:cxn modelId="{7E1CEFD0-43BE-4785-BB85-6BCD48FD1533}" type="presOf" srcId="{AD7E59D5-355A-4840-AF7A-E8978D41DE15}" destId="{74612B15-AA97-4A88-A4CE-230820195327}" srcOrd="0" destOrd="0" presId="urn:microsoft.com/office/officeart/2005/8/layout/hierarchy3"/>
    <dgm:cxn modelId="{D9A38CD8-A799-4B04-8928-9D8C7CB47C21}" type="presOf" srcId="{25507E8E-2531-4E03-BD81-B4786CD415BE}" destId="{2DC237BE-3365-4170-855E-7E713E93166C}" srcOrd="0" destOrd="0" presId="urn:microsoft.com/office/officeart/2005/8/layout/hierarchy3"/>
    <dgm:cxn modelId="{A0894EED-3D48-4860-A1E8-32E2B43A56A1}" srcId="{881F9ECF-9763-40D9-AF79-2C44801D34EA}" destId="{FACE1CE9-5751-4AF2-A27C-0B4CA11E8AE5}" srcOrd="0" destOrd="0" parTransId="{06F8059B-8F45-46F6-AFAC-E98F1C52C1F5}" sibTransId="{136485C3-3ED2-45A1-89FD-0D3019B1126C}"/>
    <dgm:cxn modelId="{5B22E5F0-2E51-4C49-911D-37971714283B}" type="presOf" srcId="{06F8059B-8F45-46F6-AFAC-E98F1C52C1F5}" destId="{B02A2007-CB4C-4B82-B12A-373CD076B829}" srcOrd="0" destOrd="0" presId="urn:microsoft.com/office/officeart/2005/8/layout/hierarchy3"/>
    <dgm:cxn modelId="{A2191BFF-584A-4598-A7D0-0AFF865E8804}" srcId="{FC0EE12E-799F-4C76-AFD5-2C4259DEC705}" destId="{25507E8E-2531-4E03-BD81-B4786CD415BE}" srcOrd="1" destOrd="0" parTransId="{D850F0ED-7132-4220-A02F-36859985C366}" sibTransId="{316916D2-9E5A-4C9D-A4B0-9572318926B8}"/>
    <dgm:cxn modelId="{3B9EE424-0E4F-41D8-8FDC-2C360AABD51E}" type="presParOf" srcId="{7F5D2207-4FF4-4EA6-923F-BF566CFA53FB}" destId="{FC6E7277-68B1-416F-A3CE-70779824F302}" srcOrd="0" destOrd="0" presId="urn:microsoft.com/office/officeart/2005/8/layout/hierarchy3"/>
    <dgm:cxn modelId="{4D3415A4-3C4D-4C9D-BFCC-8B48A94E14B0}" type="presParOf" srcId="{FC6E7277-68B1-416F-A3CE-70779824F302}" destId="{8803B978-BA69-4E11-9A21-6BB2532DAD8C}" srcOrd="0" destOrd="0" presId="urn:microsoft.com/office/officeart/2005/8/layout/hierarchy3"/>
    <dgm:cxn modelId="{C7F58D96-B69C-4F63-A5A4-714C8A63877B}" type="presParOf" srcId="{8803B978-BA69-4E11-9A21-6BB2532DAD8C}" destId="{38F82B06-2086-4E30-B000-F308564678F6}" srcOrd="0" destOrd="0" presId="urn:microsoft.com/office/officeart/2005/8/layout/hierarchy3"/>
    <dgm:cxn modelId="{9A51A6E8-B348-4284-912F-97A0C6A20F20}" type="presParOf" srcId="{8803B978-BA69-4E11-9A21-6BB2532DAD8C}" destId="{F0AAACD7-D878-4156-B5BB-A7FB09C8B79B}" srcOrd="1" destOrd="0" presId="urn:microsoft.com/office/officeart/2005/8/layout/hierarchy3"/>
    <dgm:cxn modelId="{0C55A913-8F43-4450-9AEB-9FB70EE5C656}" type="presParOf" srcId="{FC6E7277-68B1-416F-A3CE-70779824F302}" destId="{77E205BE-2101-42DB-9F51-C16B218DA12D}" srcOrd="1" destOrd="0" presId="urn:microsoft.com/office/officeart/2005/8/layout/hierarchy3"/>
    <dgm:cxn modelId="{B40A5D8D-9A0A-4578-B3EB-4D8730B72348}" type="presParOf" srcId="{77E205BE-2101-42DB-9F51-C16B218DA12D}" destId="{B02A2007-CB4C-4B82-B12A-373CD076B829}" srcOrd="0" destOrd="0" presId="urn:microsoft.com/office/officeart/2005/8/layout/hierarchy3"/>
    <dgm:cxn modelId="{11F69A91-1DE0-480C-A8F6-AED770B36BBB}" type="presParOf" srcId="{77E205BE-2101-42DB-9F51-C16B218DA12D}" destId="{02EA7EC3-7E4F-463D-A83C-8BFF2D78C514}" srcOrd="1" destOrd="0" presId="urn:microsoft.com/office/officeart/2005/8/layout/hierarchy3"/>
    <dgm:cxn modelId="{C52D2A4D-DDA3-4A5E-AD2A-1E6EBB7B95F5}" type="presParOf" srcId="{7F5D2207-4FF4-4EA6-923F-BF566CFA53FB}" destId="{5E0DEDC5-64A9-4DFA-A621-F1A9482D70B0}" srcOrd="1" destOrd="0" presId="urn:microsoft.com/office/officeart/2005/8/layout/hierarchy3"/>
    <dgm:cxn modelId="{6A830353-0960-4A63-B25A-436091C5D923}" type="presParOf" srcId="{5E0DEDC5-64A9-4DFA-A621-F1A9482D70B0}" destId="{8A678DAA-D659-48C8-91A0-3C336F0DDE07}" srcOrd="0" destOrd="0" presId="urn:microsoft.com/office/officeart/2005/8/layout/hierarchy3"/>
    <dgm:cxn modelId="{544E7EAA-7520-4845-ACCC-CB3784D5135A}" type="presParOf" srcId="{8A678DAA-D659-48C8-91A0-3C336F0DDE07}" destId="{2DC237BE-3365-4170-855E-7E713E93166C}" srcOrd="0" destOrd="0" presId="urn:microsoft.com/office/officeart/2005/8/layout/hierarchy3"/>
    <dgm:cxn modelId="{7F2AB2BB-DEDB-4A91-B617-7C8572EAF5D8}" type="presParOf" srcId="{8A678DAA-D659-48C8-91A0-3C336F0DDE07}" destId="{CA81B811-A7F5-4260-9F57-D7EF490E94B3}" srcOrd="1" destOrd="0" presId="urn:microsoft.com/office/officeart/2005/8/layout/hierarchy3"/>
    <dgm:cxn modelId="{2A3B6348-9FC2-4B98-A561-0D807804A40B}" type="presParOf" srcId="{5E0DEDC5-64A9-4DFA-A621-F1A9482D70B0}" destId="{82D39886-D921-4168-9835-212F792FF640}" srcOrd="1" destOrd="0" presId="urn:microsoft.com/office/officeart/2005/8/layout/hierarchy3"/>
    <dgm:cxn modelId="{E5EE125E-01DD-4B5A-9F6D-05FF124F37C9}" type="presParOf" srcId="{82D39886-D921-4168-9835-212F792FF640}" destId="{74612B15-AA97-4A88-A4CE-230820195327}" srcOrd="0" destOrd="0" presId="urn:microsoft.com/office/officeart/2005/8/layout/hierarchy3"/>
    <dgm:cxn modelId="{C8578448-BC9F-4872-A70A-8069B13A671A}" type="presParOf" srcId="{82D39886-D921-4168-9835-212F792FF640}" destId="{C8AFD3DE-BD53-4A3B-9895-69EEFDB6BA08}" srcOrd="1" destOrd="0" presId="urn:microsoft.com/office/officeart/2005/8/layout/hierarchy3"/>
    <dgm:cxn modelId="{B7E5B640-91C5-4369-9ABF-C500E98DE07C}" type="presParOf" srcId="{7F5D2207-4FF4-4EA6-923F-BF566CFA53FB}" destId="{9CD3DB71-6ABE-4B12-B5CF-C7B2D6B2706B}" srcOrd="2" destOrd="0" presId="urn:microsoft.com/office/officeart/2005/8/layout/hierarchy3"/>
    <dgm:cxn modelId="{0BC40E11-6A75-4D50-BB34-B096CF5806C0}" type="presParOf" srcId="{9CD3DB71-6ABE-4B12-B5CF-C7B2D6B2706B}" destId="{5D770291-0F80-41C9-B646-D795C7F734AD}" srcOrd="0" destOrd="0" presId="urn:microsoft.com/office/officeart/2005/8/layout/hierarchy3"/>
    <dgm:cxn modelId="{4532243B-BB1B-45C1-8BE0-ED1561F21041}" type="presParOf" srcId="{5D770291-0F80-41C9-B646-D795C7F734AD}" destId="{78007255-AAD7-4C28-82AE-63CE3D9A7BA4}" srcOrd="0" destOrd="0" presId="urn:microsoft.com/office/officeart/2005/8/layout/hierarchy3"/>
    <dgm:cxn modelId="{2C042CAF-BC45-4F00-90DF-443E217056C7}" type="presParOf" srcId="{5D770291-0F80-41C9-B646-D795C7F734AD}" destId="{A8507B27-A2D8-4F32-B14C-CF8B23D75506}" srcOrd="1" destOrd="0" presId="urn:microsoft.com/office/officeart/2005/8/layout/hierarchy3"/>
    <dgm:cxn modelId="{7A45264A-17F7-4D00-9989-732A03D57584}" type="presParOf" srcId="{9CD3DB71-6ABE-4B12-B5CF-C7B2D6B2706B}" destId="{3187E78D-B1CE-4CC6-A8BA-AFFEBD74F3CE}" srcOrd="1" destOrd="0" presId="urn:microsoft.com/office/officeart/2005/8/layout/hierarchy3"/>
    <dgm:cxn modelId="{ACDD5D58-8912-477E-8AEA-79EC2C430900}" type="presParOf" srcId="{3187E78D-B1CE-4CC6-A8BA-AFFEBD74F3CE}" destId="{98834163-F31C-47AC-BFEC-EC16C596C9E9}" srcOrd="0" destOrd="0" presId="urn:microsoft.com/office/officeart/2005/8/layout/hierarchy3"/>
    <dgm:cxn modelId="{3E24D2D9-F3CA-4DF9-A42F-0AE8B681C249}" type="presParOf" srcId="{3187E78D-B1CE-4CC6-A8BA-AFFEBD74F3CE}" destId="{0DB698B4-CD94-482C-AE51-3F259519D862}"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31614D-60B8-41E2-9721-FFC8A9637D92}" type="doc">
      <dgm:prSet loTypeId="urn:microsoft.com/office/officeart/2008/layout/LinedList" loCatId="list" qsTypeId="urn:microsoft.com/office/officeart/2005/8/quickstyle/simple3" qsCatId="simple" csTypeId="urn:microsoft.com/office/officeart/2005/8/colors/accent1_2" csCatId="accent1"/>
      <dgm:spPr/>
      <dgm:t>
        <a:bodyPr/>
        <a:lstStyle/>
        <a:p>
          <a:endParaRPr lang="en-US"/>
        </a:p>
      </dgm:t>
    </dgm:pt>
    <dgm:pt modelId="{6847FEBB-5AB3-4939-9B4E-8D1EEEA087BB}">
      <dgm:prSet/>
      <dgm:spPr/>
      <dgm:t>
        <a:bodyPr/>
        <a:lstStyle/>
        <a:p>
          <a:r>
            <a:rPr lang="en-US" baseline="0"/>
            <a:t>Population for the survey: 414 (people in San Francisco that subscribe to </a:t>
          </a:r>
          <a:r>
            <a:rPr lang="en-US" i="1" baseline="0"/>
            <a:t>Cheese Gourmet </a:t>
          </a:r>
          <a:r>
            <a:rPr lang="en-US" baseline="0"/>
            <a:t>magazine)</a:t>
          </a:r>
          <a:endParaRPr lang="en-US"/>
        </a:p>
      </dgm:t>
    </dgm:pt>
    <dgm:pt modelId="{9E50F556-65E0-4C85-89B4-9B9F47E886D5}" type="parTrans" cxnId="{38FD547F-3E32-4304-91B5-A172B580667C}">
      <dgm:prSet/>
      <dgm:spPr/>
      <dgm:t>
        <a:bodyPr/>
        <a:lstStyle/>
        <a:p>
          <a:endParaRPr lang="en-US"/>
        </a:p>
      </dgm:t>
    </dgm:pt>
    <dgm:pt modelId="{F83E5E6D-3C06-4C3B-959F-EDA8642B4D92}" type="sibTrans" cxnId="{38FD547F-3E32-4304-91B5-A172B580667C}">
      <dgm:prSet/>
      <dgm:spPr/>
      <dgm:t>
        <a:bodyPr/>
        <a:lstStyle/>
        <a:p>
          <a:endParaRPr lang="en-US"/>
        </a:p>
      </dgm:t>
    </dgm:pt>
    <dgm:pt modelId="{5214855C-7FC8-4194-A458-E3427ADA8527}">
      <dgm:prSet/>
      <dgm:spPr/>
      <dgm:t>
        <a:bodyPr/>
        <a:lstStyle/>
        <a:p>
          <a:r>
            <a:rPr lang="en-US" baseline="0"/>
            <a:t>Desired sample size:100</a:t>
          </a:r>
          <a:endParaRPr lang="en-US"/>
        </a:p>
      </dgm:t>
    </dgm:pt>
    <dgm:pt modelId="{47F7E927-C576-4810-96F5-DA92AB3D9976}" type="parTrans" cxnId="{77F1E8DA-B06E-4A95-B54D-831433F1EA8F}">
      <dgm:prSet/>
      <dgm:spPr/>
      <dgm:t>
        <a:bodyPr/>
        <a:lstStyle/>
        <a:p>
          <a:endParaRPr lang="en-US"/>
        </a:p>
      </dgm:t>
    </dgm:pt>
    <dgm:pt modelId="{52BB2E36-00A9-460B-94F1-DE9345EF2402}" type="sibTrans" cxnId="{77F1E8DA-B06E-4A95-B54D-831433F1EA8F}">
      <dgm:prSet/>
      <dgm:spPr/>
      <dgm:t>
        <a:bodyPr/>
        <a:lstStyle/>
        <a:p>
          <a:endParaRPr lang="en-US"/>
        </a:p>
      </dgm:t>
    </dgm:pt>
    <dgm:pt modelId="{E8705B9D-9C9F-454F-95F7-EAEA088036E2}">
      <dgm:prSet/>
      <dgm:spPr/>
      <dgm:t>
        <a:bodyPr/>
        <a:lstStyle/>
        <a:p>
          <a:r>
            <a:rPr lang="en-US" baseline="0"/>
            <a:t>Actual sample size: 256</a:t>
          </a:r>
          <a:endParaRPr lang="en-US"/>
        </a:p>
      </dgm:t>
    </dgm:pt>
    <dgm:pt modelId="{7E7FC53C-BAE4-493B-BDA1-1ADAD60A60CB}" type="parTrans" cxnId="{B938CB8E-9666-4425-85CB-811201B3B335}">
      <dgm:prSet/>
      <dgm:spPr/>
      <dgm:t>
        <a:bodyPr/>
        <a:lstStyle/>
        <a:p>
          <a:endParaRPr lang="en-US"/>
        </a:p>
      </dgm:t>
    </dgm:pt>
    <dgm:pt modelId="{8ABD7B1A-C416-45D1-8C1C-59A67E7B3194}" type="sibTrans" cxnId="{B938CB8E-9666-4425-85CB-811201B3B335}">
      <dgm:prSet/>
      <dgm:spPr/>
      <dgm:t>
        <a:bodyPr/>
        <a:lstStyle/>
        <a:p>
          <a:endParaRPr lang="en-US"/>
        </a:p>
      </dgm:t>
    </dgm:pt>
    <dgm:pt modelId="{0CA118F8-C9C4-40E3-9C77-2AB2751606E9}">
      <dgm:prSet/>
      <dgm:spPr/>
      <dgm:t>
        <a:bodyPr/>
        <a:lstStyle/>
        <a:p>
          <a:r>
            <a:rPr lang="en-US" baseline="0"/>
            <a:t>Margin of Error: 6.25%</a:t>
          </a:r>
          <a:endParaRPr lang="en-US"/>
        </a:p>
      </dgm:t>
    </dgm:pt>
    <dgm:pt modelId="{FF3DC138-6E91-4956-8400-4B2AC070CE07}" type="parTrans" cxnId="{2C0646A9-2248-4F9F-8B9D-023C4EDE9204}">
      <dgm:prSet/>
      <dgm:spPr/>
      <dgm:t>
        <a:bodyPr/>
        <a:lstStyle/>
        <a:p>
          <a:endParaRPr lang="en-US"/>
        </a:p>
      </dgm:t>
    </dgm:pt>
    <dgm:pt modelId="{42E8DCF2-47A9-4480-AD53-20E857CACAC6}" type="sibTrans" cxnId="{2C0646A9-2248-4F9F-8B9D-023C4EDE9204}">
      <dgm:prSet/>
      <dgm:spPr/>
      <dgm:t>
        <a:bodyPr/>
        <a:lstStyle/>
        <a:p>
          <a:endParaRPr lang="en-US"/>
        </a:p>
      </dgm:t>
    </dgm:pt>
    <dgm:pt modelId="{467A11B6-7140-4712-BD71-A3A397B63416}">
      <dgm:prSet/>
      <dgm:spPr/>
      <dgm:t>
        <a:bodyPr/>
        <a:lstStyle/>
        <a:p>
          <a:r>
            <a:rPr lang="en-US" baseline="0"/>
            <a:t>Confidence Level: 95%</a:t>
          </a:r>
          <a:endParaRPr lang="en-US"/>
        </a:p>
      </dgm:t>
    </dgm:pt>
    <dgm:pt modelId="{7050F753-A7FC-449C-A7B8-FFC9C33A5D57}" type="parTrans" cxnId="{8E10CBFD-EC6F-4BBF-B3B8-C7676409D5FA}">
      <dgm:prSet/>
      <dgm:spPr/>
      <dgm:t>
        <a:bodyPr/>
        <a:lstStyle/>
        <a:p>
          <a:endParaRPr lang="en-US"/>
        </a:p>
      </dgm:t>
    </dgm:pt>
    <dgm:pt modelId="{80AEFF8A-3CBA-4575-AEF5-67BB87B4A160}" type="sibTrans" cxnId="{8E10CBFD-EC6F-4BBF-B3B8-C7676409D5FA}">
      <dgm:prSet/>
      <dgm:spPr/>
      <dgm:t>
        <a:bodyPr/>
        <a:lstStyle/>
        <a:p>
          <a:endParaRPr lang="en-US"/>
        </a:p>
      </dgm:t>
    </dgm:pt>
    <dgm:pt modelId="{7F5E29EA-7371-4D1F-A7D1-1B3D18296220}" type="pres">
      <dgm:prSet presAssocID="{7631614D-60B8-41E2-9721-FFC8A9637D92}" presName="vert0" presStyleCnt="0">
        <dgm:presLayoutVars>
          <dgm:dir/>
          <dgm:animOne val="branch"/>
          <dgm:animLvl val="lvl"/>
        </dgm:presLayoutVars>
      </dgm:prSet>
      <dgm:spPr/>
    </dgm:pt>
    <dgm:pt modelId="{E3D550EF-6551-4F55-A8F9-9BB9DF492381}" type="pres">
      <dgm:prSet presAssocID="{6847FEBB-5AB3-4939-9B4E-8D1EEEA087BB}" presName="thickLine" presStyleLbl="alignNode1" presStyleIdx="0" presStyleCnt="5"/>
      <dgm:spPr/>
    </dgm:pt>
    <dgm:pt modelId="{DC7C2035-A50E-4B53-A59A-946C4A5DB278}" type="pres">
      <dgm:prSet presAssocID="{6847FEBB-5AB3-4939-9B4E-8D1EEEA087BB}" presName="horz1" presStyleCnt="0"/>
      <dgm:spPr/>
    </dgm:pt>
    <dgm:pt modelId="{EB8EE7CC-CE44-45A7-951F-586A2B85BEA2}" type="pres">
      <dgm:prSet presAssocID="{6847FEBB-5AB3-4939-9B4E-8D1EEEA087BB}" presName="tx1" presStyleLbl="revTx" presStyleIdx="0" presStyleCnt="5"/>
      <dgm:spPr/>
    </dgm:pt>
    <dgm:pt modelId="{3EF334CB-BC5F-47FE-A821-AF1AC5A0D44D}" type="pres">
      <dgm:prSet presAssocID="{6847FEBB-5AB3-4939-9B4E-8D1EEEA087BB}" presName="vert1" presStyleCnt="0"/>
      <dgm:spPr/>
    </dgm:pt>
    <dgm:pt modelId="{EA3FC69B-BAD0-43F9-8ABA-542AD6AFAE4D}" type="pres">
      <dgm:prSet presAssocID="{5214855C-7FC8-4194-A458-E3427ADA8527}" presName="thickLine" presStyleLbl="alignNode1" presStyleIdx="1" presStyleCnt="5"/>
      <dgm:spPr/>
    </dgm:pt>
    <dgm:pt modelId="{8242A825-D42F-4B68-8E52-AF295F7E2761}" type="pres">
      <dgm:prSet presAssocID="{5214855C-7FC8-4194-A458-E3427ADA8527}" presName="horz1" presStyleCnt="0"/>
      <dgm:spPr/>
    </dgm:pt>
    <dgm:pt modelId="{018FD87B-F4E2-4171-B8F4-B2C4E0FBD543}" type="pres">
      <dgm:prSet presAssocID="{5214855C-7FC8-4194-A458-E3427ADA8527}" presName="tx1" presStyleLbl="revTx" presStyleIdx="1" presStyleCnt="5"/>
      <dgm:spPr/>
    </dgm:pt>
    <dgm:pt modelId="{E610C5D5-E268-436D-88FB-1DD26EE9E571}" type="pres">
      <dgm:prSet presAssocID="{5214855C-7FC8-4194-A458-E3427ADA8527}" presName="vert1" presStyleCnt="0"/>
      <dgm:spPr/>
    </dgm:pt>
    <dgm:pt modelId="{B23D7BDB-5F37-4041-9151-546B79BBA691}" type="pres">
      <dgm:prSet presAssocID="{E8705B9D-9C9F-454F-95F7-EAEA088036E2}" presName="thickLine" presStyleLbl="alignNode1" presStyleIdx="2" presStyleCnt="5"/>
      <dgm:spPr/>
    </dgm:pt>
    <dgm:pt modelId="{F022B5FF-B132-4EAD-A33C-8E706E456131}" type="pres">
      <dgm:prSet presAssocID="{E8705B9D-9C9F-454F-95F7-EAEA088036E2}" presName="horz1" presStyleCnt="0"/>
      <dgm:spPr/>
    </dgm:pt>
    <dgm:pt modelId="{053A288E-76CC-48BD-9149-4B893D253301}" type="pres">
      <dgm:prSet presAssocID="{E8705B9D-9C9F-454F-95F7-EAEA088036E2}" presName="tx1" presStyleLbl="revTx" presStyleIdx="2" presStyleCnt="5"/>
      <dgm:spPr/>
    </dgm:pt>
    <dgm:pt modelId="{7E27AF29-F5C9-48BB-B481-A9F8A570F863}" type="pres">
      <dgm:prSet presAssocID="{E8705B9D-9C9F-454F-95F7-EAEA088036E2}" presName="vert1" presStyleCnt="0"/>
      <dgm:spPr/>
    </dgm:pt>
    <dgm:pt modelId="{F3965B0A-9FF8-41DB-84B2-085B0D2F2B03}" type="pres">
      <dgm:prSet presAssocID="{0CA118F8-C9C4-40E3-9C77-2AB2751606E9}" presName="thickLine" presStyleLbl="alignNode1" presStyleIdx="3" presStyleCnt="5"/>
      <dgm:spPr/>
    </dgm:pt>
    <dgm:pt modelId="{CEF7CDD5-DCE9-4F25-92B6-E2FC8C2E2C1F}" type="pres">
      <dgm:prSet presAssocID="{0CA118F8-C9C4-40E3-9C77-2AB2751606E9}" presName="horz1" presStyleCnt="0"/>
      <dgm:spPr/>
    </dgm:pt>
    <dgm:pt modelId="{B0592A84-75FF-4485-A17F-62CDD92C5F1A}" type="pres">
      <dgm:prSet presAssocID="{0CA118F8-C9C4-40E3-9C77-2AB2751606E9}" presName="tx1" presStyleLbl="revTx" presStyleIdx="3" presStyleCnt="5"/>
      <dgm:spPr/>
    </dgm:pt>
    <dgm:pt modelId="{AAADF58E-BC38-4E3A-BF4F-7F1EA6226718}" type="pres">
      <dgm:prSet presAssocID="{0CA118F8-C9C4-40E3-9C77-2AB2751606E9}" presName="vert1" presStyleCnt="0"/>
      <dgm:spPr/>
    </dgm:pt>
    <dgm:pt modelId="{5A56826F-6E32-45E6-A4F6-BA9AA10A9067}" type="pres">
      <dgm:prSet presAssocID="{467A11B6-7140-4712-BD71-A3A397B63416}" presName="thickLine" presStyleLbl="alignNode1" presStyleIdx="4" presStyleCnt="5"/>
      <dgm:spPr/>
    </dgm:pt>
    <dgm:pt modelId="{558F8939-DCBA-40A2-B865-B4B13E116395}" type="pres">
      <dgm:prSet presAssocID="{467A11B6-7140-4712-BD71-A3A397B63416}" presName="horz1" presStyleCnt="0"/>
      <dgm:spPr/>
    </dgm:pt>
    <dgm:pt modelId="{F2FB95B7-A0F8-47A5-B658-FE4346AB0238}" type="pres">
      <dgm:prSet presAssocID="{467A11B6-7140-4712-BD71-A3A397B63416}" presName="tx1" presStyleLbl="revTx" presStyleIdx="4" presStyleCnt="5"/>
      <dgm:spPr/>
    </dgm:pt>
    <dgm:pt modelId="{B7375725-7DAA-4820-923D-2A2FF3211C27}" type="pres">
      <dgm:prSet presAssocID="{467A11B6-7140-4712-BD71-A3A397B63416}" presName="vert1" presStyleCnt="0"/>
      <dgm:spPr/>
    </dgm:pt>
  </dgm:ptLst>
  <dgm:cxnLst>
    <dgm:cxn modelId="{0788A502-54B4-4952-B151-C723145785C0}" type="presOf" srcId="{5214855C-7FC8-4194-A458-E3427ADA8527}" destId="{018FD87B-F4E2-4171-B8F4-B2C4E0FBD543}" srcOrd="0" destOrd="0" presId="urn:microsoft.com/office/officeart/2008/layout/LinedList"/>
    <dgm:cxn modelId="{1D74E808-B722-4BCE-A39D-83B6C653D7D2}" type="presOf" srcId="{7631614D-60B8-41E2-9721-FFC8A9637D92}" destId="{7F5E29EA-7371-4D1F-A7D1-1B3D18296220}" srcOrd="0" destOrd="0" presId="urn:microsoft.com/office/officeart/2008/layout/LinedList"/>
    <dgm:cxn modelId="{0B52D51E-4119-407F-A823-1B0DD3E56649}" type="presOf" srcId="{467A11B6-7140-4712-BD71-A3A397B63416}" destId="{F2FB95B7-A0F8-47A5-B658-FE4346AB0238}" srcOrd="0" destOrd="0" presId="urn:microsoft.com/office/officeart/2008/layout/LinedList"/>
    <dgm:cxn modelId="{85437735-FC53-48BC-AE2A-596BFFF6B8FA}" type="presOf" srcId="{0CA118F8-C9C4-40E3-9C77-2AB2751606E9}" destId="{B0592A84-75FF-4485-A17F-62CDD92C5F1A}" srcOrd="0" destOrd="0" presId="urn:microsoft.com/office/officeart/2008/layout/LinedList"/>
    <dgm:cxn modelId="{38FD547F-3E32-4304-91B5-A172B580667C}" srcId="{7631614D-60B8-41E2-9721-FFC8A9637D92}" destId="{6847FEBB-5AB3-4939-9B4E-8D1EEEA087BB}" srcOrd="0" destOrd="0" parTransId="{9E50F556-65E0-4C85-89B4-9B9F47E886D5}" sibTransId="{F83E5E6D-3C06-4C3B-959F-EDA8642B4D92}"/>
    <dgm:cxn modelId="{B938CB8E-9666-4425-85CB-811201B3B335}" srcId="{7631614D-60B8-41E2-9721-FFC8A9637D92}" destId="{E8705B9D-9C9F-454F-95F7-EAEA088036E2}" srcOrd="2" destOrd="0" parTransId="{7E7FC53C-BAE4-493B-BDA1-1ADAD60A60CB}" sibTransId="{8ABD7B1A-C416-45D1-8C1C-59A67E7B3194}"/>
    <dgm:cxn modelId="{4E717AA0-DB88-4CFE-8568-D991E992E901}" type="presOf" srcId="{E8705B9D-9C9F-454F-95F7-EAEA088036E2}" destId="{053A288E-76CC-48BD-9149-4B893D253301}" srcOrd="0" destOrd="0" presId="urn:microsoft.com/office/officeart/2008/layout/LinedList"/>
    <dgm:cxn modelId="{2C0646A9-2248-4F9F-8B9D-023C4EDE9204}" srcId="{7631614D-60B8-41E2-9721-FFC8A9637D92}" destId="{0CA118F8-C9C4-40E3-9C77-2AB2751606E9}" srcOrd="3" destOrd="0" parTransId="{FF3DC138-6E91-4956-8400-4B2AC070CE07}" sibTransId="{42E8DCF2-47A9-4480-AD53-20E857CACAC6}"/>
    <dgm:cxn modelId="{C03BF8C4-93AD-472F-BE9D-92D76F17722D}" type="presOf" srcId="{6847FEBB-5AB3-4939-9B4E-8D1EEEA087BB}" destId="{EB8EE7CC-CE44-45A7-951F-586A2B85BEA2}" srcOrd="0" destOrd="0" presId="urn:microsoft.com/office/officeart/2008/layout/LinedList"/>
    <dgm:cxn modelId="{77F1E8DA-B06E-4A95-B54D-831433F1EA8F}" srcId="{7631614D-60B8-41E2-9721-FFC8A9637D92}" destId="{5214855C-7FC8-4194-A458-E3427ADA8527}" srcOrd="1" destOrd="0" parTransId="{47F7E927-C576-4810-96F5-DA92AB3D9976}" sibTransId="{52BB2E36-00A9-460B-94F1-DE9345EF2402}"/>
    <dgm:cxn modelId="{8E10CBFD-EC6F-4BBF-B3B8-C7676409D5FA}" srcId="{7631614D-60B8-41E2-9721-FFC8A9637D92}" destId="{467A11B6-7140-4712-BD71-A3A397B63416}" srcOrd="4" destOrd="0" parTransId="{7050F753-A7FC-449C-A7B8-FFC9C33A5D57}" sibTransId="{80AEFF8A-3CBA-4575-AEF5-67BB87B4A160}"/>
    <dgm:cxn modelId="{5574E237-4756-4FE5-A5E3-8EC16C47D15F}" type="presParOf" srcId="{7F5E29EA-7371-4D1F-A7D1-1B3D18296220}" destId="{E3D550EF-6551-4F55-A8F9-9BB9DF492381}" srcOrd="0" destOrd="0" presId="urn:microsoft.com/office/officeart/2008/layout/LinedList"/>
    <dgm:cxn modelId="{37F8A1F7-BF07-48DA-BB58-6749B025F590}" type="presParOf" srcId="{7F5E29EA-7371-4D1F-A7D1-1B3D18296220}" destId="{DC7C2035-A50E-4B53-A59A-946C4A5DB278}" srcOrd="1" destOrd="0" presId="urn:microsoft.com/office/officeart/2008/layout/LinedList"/>
    <dgm:cxn modelId="{A2DAE4D6-A1D5-43F4-98C4-3E463A1CC7EF}" type="presParOf" srcId="{DC7C2035-A50E-4B53-A59A-946C4A5DB278}" destId="{EB8EE7CC-CE44-45A7-951F-586A2B85BEA2}" srcOrd="0" destOrd="0" presId="urn:microsoft.com/office/officeart/2008/layout/LinedList"/>
    <dgm:cxn modelId="{D3BD8964-566F-4947-BBAA-0D8A78D0014B}" type="presParOf" srcId="{DC7C2035-A50E-4B53-A59A-946C4A5DB278}" destId="{3EF334CB-BC5F-47FE-A821-AF1AC5A0D44D}" srcOrd="1" destOrd="0" presId="urn:microsoft.com/office/officeart/2008/layout/LinedList"/>
    <dgm:cxn modelId="{F202390F-276F-4D69-B248-EDF8C477D32F}" type="presParOf" srcId="{7F5E29EA-7371-4D1F-A7D1-1B3D18296220}" destId="{EA3FC69B-BAD0-43F9-8ABA-542AD6AFAE4D}" srcOrd="2" destOrd="0" presId="urn:microsoft.com/office/officeart/2008/layout/LinedList"/>
    <dgm:cxn modelId="{D5F411F8-60C6-464F-AEE3-53B39485E577}" type="presParOf" srcId="{7F5E29EA-7371-4D1F-A7D1-1B3D18296220}" destId="{8242A825-D42F-4B68-8E52-AF295F7E2761}" srcOrd="3" destOrd="0" presId="urn:microsoft.com/office/officeart/2008/layout/LinedList"/>
    <dgm:cxn modelId="{99CA47ED-1E2A-4768-8787-AA9CE515B658}" type="presParOf" srcId="{8242A825-D42F-4B68-8E52-AF295F7E2761}" destId="{018FD87B-F4E2-4171-B8F4-B2C4E0FBD543}" srcOrd="0" destOrd="0" presId="urn:microsoft.com/office/officeart/2008/layout/LinedList"/>
    <dgm:cxn modelId="{FFAD19BA-5C9C-4F92-BF56-3553DFAFEF67}" type="presParOf" srcId="{8242A825-D42F-4B68-8E52-AF295F7E2761}" destId="{E610C5D5-E268-436D-88FB-1DD26EE9E571}" srcOrd="1" destOrd="0" presId="urn:microsoft.com/office/officeart/2008/layout/LinedList"/>
    <dgm:cxn modelId="{9F7A20F2-1A3D-441C-8931-0554E2978AAC}" type="presParOf" srcId="{7F5E29EA-7371-4D1F-A7D1-1B3D18296220}" destId="{B23D7BDB-5F37-4041-9151-546B79BBA691}" srcOrd="4" destOrd="0" presId="urn:microsoft.com/office/officeart/2008/layout/LinedList"/>
    <dgm:cxn modelId="{87ED579D-A249-4875-98C7-2EF23CA58CE1}" type="presParOf" srcId="{7F5E29EA-7371-4D1F-A7D1-1B3D18296220}" destId="{F022B5FF-B132-4EAD-A33C-8E706E456131}" srcOrd="5" destOrd="0" presId="urn:microsoft.com/office/officeart/2008/layout/LinedList"/>
    <dgm:cxn modelId="{B0E89A62-B218-4581-9C6E-2329AB137BB3}" type="presParOf" srcId="{F022B5FF-B132-4EAD-A33C-8E706E456131}" destId="{053A288E-76CC-48BD-9149-4B893D253301}" srcOrd="0" destOrd="0" presId="urn:microsoft.com/office/officeart/2008/layout/LinedList"/>
    <dgm:cxn modelId="{B7BBD8FD-7C87-4CB2-AAA0-EE5BC2CB716C}" type="presParOf" srcId="{F022B5FF-B132-4EAD-A33C-8E706E456131}" destId="{7E27AF29-F5C9-48BB-B481-A9F8A570F863}" srcOrd="1" destOrd="0" presId="urn:microsoft.com/office/officeart/2008/layout/LinedList"/>
    <dgm:cxn modelId="{3E317967-5F7B-47E5-B12B-16FEE63A67FB}" type="presParOf" srcId="{7F5E29EA-7371-4D1F-A7D1-1B3D18296220}" destId="{F3965B0A-9FF8-41DB-84B2-085B0D2F2B03}" srcOrd="6" destOrd="0" presId="urn:microsoft.com/office/officeart/2008/layout/LinedList"/>
    <dgm:cxn modelId="{92B462CE-6109-4368-B8DA-B802F1C02485}" type="presParOf" srcId="{7F5E29EA-7371-4D1F-A7D1-1B3D18296220}" destId="{CEF7CDD5-DCE9-4F25-92B6-E2FC8C2E2C1F}" srcOrd="7" destOrd="0" presId="urn:microsoft.com/office/officeart/2008/layout/LinedList"/>
    <dgm:cxn modelId="{9669FD70-4A2D-400C-AC65-CE4A817C13EF}" type="presParOf" srcId="{CEF7CDD5-DCE9-4F25-92B6-E2FC8C2E2C1F}" destId="{B0592A84-75FF-4485-A17F-62CDD92C5F1A}" srcOrd="0" destOrd="0" presId="urn:microsoft.com/office/officeart/2008/layout/LinedList"/>
    <dgm:cxn modelId="{A5D116B7-6572-455E-B1B5-78158DB345FA}" type="presParOf" srcId="{CEF7CDD5-DCE9-4F25-92B6-E2FC8C2E2C1F}" destId="{AAADF58E-BC38-4E3A-BF4F-7F1EA6226718}" srcOrd="1" destOrd="0" presId="urn:microsoft.com/office/officeart/2008/layout/LinedList"/>
    <dgm:cxn modelId="{C05D5F84-2ACF-4735-9847-E8C91C21883F}" type="presParOf" srcId="{7F5E29EA-7371-4D1F-A7D1-1B3D18296220}" destId="{5A56826F-6E32-45E6-A4F6-BA9AA10A9067}" srcOrd="8" destOrd="0" presId="urn:microsoft.com/office/officeart/2008/layout/LinedList"/>
    <dgm:cxn modelId="{7E869CFF-78E5-4ACA-BCA3-873BF3EE9FE5}" type="presParOf" srcId="{7F5E29EA-7371-4D1F-A7D1-1B3D18296220}" destId="{558F8939-DCBA-40A2-B865-B4B13E116395}" srcOrd="9" destOrd="0" presId="urn:microsoft.com/office/officeart/2008/layout/LinedList"/>
    <dgm:cxn modelId="{780A2B32-E500-44CD-8926-6F08813DC427}" type="presParOf" srcId="{558F8939-DCBA-40A2-B865-B4B13E116395}" destId="{F2FB95B7-A0F8-47A5-B658-FE4346AB0238}" srcOrd="0" destOrd="0" presId="urn:microsoft.com/office/officeart/2008/layout/LinedList"/>
    <dgm:cxn modelId="{FF653768-2186-46FC-AEEC-27A6847629A0}" type="presParOf" srcId="{558F8939-DCBA-40A2-B865-B4B13E116395}" destId="{B7375725-7DAA-4820-923D-2A2FF3211C2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7BDB68-AF61-4261-813E-4448F2E45036}"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F513B247-DAC5-4EFE-BFF7-194E7324163C}">
      <dgm:prSet custT="1"/>
      <dgm:spPr/>
      <dgm:t>
        <a:bodyPr/>
        <a:lstStyle/>
        <a:p>
          <a:pPr>
            <a:lnSpc>
              <a:spcPct val="100000"/>
            </a:lnSpc>
            <a:defRPr cap="all"/>
          </a:pPr>
          <a:r>
            <a:rPr lang="en-US" sz="2000" baseline="0" dirty="0"/>
            <a:t>Rewards Program</a:t>
          </a:r>
          <a:endParaRPr lang="en-US" sz="2000" dirty="0"/>
        </a:p>
      </dgm:t>
    </dgm:pt>
    <dgm:pt modelId="{27ADCB4B-9FD2-4340-974F-2B27D9B29C53}" type="parTrans" cxnId="{BD5A12CA-7CEB-4492-AB60-480ED8002C3F}">
      <dgm:prSet/>
      <dgm:spPr/>
      <dgm:t>
        <a:bodyPr/>
        <a:lstStyle/>
        <a:p>
          <a:endParaRPr lang="en-US"/>
        </a:p>
      </dgm:t>
    </dgm:pt>
    <dgm:pt modelId="{04BCA099-6536-4199-B478-7717BC95B975}" type="sibTrans" cxnId="{BD5A12CA-7CEB-4492-AB60-480ED8002C3F}">
      <dgm:prSet/>
      <dgm:spPr/>
      <dgm:t>
        <a:bodyPr/>
        <a:lstStyle/>
        <a:p>
          <a:endParaRPr lang="en-US"/>
        </a:p>
      </dgm:t>
    </dgm:pt>
    <dgm:pt modelId="{3C2CCAA9-49BB-4664-BFBC-89BB78D03483}">
      <dgm:prSet custT="1"/>
      <dgm:spPr/>
      <dgm:t>
        <a:bodyPr/>
        <a:lstStyle/>
        <a:p>
          <a:pPr>
            <a:lnSpc>
              <a:spcPct val="100000"/>
            </a:lnSpc>
            <a:defRPr cap="all"/>
          </a:pPr>
          <a:r>
            <a:rPr lang="en-US" sz="2000" baseline="0" dirty="0"/>
            <a:t>Increase selection of Imported and Gourmet Cheeses</a:t>
          </a:r>
          <a:endParaRPr lang="en-US" sz="2000" dirty="0"/>
        </a:p>
      </dgm:t>
    </dgm:pt>
    <dgm:pt modelId="{AFE97342-4383-49FF-911F-AB79533CD743}" type="parTrans" cxnId="{951DCC72-4B8F-46A5-A105-4258A79870FB}">
      <dgm:prSet/>
      <dgm:spPr/>
      <dgm:t>
        <a:bodyPr/>
        <a:lstStyle/>
        <a:p>
          <a:endParaRPr lang="en-US"/>
        </a:p>
      </dgm:t>
    </dgm:pt>
    <dgm:pt modelId="{ECEE0395-D370-4153-86A0-C957B15008A9}" type="sibTrans" cxnId="{951DCC72-4B8F-46A5-A105-4258A79870FB}">
      <dgm:prSet/>
      <dgm:spPr/>
      <dgm:t>
        <a:bodyPr/>
        <a:lstStyle/>
        <a:p>
          <a:endParaRPr lang="en-US"/>
        </a:p>
      </dgm:t>
    </dgm:pt>
    <dgm:pt modelId="{4D81F308-2BC8-4914-8C3C-B7F74E739530}">
      <dgm:prSet/>
      <dgm:spPr/>
      <dgm:t>
        <a:bodyPr/>
        <a:lstStyle/>
        <a:p>
          <a:pPr>
            <a:lnSpc>
              <a:spcPct val="100000"/>
            </a:lnSpc>
            <a:defRPr cap="all"/>
          </a:pPr>
          <a:r>
            <a:rPr lang="en-US" baseline="0" dirty="0"/>
            <a:t>Teach Employees more about the cheeses</a:t>
          </a:r>
          <a:endParaRPr lang="en-US" dirty="0"/>
        </a:p>
      </dgm:t>
    </dgm:pt>
    <dgm:pt modelId="{14E66AB6-5D6E-4028-9C87-94E9048D5FFE}" type="parTrans" cxnId="{0D058D4E-AEAD-431B-976E-07E055D21B56}">
      <dgm:prSet/>
      <dgm:spPr/>
      <dgm:t>
        <a:bodyPr/>
        <a:lstStyle/>
        <a:p>
          <a:endParaRPr lang="en-US"/>
        </a:p>
      </dgm:t>
    </dgm:pt>
    <dgm:pt modelId="{AEC12A15-5FB6-4B6C-B446-2BF47FEF9FCC}" type="sibTrans" cxnId="{0D058D4E-AEAD-431B-976E-07E055D21B56}">
      <dgm:prSet/>
      <dgm:spPr/>
      <dgm:t>
        <a:bodyPr/>
        <a:lstStyle/>
        <a:p>
          <a:endParaRPr lang="en-US"/>
        </a:p>
      </dgm:t>
    </dgm:pt>
    <dgm:pt modelId="{6E49D6A3-6AE2-4542-84BC-FA4C78C7657E}" type="pres">
      <dgm:prSet presAssocID="{677BDB68-AF61-4261-813E-4448F2E45036}" presName="root" presStyleCnt="0">
        <dgm:presLayoutVars>
          <dgm:dir/>
          <dgm:resizeHandles val="exact"/>
        </dgm:presLayoutVars>
      </dgm:prSet>
      <dgm:spPr/>
    </dgm:pt>
    <dgm:pt modelId="{A3693926-0FBB-4DC2-A24F-ACC9F487A6BC}" type="pres">
      <dgm:prSet presAssocID="{F513B247-DAC5-4EFE-BFF7-194E7324163C}" presName="compNode" presStyleCnt="0"/>
      <dgm:spPr/>
    </dgm:pt>
    <dgm:pt modelId="{AF85C43B-5C07-413C-8C5C-B6C18B80CE33}" type="pres">
      <dgm:prSet presAssocID="{F513B247-DAC5-4EFE-BFF7-194E7324163C}" presName="iconBgRect" presStyleLbl="bgShp" presStyleIdx="0" presStyleCnt="3"/>
      <dgm:spPr/>
    </dgm:pt>
    <dgm:pt modelId="{AB68E994-7CF5-493B-95D2-5C0926228515}" type="pres">
      <dgm:prSet presAssocID="{F513B247-DAC5-4EFE-BFF7-194E7324163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ibbon"/>
        </a:ext>
      </dgm:extLst>
    </dgm:pt>
    <dgm:pt modelId="{61BAD33A-8BF2-4B98-AF1F-9136EF3A0B55}" type="pres">
      <dgm:prSet presAssocID="{F513B247-DAC5-4EFE-BFF7-194E7324163C}" presName="spaceRect" presStyleCnt="0"/>
      <dgm:spPr/>
    </dgm:pt>
    <dgm:pt modelId="{DBE34737-C0D4-447B-8858-37A54E130B67}" type="pres">
      <dgm:prSet presAssocID="{F513B247-DAC5-4EFE-BFF7-194E7324163C}" presName="textRect" presStyleLbl="revTx" presStyleIdx="0" presStyleCnt="3">
        <dgm:presLayoutVars>
          <dgm:chMax val="1"/>
          <dgm:chPref val="1"/>
        </dgm:presLayoutVars>
      </dgm:prSet>
      <dgm:spPr/>
    </dgm:pt>
    <dgm:pt modelId="{48E9604E-768A-447C-8152-F92EFD954F46}" type="pres">
      <dgm:prSet presAssocID="{04BCA099-6536-4199-B478-7717BC95B975}" presName="sibTrans" presStyleCnt="0"/>
      <dgm:spPr/>
    </dgm:pt>
    <dgm:pt modelId="{4E0EA807-B0B6-4097-B134-BA8A4FC85282}" type="pres">
      <dgm:prSet presAssocID="{3C2CCAA9-49BB-4664-BFBC-89BB78D03483}" presName="compNode" presStyleCnt="0"/>
      <dgm:spPr/>
    </dgm:pt>
    <dgm:pt modelId="{D3541566-061A-48AE-87E0-9466D21F8006}" type="pres">
      <dgm:prSet presAssocID="{3C2CCAA9-49BB-4664-BFBC-89BB78D03483}" presName="iconBgRect" presStyleLbl="bgShp" presStyleIdx="1" presStyleCnt="3"/>
      <dgm:spPr/>
    </dgm:pt>
    <dgm:pt modelId="{FECDF58B-9E55-487B-9605-B20E90091CC7}" type="pres">
      <dgm:prSet presAssocID="{3C2CCAA9-49BB-4664-BFBC-89BB78D0348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ADEE0DC6-0138-400C-96E3-D7630251CD98}" type="pres">
      <dgm:prSet presAssocID="{3C2CCAA9-49BB-4664-BFBC-89BB78D03483}" presName="spaceRect" presStyleCnt="0"/>
      <dgm:spPr/>
    </dgm:pt>
    <dgm:pt modelId="{89ED8359-DD1F-4693-95F7-AAE4A6964384}" type="pres">
      <dgm:prSet presAssocID="{3C2CCAA9-49BB-4664-BFBC-89BB78D03483}" presName="textRect" presStyleLbl="revTx" presStyleIdx="1" presStyleCnt="3" custScaleY="151724">
        <dgm:presLayoutVars>
          <dgm:chMax val="1"/>
          <dgm:chPref val="1"/>
        </dgm:presLayoutVars>
      </dgm:prSet>
      <dgm:spPr/>
    </dgm:pt>
    <dgm:pt modelId="{C0F864FF-CB31-493C-A3FC-5671F4F19B22}" type="pres">
      <dgm:prSet presAssocID="{ECEE0395-D370-4153-86A0-C957B15008A9}" presName="sibTrans" presStyleCnt="0"/>
      <dgm:spPr/>
    </dgm:pt>
    <dgm:pt modelId="{3F287F22-BD56-471E-9B82-19A51511B3D0}" type="pres">
      <dgm:prSet presAssocID="{4D81F308-2BC8-4914-8C3C-B7F74E739530}" presName="compNode" presStyleCnt="0"/>
      <dgm:spPr/>
    </dgm:pt>
    <dgm:pt modelId="{A029DBBA-471C-41A1-BCA9-B17A936A09A9}" type="pres">
      <dgm:prSet presAssocID="{4D81F308-2BC8-4914-8C3C-B7F74E739530}" presName="iconBgRect" presStyleLbl="bgShp" presStyleIdx="2" presStyleCnt="3"/>
      <dgm:spPr/>
    </dgm:pt>
    <dgm:pt modelId="{228168DB-55F3-427D-AF27-5D6D0BF1ACC6}" type="pres">
      <dgm:prSet presAssocID="{4D81F308-2BC8-4914-8C3C-B7F74E73953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ork and knife"/>
        </a:ext>
      </dgm:extLst>
    </dgm:pt>
    <dgm:pt modelId="{5105B176-A6E8-4988-98C6-5628BB42012D}" type="pres">
      <dgm:prSet presAssocID="{4D81F308-2BC8-4914-8C3C-B7F74E739530}" presName="spaceRect" presStyleCnt="0"/>
      <dgm:spPr/>
    </dgm:pt>
    <dgm:pt modelId="{A53B1FB1-6272-4B2D-AED2-47F25B862C6F}" type="pres">
      <dgm:prSet presAssocID="{4D81F308-2BC8-4914-8C3C-B7F74E739530}" presName="textRect" presStyleLbl="revTx" presStyleIdx="2" presStyleCnt="3">
        <dgm:presLayoutVars>
          <dgm:chMax val="1"/>
          <dgm:chPref val="1"/>
        </dgm:presLayoutVars>
      </dgm:prSet>
      <dgm:spPr/>
    </dgm:pt>
  </dgm:ptLst>
  <dgm:cxnLst>
    <dgm:cxn modelId="{B6B4EB19-CCE6-4C43-9147-7A373661D397}" type="presOf" srcId="{677BDB68-AF61-4261-813E-4448F2E45036}" destId="{6E49D6A3-6AE2-4542-84BC-FA4C78C7657E}" srcOrd="0" destOrd="0" presId="urn:microsoft.com/office/officeart/2018/5/layout/IconCircleLabelList"/>
    <dgm:cxn modelId="{188C5633-165F-4C4A-A4F3-9CFE82DC3E48}" type="presOf" srcId="{4D81F308-2BC8-4914-8C3C-B7F74E739530}" destId="{A53B1FB1-6272-4B2D-AED2-47F25B862C6F}" srcOrd="0" destOrd="0" presId="urn:microsoft.com/office/officeart/2018/5/layout/IconCircleLabelList"/>
    <dgm:cxn modelId="{0D058D4E-AEAD-431B-976E-07E055D21B56}" srcId="{677BDB68-AF61-4261-813E-4448F2E45036}" destId="{4D81F308-2BC8-4914-8C3C-B7F74E739530}" srcOrd="2" destOrd="0" parTransId="{14E66AB6-5D6E-4028-9C87-94E9048D5FFE}" sibTransId="{AEC12A15-5FB6-4B6C-B446-2BF47FEF9FCC}"/>
    <dgm:cxn modelId="{951DCC72-4B8F-46A5-A105-4258A79870FB}" srcId="{677BDB68-AF61-4261-813E-4448F2E45036}" destId="{3C2CCAA9-49BB-4664-BFBC-89BB78D03483}" srcOrd="1" destOrd="0" parTransId="{AFE97342-4383-49FF-911F-AB79533CD743}" sibTransId="{ECEE0395-D370-4153-86A0-C957B15008A9}"/>
    <dgm:cxn modelId="{29130879-8876-4868-A9FE-02B53D7637CB}" type="presOf" srcId="{F513B247-DAC5-4EFE-BFF7-194E7324163C}" destId="{DBE34737-C0D4-447B-8858-37A54E130B67}" srcOrd="0" destOrd="0" presId="urn:microsoft.com/office/officeart/2018/5/layout/IconCircleLabelList"/>
    <dgm:cxn modelId="{BD5A12CA-7CEB-4492-AB60-480ED8002C3F}" srcId="{677BDB68-AF61-4261-813E-4448F2E45036}" destId="{F513B247-DAC5-4EFE-BFF7-194E7324163C}" srcOrd="0" destOrd="0" parTransId="{27ADCB4B-9FD2-4340-974F-2B27D9B29C53}" sibTransId="{04BCA099-6536-4199-B478-7717BC95B975}"/>
    <dgm:cxn modelId="{2F3960F2-7564-4175-9630-9424EEC486CB}" type="presOf" srcId="{3C2CCAA9-49BB-4664-BFBC-89BB78D03483}" destId="{89ED8359-DD1F-4693-95F7-AAE4A6964384}" srcOrd="0" destOrd="0" presId="urn:microsoft.com/office/officeart/2018/5/layout/IconCircleLabelList"/>
    <dgm:cxn modelId="{3579B02A-E1AA-4BEA-9B42-173D068126E4}" type="presParOf" srcId="{6E49D6A3-6AE2-4542-84BC-FA4C78C7657E}" destId="{A3693926-0FBB-4DC2-A24F-ACC9F487A6BC}" srcOrd="0" destOrd="0" presId="urn:microsoft.com/office/officeart/2018/5/layout/IconCircleLabelList"/>
    <dgm:cxn modelId="{EE504DB3-16E0-4C9A-BCAA-1FC4D281CD1D}" type="presParOf" srcId="{A3693926-0FBB-4DC2-A24F-ACC9F487A6BC}" destId="{AF85C43B-5C07-413C-8C5C-B6C18B80CE33}" srcOrd="0" destOrd="0" presId="urn:microsoft.com/office/officeart/2018/5/layout/IconCircleLabelList"/>
    <dgm:cxn modelId="{C5002122-FDDD-4323-A61D-0DC88EB48134}" type="presParOf" srcId="{A3693926-0FBB-4DC2-A24F-ACC9F487A6BC}" destId="{AB68E994-7CF5-493B-95D2-5C0926228515}" srcOrd="1" destOrd="0" presId="urn:microsoft.com/office/officeart/2018/5/layout/IconCircleLabelList"/>
    <dgm:cxn modelId="{F9B2DF9F-9057-4E51-BD8D-A65F5CE32A7B}" type="presParOf" srcId="{A3693926-0FBB-4DC2-A24F-ACC9F487A6BC}" destId="{61BAD33A-8BF2-4B98-AF1F-9136EF3A0B55}" srcOrd="2" destOrd="0" presId="urn:microsoft.com/office/officeart/2018/5/layout/IconCircleLabelList"/>
    <dgm:cxn modelId="{BA378BE8-06D3-4876-8A9B-4FD7C4E68FE6}" type="presParOf" srcId="{A3693926-0FBB-4DC2-A24F-ACC9F487A6BC}" destId="{DBE34737-C0D4-447B-8858-37A54E130B67}" srcOrd="3" destOrd="0" presId="urn:microsoft.com/office/officeart/2018/5/layout/IconCircleLabelList"/>
    <dgm:cxn modelId="{5B6946D3-073B-496B-8A82-918FF783756A}" type="presParOf" srcId="{6E49D6A3-6AE2-4542-84BC-FA4C78C7657E}" destId="{48E9604E-768A-447C-8152-F92EFD954F46}" srcOrd="1" destOrd="0" presId="urn:microsoft.com/office/officeart/2018/5/layout/IconCircleLabelList"/>
    <dgm:cxn modelId="{602959B9-C798-4623-B44E-A5D7E507A39B}" type="presParOf" srcId="{6E49D6A3-6AE2-4542-84BC-FA4C78C7657E}" destId="{4E0EA807-B0B6-4097-B134-BA8A4FC85282}" srcOrd="2" destOrd="0" presId="urn:microsoft.com/office/officeart/2018/5/layout/IconCircleLabelList"/>
    <dgm:cxn modelId="{F77DA627-67B9-4372-8080-9E24770A5305}" type="presParOf" srcId="{4E0EA807-B0B6-4097-B134-BA8A4FC85282}" destId="{D3541566-061A-48AE-87E0-9466D21F8006}" srcOrd="0" destOrd="0" presId="urn:microsoft.com/office/officeart/2018/5/layout/IconCircleLabelList"/>
    <dgm:cxn modelId="{3BE1AFC7-E9DD-4FA5-B02F-2150C70813B3}" type="presParOf" srcId="{4E0EA807-B0B6-4097-B134-BA8A4FC85282}" destId="{FECDF58B-9E55-487B-9605-B20E90091CC7}" srcOrd="1" destOrd="0" presId="urn:microsoft.com/office/officeart/2018/5/layout/IconCircleLabelList"/>
    <dgm:cxn modelId="{A3C4E4BB-85D6-4E20-8571-3952A3BD18C4}" type="presParOf" srcId="{4E0EA807-B0B6-4097-B134-BA8A4FC85282}" destId="{ADEE0DC6-0138-400C-96E3-D7630251CD98}" srcOrd="2" destOrd="0" presId="urn:microsoft.com/office/officeart/2018/5/layout/IconCircleLabelList"/>
    <dgm:cxn modelId="{7B4688C2-F869-4862-8FAD-A7DDFB06A5EC}" type="presParOf" srcId="{4E0EA807-B0B6-4097-B134-BA8A4FC85282}" destId="{89ED8359-DD1F-4693-95F7-AAE4A6964384}" srcOrd="3" destOrd="0" presId="urn:microsoft.com/office/officeart/2018/5/layout/IconCircleLabelList"/>
    <dgm:cxn modelId="{1E938EAA-CA79-4FB5-8BAF-8EB114B2E077}" type="presParOf" srcId="{6E49D6A3-6AE2-4542-84BC-FA4C78C7657E}" destId="{C0F864FF-CB31-493C-A3FC-5671F4F19B22}" srcOrd="3" destOrd="0" presId="urn:microsoft.com/office/officeart/2018/5/layout/IconCircleLabelList"/>
    <dgm:cxn modelId="{6ED91DAC-8CCE-4605-A985-65CF871C2759}" type="presParOf" srcId="{6E49D6A3-6AE2-4542-84BC-FA4C78C7657E}" destId="{3F287F22-BD56-471E-9B82-19A51511B3D0}" srcOrd="4" destOrd="0" presId="urn:microsoft.com/office/officeart/2018/5/layout/IconCircleLabelList"/>
    <dgm:cxn modelId="{63953E44-830C-4E40-A256-99B6437A6091}" type="presParOf" srcId="{3F287F22-BD56-471E-9B82-19A51511B3D0}" destId="{A029DBBA-471C-41A1-BCA9-B17A936A09A9}" srcOrd="0" destOrd="0" presId="urn:microsoft.com/office/officeart/2018/5/layout/IconCircleLabelList"/>
    <dgm:cxn modelId="{2FC8B77B-4D3B-4F8C-8A71-888F77FC5C6B}" type="presParOf" srcId="{3F287F22-BD56-471E-9B82-19A51511B3D0}" destId="{228168DB-55F3-427D-AF27-5D6D0BF1ACC6}" srcOrd="1" destOrd="0" presId="urn:microsoft.com/office/officeart/2018/5/layout/IconCircleLabelList"/>
    <dgm:cxn modelId="{86AF1F35-5131-4F3E-B67F-80C0FD120BF0}" type="presParOf" srcId="{3F287F22-BD56-471E-9B82-19A51511B3D0}" destId="{5105B176-A6E8-4988-98C6-5628BB42012D}" srcOrd="2" destOrd="0" presId="urn:microsoft.com/office/officeart/2018/5/layout/IconCircleLabelList"/>
    <dgm:cxn modelId="{54213A96-0318-4B66-A4F6-47FB4E1AFDD2}" type="presParOf" srcId="{3F287F22-BD56-471E-9B82-19A51511B3D0}" destId="{A53B1FB1-6272-4B2D-AED2-47F25B862C6F}"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67D925-5803-4282-A741-F6AF71066B1F}">
      <dsp:nvSpPr>
        <dsp:cNvPr id="0" name=""/>
        <dsp:cNvSpPr/>
      </dsp:nvSpPr>
      <dsp:spPr>
        <a:xfrm>
          <a:off x="0" y="75767"/>
          <a:ext cx="6188689" cy="1264770"/>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1.  What is the overall satisfaction with the customer experience provided at The Olde Cheese Shoppe?</a:t>
          </a:r>
        </a:p>
      </dsp:txBody>
      <dsp:txXfrm>
        <a:off x="61741" y="137508"/>
        <a:ext cx="6065207" cy="1141288"/>
      </dsp:txXfrm>
    </dsp:sp>
    <dsp:sp modelId="{64290C65-0D0E-4D58-B401-A3F61B63B556}">
      <dsp:nvSpPr>
        <dsp:cNvPr id="0" name=""/>
        <dsp:cNvSpPr/>
      </dsp:nvSpPr>
      <dsp:spPr>
        <a:xfrm>
          <a:off x="0" y="1406777"/>
          <a:ext cx="6188689" cy="1264770"/>
        </a:xfrm>
        <a:prstGeom prst="roundRect">
          <a:avLst/>
        </a:prstGeom>
        <a:gradFill rotWithShape="0">
          <a:gsLst>
            <a:gs pos="0">
              <a:schemeClr val="accent5">
                <a:hueOff val="489539"/>
                <a:satOff val="987"/>
                <a:lumOff val="-1373"/>
                <a:alphaOff val="0"/>
                <a:lumMod val="110000"/>
                <a:satMod val="105000"/>
                <a:tint val="67000"/>
              </a:schemeClr>
            </a:gs>
            <a:gs pos="50000">
              <a:schemeClr val="accent5">
                <a:hueOff val="489539"/>
                <a:satOff val="987"/>
                <a:lumOff val="-1373"/>
                <a:alphaOff val="0"/>
                <a:lumMod val="105000"/>
                <a:satMod val="103000"/>
                <a:tint val="73000"/>
              </a:schemeClr>
            </a:gs>
            <a:gs pos="100000">
              <a:schemeClr val="accent5">
                <a:hueOff val="489539"/>
                <a:satOff val="987"/>
                <a:lumOff val="-137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2.  Is The Olde Cheese Shoppe meeting customer expectations regarding the selection of cheeses being offered?</a:t>
          </a:r>
        </a:p>
      </dsp:txBody>
      <dsp:txXfrm>
        <a:off x="61741" y="1468518"/>
        <a:ext cx="6065207" cy="1141288"/>
      </dsp:txXfrm>
    </dsp:sp>
    <dsp:sp modelId="{736F3231-18AB-4D48-A09D-6FD6ADCEEDCF}">
      <dsp:nvSpPr>
        <dsp:cNvPr id="0" name=""/>
        <dsp:cNvSpPr/>
      </dsp:nvSpPr>
      <dsp:spPr>
        <a:xfrm>
          <a:off x="0" y="2737788"/>
          <a:ext cx="6188689" cy="1264770"/>
        </a:xfrm>
        <a:prstGeom prst="roundRect">
          <a:avLst/>
        </a:prstGeom>
        <a:gradFill rotWithShape="0">
          <a:gsLst>
            <a:gs pos="0">
              <a:schemeClr val="accent5">
                <a:hueOff val="979078"/>
                <a:satOff val="1973"/>
                <a:lumOff val="-2745"/>
                <a:alphaOff val="0"/>
                <a:lumMod val="110000"/>
                <a:satMod val="105000"/>
                <a:tint val="67000"/>
              </a:schemeClr>
            </a:gs>
            <a:gs pos="50000">
              <a:schemeClr val="accent5">
                <a:hueOff val="979078"/>
                <a:satOff val="1973"/>
                <a:lumOff val="-2745"/>
                <a:alphaOff val="0"/>
                <a:lumMod val="105000"/>
                <a:satMod val="103000"/>
                <a:tint val="73000"/>
              </a:schemeClr>
            </a:gs>
            <a:gs pos="100000">
              <a:schemeClr val="accent5">
                <a:hueOff val="979078"/>
                <a:satOff val="1973"/>
                <a:lumOff val="-274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3.  Are customers generally satisfied with the service being provided by the staff?</a:t>
          </a:r>
        </a:p>
      </dsp:txBody>
      <dsp:txXfrm>
        <a:off x="61741" y="2799529"/>
        <a:ext cx="6065207" cy="1141288"/>
      </dsp:txXfrm>
    </dsp:sp>
    <dsp:sp modelId="{71E98762-6BD7-4B55-B744-3D164F669D9B}">
      <dsp:nvSpPr>
        <dsp:cNvPr id="0" name=""/>
        <dsp:cNvSpPr/>
      </dsp:nvSpPr>
      <dsp:spPr>
        <a:xfrm>
          <a:off x="0" y="4068798"/>
          <a:ext cx="6188689" cy="1264770"/>
        </a:xfrm>
        <a:prstGeom prst="roundRect">
          <a:avLst/>
        </a:prstGeom>
        <a:gradFill rotWithShape="0">
          <a:gsLst>
            <a:gs pos="0">
              <a:schemeClr val="accent5">
                <a:hueOff val="1468617"/>
                <a:satOff val="2960"/>
                <a:lumOff val="-4118"/>
                <a:alphaOff val="0"/>
                <a:lumMod val="110000"/>
                <a:satMod val="105000"/>
                <a:tint val="67000"/>
              </a:schemeClr>
            </a:gs>
            <a:gs pos="50000">
              <a:schemeClr val="accent5">
                <a:hueOff val="1468617"/>
                <a:satOff val="2960"/>
                <a:lumOff val="-4118"/>
                <a:alphaOff val="0"/>
                <a:lumMod val="105000"/>
                <a:satMod val="103000"/>
                <a:tint val="73000"/>
              </a:schemeClr>
            </a:gs>
            <a:gs pos="100000">
              <a:schemeClr val="accent5">
                <a:hueOff val="1468617"/>
                <a:satOff val="2960"/>
                <a:lumOff val="-411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4.  Are there any additional services that customers want that are not being offered?</a:t>
          </a:r>
        </a:p>
      </dsp:txBody>
      <dsp:txXfrm>
        <a:off x="61741" y="4130539"/>
        <a:ext cx="6065207" cy="11412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3BA12-5391-419F-815E-742524049908}">
      <dsp:nvSpPr>
        <dsp:cNvPr id="0" name=""/>
        <dsp:cNvSpPr/>
      </dsp:nvSpPr>
      <dsp:spPr>
        <a:xfrm>
          <a:off x="0" y="879017"/>
          <a:ext cx="6188689" cy="16228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AC4685-000B-41BD-A92B-BE87FF1063F4}">
      <dsp:nvSpPr>
        <dsp:cNvPr id="0" name=""/>
        <dsp:cNvSpPr/>
      </dsp:nvSpPr>
      <dsp:spPr>
        <a:xfrm>
          <a:off x="490897" y="1244147"/>
          <a:ext cx="892540" cy="8925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262460-466A-468B-9353-5C61EBD6B2D0}">
      <dsp:nvSpPr>
        <dsp:cNvPr id="0" name=""/>
        <dsp:cNvSpPr/>
      </dsp:nvSpPr>
      <dsp:spPr>
        <a:xfrm>
          <a:off x="1874334" y="879017"/>
          <a:ext cx="4314354" cy="162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746" tIns="171746" rIns="171746" bIns="171746" numCol="1" spcCol="1270" anchor="ctr" anchorCtr="0">
          <a:noAutofit/>
        </a:bodyPr>
        <a:lstStyle/>
        <a:p>
          <a:pPr marL="0" lvl="0" indent="0" algn="l" defTabSz="1111250">
            <a:lnSpc>
              <a:spcPct val="90000"/>
            </a:lnSpc>
            <a:spcBef>
              <a:spcPct val="0"/>
            </a:spcBef>
            <a:spcAft>
              <a:spcPct val="35000"/>
            </a:spcAft>
            <a:buNone/>
          </a:pPr>
          <a:r>
            <a:rPr lang="en-US" sz="2500" kern="1200" baseline="0"/>
            <a:t>2 New competitors are opening in the area</a:t>
          </a:r>
          <a:endParaRPr lang="en-US" sz="2500" kern="1200"/>
        </a:p>
      </dsp:txBody>
      <dsp:txXfrm>
        <a:off x="1874334" y="879017"/>
        <a:ext cx="4314354" cy="1622800"/>
      </dsp:txXfrm>
    </dsp:sp>
    <dsp:sp modelId="{74F4DCC2-8E27-4034-BF3B-2395EF5C2003}">
      <dsp:nvSpPr>
        <dsp:cNvPr id="0" name=""/>
        <dsp:cNvSpPr/>
      </dsp:nvSpPr>
      <dsp:spPr>
        <a:xfrm>
          <a:off x="0" y="2907518"/>
          <a:ext cx="6188689" cy="16228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751D77-20A9-4998-A861-BF2B38E101B2}">
      <dsp:nvSpPr>
        <dsp:cNvPr id="0" name=""/>
        <dsp:cNvSpPr/>
      </dsp:nvSpPr>
      <dsp:spPr>
        <a:xfrm>
          <a:off x="490897" y="3272648"/>
          <a:ext cx="892540" cy="8925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5F0556-920D-4C29-9B37-82C178825D89}">
      <dsp:nvSpPr>
        <dsp:cNvPr id="0" name=""/>
        <dsp:cNvSpPr/>
      </dsp:nvSpPr>
      <dsp:spPr>
        <a:xfrm>
          <a:off x="1874334" y="2907518"/>
          <a:ext cx="4314354" cy="162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746" tIns="171746" rIns="171746" bIns="171746" numCol="1" spcCol="1270" anchor="ctr" anchorCtr="0">
          <a:noAutofit/>
        </a:bodyPr>
        <a:lstStyle/>
        <a:p>
          <a:pPr marL="0" lvl="0" indent="0" algn="l" defTabSz="1111250">
            <a:lnSpc>
              <a:spcPct val="90000"/>
            </a:lnSpc>
            <a:spcBef>
              <a:spcPct val="0"/>
            </a:spcBef>
            <a:spcAft>
              <a:spcPct val="35000"/>
            </a:spcAft>
            <a:buNone/>
          </a:pPr>
          <a:r>
            <a:rPr lang="en-US" sz="2500" kern="1200" baseline="0"/>
            <a:t>Located in San Francisco</a:t>
          </a:r>
          <a:endParaRPr lang="en-US" sz="2500" kern="1200"/>
        </a:p>
      </dsp:txBody>
      <dsp:txXfrm>
        <a:off x="1874334" y="2907518"/>
        <a:ext cx="4314354" cy="1622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F82B06-2086-4E30-B000-F308564678F6}">
      <dsp:nvSpPr>
        <dsp:cNvPr id="0" name=""/>
        <dsp:cNvSpPr/>
      </dsp:nvSpPr>
      <dsp:spPr>
        <a:xfrm>
          <a:off x="231989" y="1693429"/>
          <a:ext cx="3064694" cy="153234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Prices are slightly too high according to the survey</a:t>
          </a:r>
        </a:p>
      </dsp:txBody>
      <dsp:txXfrm>
        <a:off x="276870" y="1738310"/>
        <a:ext cx="2974932" cy="1442585"/>
      </dsp:txXfrm>
    </dsp:sp>
    <dsp:sp modelId="{B02A2007-CB4C-4B82-B12A-373CD076B829}">
      <dsp:nvSpPr>
        <dsp:cNvPr id="0" name=""/>
        <dsp:cNvSpPr/>
      </dsp:nvSpPr>
      <dsp:spPr>
        <a:xfrm>
          <a:off x="538458" y="3225776"/>
          <a:ext cx="395008" cy="1408717"/>
        </a:xfrm>
        <a:custGeom>
          <a:avLst/>
          <a:gdLst/>
          <a:ahLst/>
          <a:cxnLst/>
          <a:rect l="0" t="0" r="0" b="0"/>
          <a:pathLst>
            <a:path>
              <a:moveTo>
                <a:pt x="0" y="0"/>
              </a:moveTo>
              <a:lnTo>
                <a:pt x="0" y="1408717"/>
              </a:lnTo>
              <a:lnTo>
                <a:pt x="395008" y="14087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EA7EC3-7E4F-463D-A83C-8BFF2D78C514}">
      <dsp:nvSpPr>
        <dsp:cNvPr id="0" name=""/>
        <dsp:cNvSpPr/>
      </dsp:nvSpPr>
      <dsp:spPr>
        <a:xfrm>
          <a:off x="933467" y="3868320"/>
          <a:ext cx="2451755" cy="153234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Create a rewards program</a:t>
          </a:r>
        </a:p>
      </dsp:txBody>
      <dsp:txXfrm>
        <a:off x="978348" y="3913201"/>
        <a:ext cx="2361993" cy="1442585"/>
      </dsp:txXfrm>
    </dsp:sp>
    <dsp:sp modelId="{2DC237BE-3365-4170-855E-7E713E93166C}">
      <dsp:nvSpPr>
        <dsp:cNvPr id="0" name=""/>
        <dsp:cNvSpPr/>
      </dsp:nvSpPr>
      <dsp:spPr>
        <a:xfrm>
          <a:off x="3832177" y="1096411"/>
          <a:ext cx="3064694" cy="153234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Selection of cheeses is too small</a:t>
          </a:r>
        </a:p>
      </dsp:txBody>
      <dsp:txXfrm>
        <a:off x="3877058" y="1141292"/>
        <a:ext cx="2974932" cy="1442585"/>
      </dsp:txXfrm>
    </dsp:sp>
    <dsp:sp modelId="{74612B15-AA97-4A88-A4CE-230820195327}">
      <dsp:nvSpPr>
        <dsp:cNvPr id="0" name=""/>
        <dsp:cNvSpPr/>
      </dsp:nvSpPr>
      <dsp:spPr>
        <a:xfrm>
          <a:off x="4138647" y="2628759"/>
          <a:ext cx="519134" cy="1312056"/>
        </a:xfrm>
        <a:custGeom>
          <a:avLst/>
          <a:gdLst/>
          <a:ahLst/>
          <a:cxnLst/>
          <a:rect l="0" t="0" r="0" b="0"/>
          <a:pathLst>
            <a:path>
              <a:moveTo>
                <a:pt x="0" y="0"/>
              </a:moveTo>
              <a:lnTo>
                <a:pt x="0" y="1312056"/>
              </a:lnTo>
              <a:lnTo>
                <a:pt x="519134" y="13120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AFD3DE-BD53-4A3B-9895-69EEFDB6BA08}">
      <dsp:nvSpPr>
        <dsp:cNvPr id="0" name=""/>
        <dsp:cNvSpPr/>
      </dsp:nvSpPr>
      <dsp:spPr>
        <a:xfrm>
          <a:off x="4657781" y="3174642"/>
          <a:ext cx="2451755" cy="153234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Increase the amount of gourmet and imported cheese</a:t>
          </a:r>
        </a:p>
      </dsp:txBody>
      <dsp:txXfrm>
        <a:off x="4702662" y="3219523"/>
        <a:ext cx="2361993" cy="1442585"/>
      </dsp:txXfrm>
    </dsp:sp>
    <dsp:sp modelId="{78007255-AAD7-4C28-82AE-63CE3D9A7BA4}">
      <dsp:nvSpPr>
        <dsp:cNvPr id="0" name=""/>
        <dsp:cNvSpPr/>
      </dsp:nvSpPr>
      <dsp:spPr>
        <a:xfrm>
          <a:off x="7467732" y="398550"/>
          <a:ext cx="3064694" cy="153234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The shop’s environment is an important factor</a:t>
          </a:r>
        </a:p>
      </dsp:txBody>
      <dsp:txXfrm>
        <a:off x="7512613" y="443431"/>
        <a:ext cx="2974932" cy="1442585"/>
      </dsp:txXfrm>
    </dsp:sp>
    <dsp:sp modelId="{98834163-F31C-47AC-BFEC-EC16C596C9E9}">
      <dsp:nvSpPr>
        <dsp:cNvPr id="0" name=""/>
        <dsp:cNvSpPr/>
      </dsp:nvSpPr>
      <dsp:spPr>
        <a:xfrm>
          <a:off x="7774202" y="1930897"/>
          <a:ext cx="297918" cy="1480875"/>
        </a:xfrm>
        <a:custGeom>
          <a:avLst/>
          <a:gdLst/>
          <a:ahLst/>
          <a:cxnLst/>
          <a:rect l="0" t="0" r="0" b="0"/>
          <a:pathLst>
            <a:path>
              <a:moveTo>
                <a:pt x="0" y="0"/>
              </a:moveTo>
              <a:lnTo>
                <a:pt x="0" y="1480875"/>
              </a:lnTo>
              <a:lnTo>
                <a:pt x="297918" y="148087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B698B4-CD94-482C-AE51-3F259519D862}">
      <dsp:nvSpPr>
        <dsp:cNvPr id="0" name=""/>
        <dsp:cNvSpPr/>
      </dsp:nvSpPr>
      <dsp:spPr>
        <a:xfrm>
          <a:off x="8072121" y="2645599"/>
          <a:ext cx="2451755" cy="153234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Teach the employees about the cheese</a:t>
          </a:r>
        </a:p>
      </dsp:txBody>
      <dsp:txXfrm>
        <a:off x="8117002" y="2690480"/>
        <a:ext cx="2361993" cy="14425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550EF-6551-4F55-A8F9-9BB9DF492381}">
      <dsp:nvSpPr>
        <dsp:cNvPr id="0" name=""/>
        <dsp:cNvSpPr/>
      </dsp:nvSpPr>
      <dsp:spPr>
        <a:xfrm>
          <a:off x="0" y="660"/>
          <a:ext cx="6188689"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EB8EE7CC-CE44-45A7-951F-586A2B85BEA2}">
      <dsp:nvSpPr>
        <dsp:cNvPr id="0" name=""/>
        <dsp:cNvSpPr/>
      </dsp:nvSpPr>
      <dsp:spPr>
        <a:xfrm>
          <a:off x="0" y="660"/>
          <a:ext cx="6188689" cy="1081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baseline="0"/>
            <a:t>Population for the survey: 414 (people in San Francisco that subscribe to </a:t>
          </a:r>
          <a:r>
            <a:rPr lang="en-US" sz="2100" i="1" kern="1200" baseline="0"/>
            <a:t>Cheese Gourmet </a:t>
          </a:r>
          <a:r>
            <a:rPr lang="en-US" sz="2100" kern="1200" baseline="0"/>
            <a:t>magazine)</a:t>
          </a:r>
          <a:endParaRPr lang="en-US" sz="2100" kern="1200"/>
        </a:p>
      </dsp:txBody>
      <dsp:txXfrm>
        <a:off x="0" y="660"/>
        <a:ext cx="6188689" cy="1081603"/>
      </dsp:txXfrm>
    </dsp:sp>
    <dsp:sp modelId="{EA3FC69B-BAD0-43F9-8ABA-542AD6AFAE4D}">
      <dsp:nvSpPr>
        <dsp:cNvPr id="0" name=""/>
        <dsp:cNvSpPr/>
      </dsp:nvSpPr>
      <dsp:spPr>
        <a:xfrm>
          <a:off x="0" y="1082263"/>
          <a:ext cx="6188689"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018FD87B-F4E2-4171-B8F4-B2C4E0FBD543}">
      <dsp:nvSpPr>
        <dsp:cNvPr id="0" name=""/>
        <dsp:cNvSpPr/>
      </dsp:nvSpPr>
      <dsp:spPr>
        <a:xfrm>
          <a:off x="0" y="1082263"/>
          <a:ext cx="6188689" cy="1081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baseline="0"/>
            <a:t>Desired sample size:100</a:t>
          </a:r>
          <a:endParaRPr lang="en-US" sz="2100" kern="1200"/>
        </a:p>
      </dsp:txBody>
      <dsp:txXfrm>
        <a:off x="0" y="1082263"/>
        <a:ext cx="6188689" cy="1081603"/>
      </dsp:txXfrm>
    </dsp:sp>
    <dsp:sp modelId="{B23D7BDB-5F37-4041-9151-546B79BBA691}">
      <dsp:nvSpPr>
        <dsp:cNvPr id="0" name=""/>
        <dsp:cNvSpPr/>
      </dsp:nvSpPr>
      <dsp:spPr>
        <a:xfrm>
          <a:off x="0" y="2163866"/>
          <a:ext cx="6188689"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053A288E-76CC-48BD-9149-4B893D253301}">
      <dsp:nvSpPr>
        <dsp:cNvPr id="0" name=""/>
        <dsp:cNvSpPr/>
      </dsp:nvSpPr>
      <dsp:spPr>
        <a:xfrm>
          <a:off x="0" y="2163866"/>
          <a:ext cx="6188689" cy="1081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baseline="0"/>
            <a:t>Actual sample size: 256</a:t>
          </a:r>
          <a:endParaRPr lang="en-US" sz="2100" kern="1200"/>
        </a:p>
      </dsp:txBody>
      <dsp:txXfrm>
        <a:off x="0" y="2163866"/>
        <a:ext cx="6188689" cy="1081603"/>
      </dsp:txXfrm>
    </dsp:sp>
    <dsp:sp modelId="{F3965B0A-9FF8-41DB-84B2-085B0D2F2B03}">
      <dsp:nvSpPr>
        <dsp:cNvPr id="0" name=""/>
        <dsp:cNvSpPr/>
      </dsp:nvSpPr>
      <dsp:spPr>
        <a:xfrm>
          <a:off x="0" y="3245469"/>
          <a:ext cx="6188689"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0592A84-75FF-4485-A17F-62CDD92C5F1A}">
      <dsp:nvSpPr>
        <dsp:cNvPr id="0" name=""/>
        <dsp:cNvSpPr/>
      </dsp:nvSpPr>
      <dsp:spPr>
        <a:xfrm>
          <a:off x="0" y="3245469"/>
          <a:ext cx="6188689" cy="1081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baseline="0"/>
            <a:t>Margin of Error: 6.25%</a:t>
          </a:r>
          <a:endParaRPr lang="en-US" sz="2100" kern="1200"/>
        </a:p>
      </dsp:txBody>
      <dsp:txXfrm>
        <a:off x="0" y="3245469"/>
        <a:ext cx="6188689" cy="1081603"/>
      </dsp:txXfrm>
    </dsp:sp>
    <dsp:sp modelId="{5A56826F-6E32-45E6-A4F6-BA9AA10A9067}">
      <dsp:nvSpPr>
        <dsp:cNvPr id="0" name=""/>
        <dsp:cNvSpPr/>
      </dsp:nvSpPr>
      <dsp:spPr>
        <a:xfrm>
          <a:off x="0" y="4327072"/>
          <a:ext cx="6188689"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2FB95B7-A0F8-47A5-B658-FE4346AB0238}">
      <dsp:nvSpPr>
        <dsp:cNvPr id="0" name=""/>
        <dsp:cNvSpPr/>
      </dsp:nvSpPr>
      <dsp:spPr>
        <a:xfrm>
          <a:off x="0" y="4327072"/>
          <a:ext cx="6188689" cy="1081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baseline="0"/>
            <a:t>Confidence Level: 95%</a:t>
          </a:r>
          <a:endParaRPr lang="en-US" sz="2100" kern="1200"/>
        </a:p>
      </dsp:txBody>
      <dsp:txXfrm>
        <a:off x="0" y="4327072"/>
        <a:ext cx="6188689" cy="10816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5C43B-5C07-413C-8C5C-B6C18B80CE33}">
      <dsp:nvSpPr>
        <dsp:cNvPr id="0" name=""/>
        <dsp:cNvSpPr/>
      </dsp:nvSpPr>
      <dsp:spPr>
        <a:xfrm>
          <a:off x="702162" y="375775"/>
          <a:ext cx="1921500" cy="1921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68E994-7CF5-493B-95D2-5C0926228515}">
      <dsp:nvSpPr>
        <dsp:cNvPr id="0" name=""/>
        <dsp:cNvSpPr/>
      </dsp:nvSpPr>
      <dsp:spPr>
        <a:xfrm>
          <a:off x="1111662" y="785275"/>
          <a:ext cx="1102500" cy="1102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E34737-C0D4-447B-8858-37A54E130B67}">
      <dsp:nvSpPr>
        <dsp:cNvPr id="0" name=""/>
        <dsp:cNvSpPr/>
      </dsp:nvSpPr>
      <dsp:spPr>
        <a:xfrm>
          <a:off x="87912" y="2895776"/>
          <a:ext cx="31500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baseline="0" dirty="0"/>
            <a:t>Rewards Program</a:t>
          </a:r>
          <a:endParaRPr lang="en-US" sz="2000" kern="1200" dirty="0"/>
        </a:p>
      </dsp:txBody>
      <dsp:txXfrm>
        <a:off x="87912" y="2895776"/>
        <a:ext cx="3150000" cy="945000"/>
      </dsp:txXfrm>
    </dsp:sp>
    <dsp:sp modelId="{D3541566-061A-48AE-87E0-9466D21F8006}">
      <dsp:nvSpPr>
        <dsp:cNvPr id="0" name=""/>
        <dsp:cNvSpPr/>
      </dsp:nvSpPr>
      <dsp:spPr>
        <a:xfrm>
          <a:off x="4403412" y="253578"/>
          <a:ext cx="1921500" cy="1921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CDF58B-9E55-487B-9605-B20E90091CC7}">
      <dsp:nvSpPr>
        <dsp:cNvPr id="0" name=""/>
        <dsp:cNvSpPr/>
      </dsp:nvSpPr>
      <dsp:spPr>
        <a:xfrm>
          <a:off x="4812912" y="663078"/>
          <a:ext cx="1102500" cy="1102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ED8359-DD1F-4693-95F7-AAE4A6964384}">
      <dsp:nvSpPr>
        <dsp:cNvPr id="0" name=""/>
        <dsp:cNvSpPr/>
      </dsp:nvSpPr>
      <dsp:spPr>
        <a:xfrm>
          <a:off x="3789162" y="2529182"/>
          <a:ext cx="3150000" cy="1433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baseline="0" dirty="0"/>
            <a:t>Increase selection of Imported and Gourmet Cheeses</a:t>
          </a:r>
          <a:endParaRPr lang="en-US" sz="2000" kern="1200" dirty="0"/>
        </a:p>
      </dsp:txBody>
      <dsp:txXfrm>
        <a:off x="3789162" y="2529182"/>
        <a:ext cx="3150000" cy="1433791"/>
      </dsp:txXfrm>
    </dsp:sp>
    <dsp:sp modelId="{A029DBBA-471C-41A1-BCA9-B17A936A09A9}">
      <dsp:nvSpPr>
        <dsp:cNvPr id="0" name=""/>
        <dsp:cNvSpPr/>
      </dsp:nvSpPr>
      <dsp:spPr>
        <a:xfrm>
          <a:off x="8104662" y="375775"/>
          <a:ext cx="1921500" cy="1921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8168DB-55F3-427D-AF27-5D6D0BF1ACC6}">
      <dsp:nvSpPr>
        <dsp:cNvPr id="0" name=""/>
        <dsp:cNvSpPr/>
      </dsp:nvSpPr>
      <dsp:spPr>
        <a:xfrm>
          <a:off x="8514162" y="785275"/>
          <a:ext cx="1102500" cy="11025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3B1FB1-6272-4B2D-AED2-47F25B862C6F}">
      <dsp:nvSpPr>
        <dsp:cNvPr id="0" name=""/>
        <dsp:cNvSpPr/>
      </dsp:nvSpPr>
      <dsp:spPr>
        <a:xfrm>
          <a:off x="7490412" y="2895776"/>
          <a:ext cx="31500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baseline="0" dirty="0"/>
            <a:t>Teach Employees more about the cheeses</a:t>
          </a:r>
          <a:endParaRPr lang="en-US" sz="2000" kern="1200" dirty="0"/>
        </a:p>
      </dsp:txBody>
      <dsp:txXfrm>
        <a:off x="7490412" y="2895776"/>
        <a:ext cx="3150000" cy="945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2D84FF-2FC4-4672-A7F4-4F316970E43A}" type="datetimeFigureOut">
              <a:rPr lang="en-US" smtClean="0"/>
              <a:t>7/6/2023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13A528-7095-4D63-B79D-6A309FCC3FC7}" type="slidenum">
              <a:rPr lang="en-US" smtClean="0"/>
              <a:t>‹#›</a:t>
            </a:fld>
            <a:endParaRPr lang="en-US"/>
          </a:p>
        </p:txBody>
      </p:sp>
    </p:spTree>
    <p:extLst>
      <p:ext uri="{BB962C8B-B14F-4D97-AF65-F5344CB8AC3E}">
        <p14:creationId xmlns:p14="http://schemas.microsoft.com/office/powerpoint/2010/main" val="3854732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discuss the customer satisfaction report of The Olde Cheese Shoppe and improvements the store </a:t>
            </a:r>
            <a:r>
              <a:rPr lang="en-US"/>
              <a:t>can make.</a:t>
            </a:r>
          </a:p>
        </p:txBody>
      </p:sp>
      <p:sp>
        <p:nvSpPr>
          <p:cNvPr id="4" name="Slide Number Placeholder 3"/>
          <p:cNvSpPr>
            <a:spLocks noGrp="1"/>
          </p:cNvSpPr>
          <p:nvPr>
            <p:ph type="sldNum" sz="quarter" idx="5"/>
          </p:nvPr>
        </p:nvSpPr>
        <p:spPr/>
        <p:txBody>
          <a:bodyPr/>
          <a:lstStyle/>
          <a:p>
            <a:fld id="{C113A528-7095-4D63-B79D-6A309FCC3FC7}" type="slidenum">
              <a:rPr lang="en-US" smtClean="0"/>
              <a:t>1</a:t>
            </a:fld>
            <a:endParaRPr lang="en-US"/>
          </a:p>
        </p:txBody>
      </p:sp>
    </p:spTree>
    <p:extLst>
      <p:ext uri="{BB962C8B-B14F-4D97-AF65-F5344CB8AC3E}">
        <p14:creationId xmlns:p14="http://schemas.microsoft.com/office/powerpoint/2010/main" val="612436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lowest rating The Olde Cheese Shoppe got from the survey was the amount of imported cheese options. The second lowest response was the overall selection of cheeses. Since the focus group thought there were not enough gourmet cheeses, focusing on increasing both the imported cheeses and gourmet cheeses would help resolve the overall selection satisfaction.</a:t>
            </a:r>
          </a:p>
        </p:txBody>
      </p:sp>
      <p:sp>
        <p:nvSpPr>
          <p:cNvPr id="4" name="Slide Number Placeholder 3"/>
          <p:cNvSpPr>
            <a:spLocks noGrp="1"/>
          </p:cNvSpPr>
          <p:nvPr>
            <p:ph type="sldNum" sz="quarter" idx="5"/>
          </p:nvPr>
        </p:nvSpPr>
        <p:spPr/>
        <p:txBody>
          <a:bodyPr/>
          <a:lstStyle/>
          <a:p>
            <a:fld id="{C113A528-7095-4D63-B79D-6A309FCC3FC7}" type="slidenum">
              <a:rPr lang="en-US" smtClean="0"/>
              <a:t>10</a:t>
            </a:fld>
            <a:endParaRPr lang="en-US"/>
          </a:p>
        </p:txBody>
      </p:sp>
    </p:spTree>
    <p:extLst>
      <p:ext uri="{BB962C8B-B14F-4D97-AF65-F5344CB8AC3E}">
        <p14:creationId xmlns:p14="http://schemas.microsoft.com/office/powerpoint/2010/main" val="130363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other scores on the survey were above a 4 out of 5 besides the cheese selection and pricing. So, the pricing is the only other key insight from the survey in terms of things The Olde Cheese Shoppe could improve on. The pricing was an issue for all age groups as well, except for 31-40, but even they showed some room for improvement with a 4 out of 5. </a:t>
            </a:r>
          </a:p>
        </p:txBody>
      </p:sp>
      <p:sp>
        <p:nvSpPr>
          <p:cNvPr id="4" name="Slide Number Placeholder 3"/>
          <p:cNvSpPr>
            <a:spLocks noGrp="1"/>
          </p:cNvSpPr>
          <p:nvPr>
            <p:ph type="sldNum" sz="quarter" idx="5"/>
          </p:nvPr>
        </p:nvSpPr>
        <p:spPr/>
        <p:txBody>
          <a:bodyPr/>
          <a:lstStyle/>
          <a:p>
            <a:fld id="{C113A528-7095-4D63-B79D-6A309FCC3FC7}" type="slidenum">
              <a:rPr lang="en-US" smtClean="0"/>
              <a:t>11</a:t>
            </a:fld>
            <a:endParaRPr lang="en-US"/>
          </a:p>
        </p:txBody>
      </p:sp>
    </p:spTree>
    <p:extLst>
      <p:ext uri="{BB962C8B-B14F-4D97-AF65-F5344CB8AC3E}">
        <p14:creationId xmlns:p14="http://schemas.microsoft.com/office/powerpoint/2010/main" val="3379650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Creating a rewards program for customers that gives returning customers discounts on cheese would help address the issue of reasonable pricing. It will also allow the shop to discount cheese that they need to sell because of overstock or cheese that will expire soon to create less waste. It would even encourage customers to keep returning to The Olde Cheese Shoppe, increasing customer loyalty.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Increasing the selection of gourmet cheese and imported cheese will address the issue that both the focus group and survey results returned of not enough selection of cheeses. This was determined to be the most important factor when selecting a cheese shop. So, addressing this issue is of utmost importance in order to stay competitive with the new competition.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Finally having the employees learn more about the cheeses. One of the important factors for selecting a cheese shop is spending time there outside of buying cheese. If the employees are more knowledgeable it allows the customers to talk to the employees about the different cheeses, as well as the employees being able to give good recommendations to the customers.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113A528-7095-4D63-B79D-6A309FCC3FC7}" type="slidenum">
              <a:rPr lang="en-US" smtClean="0"/>
              <a:t>12</a:t>
            </a:fld>
            <a:endParaRPr lang="en-US"/>
          </a:p>
        </p:txBody>
      </p:sp>
    </p:spTree>
    <p:extLst>
      <p:ext uri="{BB962C8B-B14F-4D97-AF65-F5344CB8AC3E}">
        <p14:creationId xmlns:p14="http://schemas.microsoft.com/office/powerpoint/2010/main" val="946217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determine the factors that contribute the most to customer satisfaction we will use both a focus group and a survey to collect information from customers.</a:t>
            </a:r>
          </a:p>
        </p:txBody>
      </p:sp>
      <p:sp>
        <p:nvSpPr>
          <p:cNvPr id="4" name="Slide Number Placeholder 3"/>
          <p:cNvSpPr>
            <a:spLocks noGrp="1"/>
          </p:cNvSpPr>
          <p:nvPr>
            <p:ph type="sldNum" sz="quarter" idx="5"/>
          </p:nvPr>
        </p:nvSpPr>
        <p:spPr/>
        <p:txBody>
          <a:bodyPr/>
          <a:lstStyle/>
          <a:p>
            <a:fld id="{C113A528-7095-4D63-B79D-6A309FCC3FC7}" type="slidenum">
              <a:rPr lang="en-US" smtClean="0"/>
              <a:t>2</a:t>
            </a:fld>
            <a:endParaRPr lang="en-US"/>
          </a:p>
        </p:txBody>
      </p:sp>
    </p:spTree>
    <p:extLst>
      <p:ext uri="{BB962C8B-B14F-4D97-AF65-F5344CB8AC3E}">
        <p14:creationId xmlns:p14="http://schemas.microsoft.com/office/powerpoint/2010/main" val="85651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4 questions address the most important factors for customer satisfaction. They include selection of product and customer service. They also ask if there are any additional services missing from what is offered, which is important incase there is a factor we did not think of. Answering these questions will allow The Olde Cheese Shoppe to determine what are the most important things to fix to improve customer satisfaction. </a:t>
            </a:r>
          </a:p>
        </p:txBody>
      </p:sp>
      <p:sp>
        <p:nvSpPr>
          <p:cNvPr id="4" name="Slide Number Placeholder 3"/>
          <p:cNvSpPr>
            <a:spLocks noGrp="1"/>
          </p:cNvSpPr>
          <p:nvPr>
            <p:ph type="sldNum" sz="quarter" idx="5"/>
          </p:nvPr>
        </p:nvSpPr>
        <p:spPr/>
        <p:txBody>
          <a:bodyPr/>
          <a:lstStyle/>
          <a:p>
            <a:fld id="{C113A528-7095-4D63-B79D-6A309FCC3FC7}" type="slidenum">
              <a:rPr lang="en-US" smtClean="0"/>
              <a:t>3</a:t>
            </a:fld>
            <a:endParaRPr lang="en-US"/>
          </a:p>
        </p:txBody>
      </p:sp>
    </p:spTree>
    <p:extLst>
      <p:ext uri="{BB962C8B-B14F-4D97-AF65-F5344CB8AC3E}">
        <p14:creationId xmlns:p14="http://schemas.microsoft.com/office/powerpoint/2010/main" val="1577952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catalyst prompting this market research for The Olde Cheese Shoppe is the 2 new competitors opening in San Francisco.</a:t>
            </a:r>
          </a:p>
        </p:txBody>
      </p:sp>
      <p:sp>
        <p:nvSpPr>
          <p:cNvPr id="4" name="Slide Number Placeholder 3"/>
          <p:cNvSpPr>
            <a:spLocks noGrp="1"/>
          </p:cNvSpPr>
          <p:nvPr>
            <p:ph type="sldNum" sz="quarter" idx="5"/>
          </p:nvPr>
        </p:nvSpPr>
        <p:spPr/>
        <p:txBody>
          <a:bodyPr/>
          <a:lstStyle/>
          <a:p>
            <a:fld id="{C113A528-7095-4D63-B79D-6A309FCC3FC7}" type="slidenum">
              <a:rPr lang="en-US" smtClean="0"/>
              <a:t>4</a:t>
            </a:fld>
            <a:endParaRPr lang="en-US"/>
          </a:p>
        </p:txBody>
      </p:sp>
    </p:spTree>
    <p:extLst>
      <p:ext uri="{BB962C8B-B14F-4D97-AF65-F5344CB8AC3E}">
        <p14:creationId xmlns:p14="http://schemas.microsoft.com/office/powerpoint/2010/main" val="1354140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Between the survey and focus group three main issue arose. The first is that the prices are slightly too high for many of the customers. This can be resolved by introducing a rewards program that does two things. One it lowers the price for loyal customers and second it encourages customers to keep coming back. </a:t>
            </a:r>
          </a:p>
          <a:p>
            <a:endParaRPr lang="en-US" dirty="0"/>
          </a:p>
          <a:p>
            <a:r>
              <a:rPr lang="en-US" dirty="0"/>
              <a:t>The second issue is that the selection of cheeses are too small. Specifically, the customers want more gourmet and imported cheese. This can easily be resolved by increasing the options of these cheeses. </a:t>
            </a:r>
          </a:p>
          <a:p>
            <a:endParaRPr lang="en-US" dirty="0"/>
          </a:p>
          <a:p>
            <a:r>
              <a:rPr lang="en-US" dirty="0"/>
              <a:t>The third factor that arose is that customers treat the store as more than just a place to buy their cheese. They enjoy spending time in the store in general. In order to enhance this experience, the shop could teach their employees more about the cheese. This way the customers can talk to the employees about the cheeses that are available as well as get recommendations on which to buy.</a:t>
            </a:r>
          </a:p>
        </p:txBody>
      </p:sp>
      <p:sp>
        <p:nvSpPr>
          <p:cNvPr id="4" name="Slide Number Placeholder 3"/>
          <p:cNvSpPr>
            <a:spLocks noGrp="1"/>
          </p:cNvSpPr>
          <p:nvPr>
            <p:ph type="sldNum" sz="quarter" idx="5"/>
          </p:nvPr>
        </p:nvSpPr>
        <p:spPr/>
        <p:txBody>
          <a:bodyPr/>
          <a:lstStyle/>
          <a:p>
            <a:fld id="{C113A528-7095-4D63-B79D-6A309FCC3FC7}" type="slidenum">
              <a:rPr lang="en-US" smtClean="0"/>
              <a:t>5</a:t>
            </a:fld>
            <a:endParaRPr lang="en-US"/>
          </a:p>
        </p:txBody>
      </p:sp>
    </p:spTree>
    <p:extLst>
      <p:ext uri="{BB962C8B-B14F-4D97-AF65-F5344CB8AC3E}">
        <p14:creationId xmlns:p14="http://schemas.microsoft.com/office/powerpoint/2010/main" val="2114682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population of 414 Cheese Gourmet subscribers should accurately represent the customers in San Francisco that shop at The Olde Cheese Shoppe. </a:t>
            </a:r>
          </a:p>
          <a:p>
            <a:endParaRPr lang="en-US" dirty="0"/>
          </a:p>
          <a:p>
            <a:r>
              <a:rPr lang="en-US" dirty="0"/>
              <a:t>A sample size of at least 100 would accurately represent the opinions of the subscribers.</a:t>
            </a:r>
          </a:p>
          <a:p>
            <a:endParaRPr lang="en-US" dirty="0"/>
          </a:p>
          <a:p>
            <a:r>
              <a:rPr lang="en-US" dirty="0"/>
              <a:t>The actual sample size we got is 256, which is great since it is significantly higher than our desired size.</a:t>
            </a:r>
          </a:p>
          <a:p>
            <a:endParaRPr lang="en-US" dirty="0"/>
          </a:p>
          <a:p>
            <a:r>
              <a:rPr lang="en-US" dirty="0"/>
              <a:t>This larger sample size lowers our margin of error to 6.25% which means we can be confident in the data.</a:t>
            </a:r>
          </a:p>
          <a:p>
            <a:endParaRPr lang="en-US" dirty="0"/>
          </a:p>
          <a:p>
            <a:r>
              <a:rPr lang="en-US" dirty="0"/>
              <a:t>Our confidence level that the data is within 6.25% of the true population is 95%. </a:t>
            </a:r>
          </a:p>
        </p:txBody>
      </p:sp>
      <p:sp>
        <p:nvSpPr>
          <p:cNvPr id="4" name="Slide Number Placeholder 3"/>
          <p:cNvSpPr>
            <a:spLocks noGrp="1"/>
          </p:cNvSpPr>
          <p:nvPr>
            <p:ph type="sldNum" sz="quarter" idx="5"/>
          </p:nvPr>
        </p:nvSpPr>
        <p:spPr/>
        <p:txBody>
          <a:bodyPr/>
          <a:lstStyle/>
          <a:p>
            <a:fld id="{C113A528-7095-4D63-B79D-6A309FCC3FC7}" type="slidenum">
              <a:rPr lang="en-US" smtClean="0"/>
              <a:t>6</a:t>
            </a:fld>
            <a:endParaRPr lang="en-US"/>
          </a:p>
        </p:txBody>
      </p:sp>
    </p:spTree>
    <p:extLst>
      <p:ext uri="{BB962C8B-B14F-4D97-AF65-F5344CB8AC3E}">
        <p14:creationId xmlns:p14="http://schemas.microsoft.com/office/powerpoint/2010/main" val="2674661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response rate of 61.8% was amazing. This could have happened because many of the Cheese Gourmet readers like The Olde Cheese Shoppe. The number could have potentially even been higher if not all readers saw the survey in the magazine.</a:t>
            </a:r>
          </a:p>
        </p:txBody>
      </p:sp>
      <p:sp>
        <p:nvSpPr>
          <p:cNvPr id="4" name="Slide Number Placeholder 3"/>
          <p:cNvSpPr>
            <a:spLocks noGrp="1"/>
          </p:cNvSpPr>
          <p:nvPr>
            <p:ph type="sldNum" sz="quarter" idx="5"/>
          </p:nvPr>
        </p:nvSpPr>
        <p:spPr/>
        <p:txBody>
          <a:bodyPr/>
          <a:lstStyle/>
          <a:p>
            <a:fld id="{C113A528-7095-4D63-B79D-6A309FCC3FC7}" type="slidenum">
              <a:rPr lang="en-US" smtClean="0"/>
              <a:t>7</a:t>
            </a:fld>
            <a:endParaRPr lang="en-US"/>
          </a:p>
        </p:txBody>
      </p:sp>
    </p:spTree>
    <p:extLst>
      <p:ext uri="{BB962C8B-B14F-4D97-AF65-F5344CB8AC3E}">
        <p14:creationId xmlns:p14="http://schemas.microsoft.com/office/powerpoint/2010/main" val="2671088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major findings from the focus group was that there are not enough gourmet cheese options. Specifically, half of them wanted more domestic gourmet cheeses. Having a wide selection of gourmet cheeses was a primary factor for 7 of the participants when choosing where to shop for their cheese. </a:t>
            </a:r>
          </a:p>
        </p:txBody>
      </p:sp>
      <p:sp>
        <p:nvSpPr>
          <p:cNvPr id="4" name="Slide Number Placeholder 3"/>
          <p:cNvSpPr>
            <a:spLocks noGrp="1"/>
          </p:cNvSpPr>
          <p:nvPr>
            <p:ph type="sldNum" sz="quarter" idx="5"/>
          </p:nvPr>
        </p:nvSpPr>
        <p:spPr/>
        <p:txBody>
          <a:bodyPr/>
          <a:lstStyle/>
          <a:p>
            <a:fld id="{C113A528-7095-4D63-B79D-6A309FCC3FC7}" type="slidenum">
              <a:rPr lang="en-US" smtClean="0"/>
              <a:t>8</a:t>
            </a:fld>
            <a:endParaRPr lang="en-US"/>
          </a:p>
        </p:txBody>
      </p:sp>
    </p:spTree>
    <p:extLst>
      <p:ext uri="{BB962C8B-B14F-4D97-AF65-F5344CB8AC3E}">
        <p14:creationId xmlns:p14="http://schemas.microsoft.com/office/powerpoint/2010/main" val="3093471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major insight we got from the focus group was that there are other factors besides the cheese that determine where a customer likes to shop for their cheese. This was shown by 8 of the participants stating that they like to spend time in the shop beyond just buying cheese. </a:t>
            </a:r>
          </a:p>
          <a:p>
            <a:endParaRPr lang="en-US" dirty="0"/>
          </a:p>
          <a:p>
            <a:r>
              <a:rPr lang="en-US" dirty="0"/>
              <a:t>One of the things the participants thought The Olde Cheese Shoppe does well is décor as well as their offerings of coffee, beverages, and snacks. </a:t>
            </a:r>
          </a:p>
          <a:p>
            <a:endParaRPr lang="en-US" dirty="0"/>
          </a:p>
          <a:p>
            <a:r>
              <a:rPr lang="en-US" dirty="0"/>
              <a:t>However, something the participants thought could improve the experience was the staff being more knowledgeable about the cheeses. The owner was able to answer questions the customers have but the staff was not able to as well. Teaching the staff would also help the staff be able to make recommendations for what cheese to buy, which was another thing that the focus group thought was an issue. </a:t>
            </a:r>
          </a:p>
        </p:txBody>
      </p:sp>
      <p:sp>
        <p:nvSpPr>
          <p:cNvPr id="4" name="Slide Number Placeholder 3"/>
          <p:cNvSpPr>
            <a:spLocks noGrp="1"/>
          </p:cNvSpPr>
          <p:nvPr>
            <p:ph type="sldNum" sz="quarter" idx="5"/>
          </p:nvPr>
        </p:nvSpPr>
        <p:spPr/>
        <p:txBody>
          <a:bodyPr/>
          <a:lstStyle/>
          <a:p>
            <a:fld id="{C113A528-7095-4D63-B79D-6A309FCC3FC7}" type="slidenum">
              <a:rPr lang="en-US" smtClean="0"/>
              <a:t>9</a:t>
            </a:fld>
            <a:endParaRPr lang="en-US"/>
          </a:p>
        </p:txBody>
      </p:sp>
    </p:spTree>
    <p:extLst>
      <p:ext uri="{BB962C8B-B14F-4D97-AF65-F5344CB8AC3E}">
        <p14:creationId xmlns:p14="http://schemas.microsoft.com/office/powerpoint/2010/main" val="3745396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Thursday, July 6,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56150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Thursday, July 6,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06292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Thursday, July 6,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479898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Thursday, July 6,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09635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Thursday, July 6,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51055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Thursday, July 6,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230754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Thursday, July 6,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1672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Thursday, July 6,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03846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Thursday, July 6,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9053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Thursday, July 6,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5850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Thursday, July 6,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5737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Thursday, July 6, 2023</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469809993"/>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D89EBB-72B3-43C9-BAA0-C3D3A97AD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A6BA549-E7EA-4091-94B3-7B2B3044E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8334B8-5E31-6042-49F5-27D0F09D4824}"/>
              </a:ext>
            </a:extLst>
          </p:cNvPr>
          <p:cNvSpPr>
            <a:spLocks noGrp="1"/>
          </p:cNvSpPr>
          <p:nvPr>
            <p:ph type="ctrTitle"/>
          </p:nvPr>
        </p:nvSpPr>
        <p:spPr>
          <a:xfrm>
            <a:off x="1349567" y="619199"/>
            <a:ext cx="9492866" cy="576000"/>
          </a:xfrm>
        </p:spPr>
        <p:txBody>
          <a:bodyPr wrap="square" anchor="t">
            <a:normAutofit/>
          </a:bodyPr>
          <a:lstStyle/>
          <a:p>
            <a:r>
              <a:rPr lang="en-US" sz="3200"/>
              <a:t>The Olde Cheese Shoppe</a:t>
            </a:r>
          </a:p>
        </p:txBody>
      </p:sp>
      <p:sp>
        <p:nvSpPr>
          <p:cNvPr id="3" name="Subtitle 2">
            <a:extLst>
              <a:ext uri="{FF2B5EF4-FFF2-40B4-BE49-F238E27FC236}">
                <a16:creationId xmlns:a16="http://schemas.microsoft.com/office/drawing/2014/main" id="{EA866B20-F89F-6AA8-75C7-6EC15ADDC3E9}"/>
              </a:ext>
            </a:extLst>
          </p:cNvPr>
          <p:cNvSpPr>
            <a:spLocks noGrp="1"/>
          </p:cNvSpPr>
          <p:nvPr>
            <p:ph type="subTitle" idx="1"/>
          </p:nvPr>
        </p:nvSpPr>
        <p:spPr>
          <a:xfrm>
            <a:off x="1349568" y="1265256"/>
            <a:ext cx="9492866" cy="340414"/>
          </a:xfrm>
        </p:spPr>
        <p:txBody>
          <a:bodyPr wrap="square">
            <a:normAutofit/>
          </a:bodyPr>
          <a:lstStyle/>
          <a:p>
            <a:pPr>
              <a:lnSpc>
                <a:spcPct val="110000"/>
              </a:lnSpc>
            </a:pPr>
            <a:r>
              <a:rPr lang="en-US" sz="2000"/>
              <a:t>Customer Satisfaction Report</a:t>
            </a:r>
          </a:p>
          <a:p>
            <a:pPr>
              <a:lnSpc>
                <a:spcPct val="110000"/>
              </a:lnSpc>
            </a:pPr>
            <a:endParaRPr lang="en-US" sz="2000"/>
          </a:p>
        </p:txBody>
      </p:sp>
      <p:grpSp>
        <p:nvGrpSpPr>
          <p:cNvPr id="13" name="Group 12">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4"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5"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8" name="Group 17">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19"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useBgFill="1">
        <p:nvSpPr>
          <p:cNvPr id="23" name="Freeform: Shape 22">
            <a:extLst>
              <a:ext uri="{FF2B5EF4-FFF2-40B4-BE49-F238E27FC236}">
                <a16:creationId xmlns:a16="http://schemas.microsoft.com/office/drawing/2014/main" id="{613F3963-915E-4812-8B39-BE6EA7CC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4524375" y="-809624"/>
            <a:ext cx="3143251" cy="12192001"/>
          </a:xfrm>
          <a:custGeom>
            <a:avLst/>
            <a:gdLst>
              <a:gd name="connsiteX0" fmla="*/ 508 w 2932134"/>
              <a:gd name="connsiteY0" fmla="*/ 4431100 h 12192000"/>
              <a:gd name="connsiteX1" fmla="*/ 137030 w 2932134"/>
              <a:gd name="connsiteY1" fmla="*/ 177371 h 12192000"/>
              <a:gd name="connsiteX2" fmla="*/ 145443 w 2932134"/>
              <a:gd name="connsiteY2" fmla="*/ 0 h 12192000"/>
              <a:gd name="connsiteX3" fmla="*/ 2932134 w 2932134"/>
              <a:gd name="connsiteY3" fmla="*/ 0 h 12192000"/>
              <a:gd name="connsiteX4" fmla="*/ 2932133 w 2932134"/>
              <a:gd name="connsiteY4" fmla="*/ 12192000 h 12192000"/>
              <a:gd name="connsiteX5" fmla="*/ 172151 w 2932134"/>
              <a:gd name="connsiteY5" fmla="*/ 12192000 h 12192000"/>
              <a:gd name="connsiteX6" fmla="*/ 169761 w 2932134"/>
              <a:gd name="connsiteY6" fmla="*/ 12180928 h 12192000"/>
              <a:gd name="connsiteX7" fmla="*/ 169761 w 2932134"/>
              <a:gd name="connsiteY7" fmla="*/ 7234593 h 12192000"/>
              <a:gd name="connsiteX8" fmla="*/ 508 w 2932134"/>
              <a:gd name="connsiteY8" fmla="*/ 44311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2134" h="12192000">
                <a:moveTo>
                  <a:pt x="508" y="4431100"/>
                </a:moveTo>
                <a:cubicBezTo>
                  <a:pt x="-7698" y="2846728"/>
                  <a:pt x="85554" y="1238574"/>
                  <a:pt x="137030" y="177371"/>
                </a:cubicBezTo>
                <a:lnTo>
                  <a:pt x="145443" y="0"/>
                </a:lnTo>
                <a:lnTo>
                  <a:pt x="2932134" y="0"/>
                </a:lnTo>
                <a:lnTo>
                  <a:pt x="2932133" y="12192000"/>
                </a:lnTo>
                <a:lnTo>
                  <a:pt x="172151" y="12192000"/>
                </a:lnTo>
                <a:lnTo>
                  <a:pt x="169761" y="12180928"/>
                </a:lnTo>
                <a:cubicBezTo>
                  <a:pt x="169761" y="11800439"/>
                  <a:pt x="169761" y="10278492"/>
                  <a:pt x="169761" y="7234593"/>
                </a:cubicBezTo>
                <a:cubicBezTo>
                  <a:pt x="50398" y="6402277"/>
                  <a:pt x="5637" y="5421334"/>
                  <a:pt x="508" y="4431100"/>
                </a:cubicBez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pic>
        <p:nvPicPr>
          <p:cNvPr id="4" name="Picture 3" descr="Assorted types of cheese">
            <a:extLst>
              <a:ext uri="{FF2B5EF4-FFF2-40B4-BE49-F238E27FC236}">
                <a16:creationId xmlns:a16="http://schemas.microsoft.com/office/drawing/2014/main" id="{E2DD727F-544B-83E1-86E6-23F3489AB7BF}"/>
              </a:ext>
            </a:extLst>
          </p:cNvPr>
          <p:cNvPicPr>
            <a:picLocks noChangeAspect="1"/>
          </p:cNvPicPr>
          <p:nvPr/>
        </p:nvPicPr>
        <p:blipFill rotWithShape="1">
          <a:blip r:embed="rId3"/>
          <a:srcRect t="36997" b="22161"/>
          <a:stretch/>
        </p:blipFill>
        <p:spPr>
          <a:xfrm>
            <a:off x="20" y="2124079"/>
            <a:ext cx="12191980" cy="4008527"/>
          </a:xfrm>
          <a:custGeom>
            <a:avLst/>
            <a:gdLst/>
            <a:ahLst/>
            <a:cxnLst/>
            <a:rect l="l" t="t" r="r" b="b"/>
            <a:pathLst>
              <a:path w="12192000" h="4008527">
                <a:moveTo>
                  <a:pt x="4189346" y="67"/>
                </a:moveTo>
                <a:cubicBezTo>
                  <a:pt x="6609616" y="-2813"/>
                  <a:pt x="11142685" y="89351"/>
                  <a:pt x="11767395" y="89351"/>
                </a:cubicBezTo>
                <a:cubicBezTo>
                  <a:pt x="11866707" y="89351"/>
                  <a:pt x="11953607" y="89351"/>
                  <a:pt x="12029645" y="89351"/>
                </a:cubicBezTo>
                <a:lnTo>
                  <a:pt x="12192000" y="89351"/>
                </a:lnTo>
                <a:lnTo>
                  <a:pt x="12192000" y="3985854"/>
                </a:lnTo>
                <a:lnTo>
                  <a:pt x="12191997" y="3985854"/>
                </a:lnTo>
                <a:lnTo>
                  <a:pt x="12191997" y="3974419"/>
                </a:lnTo>
                <a:lnTo>
                  <a:pt x="12184243" y="3974470"/>
                </a:lnTo>
                <a:cubicBezTo>
                  <a:pt x="11170126" y="3981070"/>
                  <a:pt x="9547540" y="3991630"/>
                  <a:pt x="6951408" y="4008527"/>
                </a:cubicBezTo>
                <a:cubicBezTo>
                  <a:pt x="6951408" y="4008527"/>
                  <a:pt x="6951408" y="4008527"/>
                  <a:pt x="3941397" y="3963467"/>
                </a:cubicBezTo>
                <a:cubicBezTo>
                  <a:pt x="3941397" y="3963467"/>
                  <a:pt x="3941397" y="3963467"/>
                  <a:pt x="1332721" y="3963467"/>
                </a:cubicBezTo>
                <a:cubicBezTo>
                  <a:pt x="1232387" y="3963467"/>
                  <a:pt x="831053" y="3963467"/>
                  <a:pt x="329384" y="3963467"/>
                </a:cubicBezTo>
                <a:lnTo>
                  <a:pt x="0" y="3969926"/>
                </a:lnTo>
                <a:lnTo>
                  <a:pt x="0" y="40691"/>
                </a:lnTo>
                <a:lnTo>
                  <a:pt x="20858" y="40713"/>
                </a:lnTo>
                <a:cubicBezTo>
                  <a:pt x="1271033" y="41633"/>
                  <a:pt x="2406326" y="39179"/>
                  <a:pt x="2925316" y="19546"/>
                </a:cubicBezTo>
                <a:cubicBezTo>
                  <a:pt x="3184813" y="6458"/>
                  <a:pt x="3630821" y="732"/>
                  <a:pt x="4189346" y="67"/>
                </a:cubicBezTo>
                <a:close/>
              </a:path>
            </a:pathLst>
          </a:custGeom>
        </p:spPr>
      </p:pic>
    </p:spTree>
    <p:extLst>
      <p:ext uri="{BB962C8B-B14F-4D97-AF65-F5344CB8AC3E}">
        <p14:creationId xmlns:p14="http://schemas.microsoft.com/office/powerpoint/2010/main" val="392027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A3E2477-CB24-4FE6-B9C0-F9800FF83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965638C-2268-4A1B-96C3-95E79EF44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5ED8FD-082E-E20B-A526-4B605842F8C2}"/>
              </a:ext>
            </a:extLst>
          </p:cNvPr>
          <p:cNvSpPr>
            <a:spLocks noGrp="1"/>
          </p:cNvSpPr>
          <p:nvPr>
            <p:ph type="title"/>
          </p:nvPr>
        </p:nvSpPr>
        <p:spPr>
          <a:xfrm>
            <a:off x="720000" y="619200"/>
            <a:ext cx="4991961" cy="1477328"/>
          </a:xfrm>
        </p:spPr>
        <p:txBody>
          <a:bodyPr wrap="square" anchor="ctr">
            <a:normAutofit/>
          </a:bodyPr>
          <a:lstStyle/>
          <a:p>
            <a:r>
              <a:rPr lang="en-US" sz="4800" dirty="0"/>
              <a:t>Survey Analysis</a:t>
            </a:r>
          </a:p>
        </p:txBody>
      </p:sp>
      <p:sp>
        <p:nvSpPr>
          <p:cNvPr id="3" name="Content Placeholder 2">
            <a:extLst>
              <a:ext uri="{FF2B5EF4-FFF2-40B4-BE49-F238E27FC236}">
                <a16:creationId xmlns:a16="http://schemas.microsoft.com/office/drawing/2014/main" id="{6E241D8A-50BF-3358-3FDE-07402C2FBDE2}"/>
              </a:ext>
            </a:extLst>
          </p:cNvPr>
          <p:cNvSpPr>
            <a:spLocks noGrp="1"/>
          </p:cNvSpPr>
          <p:nvPr>
            <p:ph idx="1"/>
          </p:nvPr>
        </p:nvSpPr>
        <p:spPr>
          <a:xfrm>
            <a:off x="720000" y="2541600"/>
            <a:ext cx="4991962" cy="3216273"/>
          </a:xfrm>
        </p:spPr>
        <p:txBody>
          <a:bodyPr>
            <a:normAutofit/>
          </a:bodyPr>
          <a:lstStyle/>
          <a:p>
            <a:pPr marL="0" indent="0">
              <a:buNone/>
            </a:pPr>
            <a:r>
              <a:rPr lang="en-US" sz="3200" dirty="0">
                <a:effectLst/>
                <a:latin typeface="Lato" panose="020F0502020204030203" pitchFamily="34" charset="0"/>
                <a:ea typeface="Times New Roman" panose="02020603050405020304" pitchFamily="18" charset="0"/>
              </a:rPr>
              <a:t>The shop could greatly benefit from increasing the selection of cheeses</a:t>
            </a:r>
            <a:endParaRPr lang="en-US" sz="3200" dirty="0">
              <a:effectLst/>
              <a:latin typeface="Times New Roman" panose="02020603050405020304" pitchFamily="18" charset="0"/>
              <a:ea typeface="Times New Roman" panose="02020603050405020304" pitchFamily="18" charset="0"/>
            </a:endParaRPr>
          </a:p>
          <a:p>
            <a:pPr marL="457200" lvl="1" indent="0">
              <a:buNone/>
            </a:pPr>
            <a:endParaRPr lang="en-US" dirty="0"/>
          </a:p>
        </p:txBody>
      </p:sp>
      <p:sp useBgFill="1">
        <p:nvSpPr>
          <p:cNvPr id="13" name="Freeform: Shape 12">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aphicFrame>
        <p:nvGraphicFramePr>
          <p:cNvPr id="4" name="Chart 3">
            <a:extLst>
              <a:ext uri="{FF2B5EF4-FFF2-40B4-BE49-F238E27FC236}">
                <a16:creationId xmlns:a16="http://schemas.microsoft.com/office/drawing/2014/main" id="{9B5D168E-DA68-BC1E-2435-635455C4D8DA}"/>
              </a:ext>
            </a:extLst>
          </p:cNvPr>
          <p:cNvGraphicFramePr/>
          <p:nvPr>
            <p:extLst>
              <p:ext uri="{D42A27DB-BD31-4B8C-83A1-F6EECF244321}">
                <p14:modId xmlns:p14="http://schemas.microsoft.com/office/powerpoint/2010/main" val="2251104960"/>
              </p:ext>
            </p:extLst>
          </p:nvPr>
        </p:nvGraphicFramePr>
        <p:xfrm>
          <a:off x="7176162" y="720000"/>
          <a:ext cx="4284000" cy="5409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69179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01AA7-EFAE-0B00-6963-171C57D3407C}"/>
              </a:ext>
            </a:extLst>
          </p:cNvPr>
          <p:cNvSpPr>
            <a:spLocks noGrp="1"/>
          </p:cNvSpPr>
          <p:nvPr>
            <p:ph type="title"/>
          </p:nvPr>
        </p:nvSpPr>
        <p:spPr/>
        <p:txBody>
          <a:bodyPr>
            <a:normAutofit/>
          </a:bodyPr>
          <a:lstStyle/>
          <a:p>
            <a:r>
              <a:rPr lang="en-US" sz="6000" dirty="0"/>
              <a:t>Survey Analysis</a:t>
            </a:r>
          </a:p>
        </p:txBody>
      </p:sp>
      <p:graphicFrame>
        <p:nvGraphicFramePr>
          <p:cNvPr id="4" name="Chart 3">
            <a:extLst>
              <a:ext uri="{FF2B5EF4-FFF2-40B4-BE49-F238E27FC236}">
                <a16:creationId xmlns:a16="http://schemas.microsoft.com/office/drawing/2014/main" id="{93762CAB-FDF5-FA5B-82C9-2E08683C3D9B}"/>
              </a:ext>
            </a:extLst>
          </p:cNvPr>
          <p:cNvGraphicFramePr/>
          <p:nvPr>
            <p:extLst>
              <p:ext uri="{D42A27DB-BD31-4B8C-83A1-F6EECF244321}">
                <p14:modId xmlns:p14="http://schemas.microsoft.com/office/powerpoint/2010/main" val="3451939694"/>
              </p:ext>
            </p:extLst>
          </p:nvPr>
        </p:nvGraphicFramePr>
        <p:xfrm>
          <a:off x="7020910" y="239110"/>
          <a:ext cx="4913586" cy="30401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ontent Placeholder 4">
            <a:extLst>
              <a:ext uri="{FF2B5EF4-FFF2-40B4-BE49-F238E27FC236}">
                <a16:creationId xmlns:a16="http://schemas.microsoft.com/office/drawing/2014/main" id="{2A73C579-1D37-6B8C-4EE4-9DA5C3E9A2CC}"/>
              </a:ext>
            </a:extLst>
          </p:cNvPr>
          <p:cNvGraphicFramePr>
            <a:graphicFrameLocks noGrp="1"/>
          </p:cNvGraphicFramePr>
          <p:nvPr>
            <p:ph idx="1"/>
            <p:extLst>
              <p:ext uri="{D42A27DB-BD31-4B8C-83A1-F6EECF244321}">
                <p14:modId xmlns:p14="http://schemas.microsoft.com/office/powerpoint/2010/main" val="2437931319"/>
              </p:ext>
            </p:extLst>
          </p:nvPr>
        </p:nvGraphicFramePr>
        <p:xfrm>
          <a:off x="7556939" y="3373110"/>
          <a:ext cx="3891384" cy="3227387"/>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3AE60F89-051B-0164-03B2-2F0DE9B02B4F}"/>
              </a:ext>
            </a:extLst>
          </p:cNvPr>
          <p:cNvSpPr txBox="1"/>
          <p:nvPr/>
        </p:nvSpPr>
        <p:spPr>
          <a:xfrm>
            <a:off x="720000" y="2466107"/>
            <a:ext cx="6074979" cy="2753126"/>
          </a:xfrm>
          <a:prstGeom prst="rect">
            <a:avLst/>
          </a:prstGeom>
          <a:noFill/>
        </p:spPr>
        <p:txBody>
          <a:bodyPr wrap="square" rtlCol="0">
            <a:spAutoFit/>
          </a:bodyPr>
          <a:lstStyle/>
          <a:p>
            <a:pPr marL="457200" indent="-457200">
              <a:lnSpc>
                <a:spcPct val="120000"/>
              </a:lnSpc>
              <a:spcBef>
                <a:spcPts val="1000"/>
              </a:spcBef>
              <a:buClr>
                <a:schemeClr val="accent4"/>
              </a:buClr>
              <a:buFont typeface="Arial" panose="020B0604020202020204" pitchFamily="34" charset="0"/>
              <a:buChar char="•"/>
            </a:pPr>
            <a:r>
              <a:rPr lang="en-US" sz="2800" spc="20" dirty="0">
                <a:solidFill>
                  <a:schemeClr val="tx1">
                    <a:alpha val="58000"/>
                  </a:schemeClr>
                </a:solidFill>
                <a:latin typeface="Lato" panose="020F0502020204030203" pitchFamily="34" charset="0"/>
              </a:rPr>
              <a:t>The second major factor that scored low on the survey was the pricing</a:t>
            </a:r>
          </a:p>
          <a:p>
            <a:pPr lvl="1" indent="-457200">
              <a:lnSpc>
                <a:spcPct val="120000"/>
              </a:lnSpc>
              <a:spcBef>
                <a:spcPts val="1000"/>
              </a:spcBef>
              <a:buClr>
                <a:schemeClr val="accent4"/>
              </a:buClr>
              <a:buFont typeface="Arial" panose="020B0604020202020204" pitchFamily="34" charset="0"/>
              <a:buChar char="•"/>
            </a:pPr>
            <a:r>
              <a:rPr lang="en-US" sz="2800" spc="20" dirty="0">
                <a:solidFill>
                  <a:schemeClr val="tx1">
                    <a:alpha val="58000"/>
                  </a:schemeClr>
                </a:solidFill>
                <a:latin typeface="Lato" panose="020F0502020204030203" pitchFamily="34" charset="0"/>
              </a:rPr>
              <a:t>This factor scored low among all age groups except for 31-40</a:t>
            </a:r>
          </a:p>
        </p:txBody>
      </p:sp>
    </p:spTree>
    <p:extLst>
      <p:ext uri="{BB962C8B-B14F-4D97-AF65-F5344CB8AC3E}">
        <p14:creationId xmlns:p14="http://schemas.microsoft.com/office/powerpoint/2010/main" val="3449257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AB4BE-5478-7FFF-3AF9-8EB319674CB0}"/>
              </a:ext>
            </a:extLst>
          </p:cNvPr>
          <p:cNvSpPr>
            <a:spLocks noGrp="1"/>
          </p:cNvSpPr>
          <p:nvPr>
            <p:ph type="title"/>
          </p:nvPr>
        </p:nvSpPr>
        <p:spPr/>
        <p:txBody>
          <a:bodyPr/>
          <a:lstStyle/>
          <a:p>
            <a:r>
              <a:rPr lang="en-US"/>
              <a:t>Recommendations</a:t>
            </a:r>
            <a:endParaRPr lang="en-US" dirty="0"/>
          </a:p>
        </p:txBody>
      </p:sp>
      <p:graphicFrame>
        <p:nvGraphicFramePr>
          <p:cNvPr id="15" name="Content Placeholder 2">
            <a:extLst>
              <a:ext uri="{FF2B5EF4-FFF2-40B4-BE49-F238E27FC236}">
                <a16:creationId xmlns:a16="http://schemas.microsoft.com/office/drawing/2014/main" id="{196EACA1-EE26-4751-3426-D56EC7B96866}"/>
              </a:ext>
            </a:extLst>
          </p:cNvPr>
          <p:cNvGraphicFramePr>
            <a:graphicFrameLocks noGrp="1"/>
          </p:cNvGraphicFramePr>
          <p:nvPr>
            <p:ph idx="1"/>
            <p:extLst>
              <p:ext uri="{D42A27DB-BD31-4B8C-83A1-F6EECF244321}">
                <p14:modId xmlns:p14="http://schemas.microsoft.com/office/powerpoint/2010/main" val="2089339671"/>
              </p:ext>
            </p:extLst>
          </p:nvPr>
        </p:nvGraphicFramePr>
        <p:xfrm>
          <a:off x="719997" y="2022248"/>
          <a:ext cx="10728325" cy="4216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7258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0CAB9-F0AE-414E-805C-776919054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27C80BC-190C-4813-9BAE-C4B56C5C7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EE1CC0-1871-82B6-4171-0BE416AD0BBF}"/>
              </a:ext>
            </a:extLst>
          </p:cNvPr>
          <p:cNvSpPr>
            <a:spLocks noGrp="1"/>
          </p:cNvSpPr>
          <p:nvPr>
            <p:ph type="title"/>
          </p:nvPr>
        </p:nvSpPr>
        <p:spPr>
          <a:xfrm>
            <a:off x="720000" y="619201"/>
            <a:ext cx="3095626" cy="1477328"/>
          </a:xfrm>
        </p:spPr>
        <p:txBody>
          <a:bodyPr>
            <a:normAutofit/>
          </a:bodyPr>
          <a:lstStyle/>
          <a:p>
            <a:pPr algn="ctr"/>
            <a:r>
              <a:rPr lang="en-US" sz="3600" b="1" dirty="0">
                <a:effectLst/>
                <a:latin typeface="Lato" panose="020F0502020204030203" pitchFamily="34" charset="0"/>
                <a:ea typeface="Times New Roman" panose="02020603050405020304" pitchFamily="18" charset="0"/>
              </a:rPr>
              <a:t>Research Objective</a:t>
            </a:r>
            <a:endParaRPr lang="en-US" sz="3600" dirty="0"/>
          </a:p>
        </p:txBody>
      </p:sp>
      <p:sp>
        <p:nvSpPr>
          <p:cNvPr id="3" name="Content Placeholder 2">
            <a:extLst>
              <a:ext uri="{FF2B5EF4-FFF2-40B4-BE49-F238E27FC236}">
                <a16:creationId xmlns:a16="http://schemas.microsoft.com/office/drawing/2014/main" id="{629B114B-5891-F4B3-6642-3CC6AB91752A}"/>
              </a:ext>
            </a:extLst>
          </p:cNvPr>
          <p:cNvSpPr>
            <a:spLocks noGrp="1"/>
          </p:cNvSpPr>
          <p:nvPr>
            <p:ph idx="1"/>
          </p:nvPr>
        </p:nvSpPr>
        <p:spPr>
          <a:xfrm>
            <a:off x="3923930" y="633600"/>
            <a:ext cx="7524395" cy="1477328"/>
          </a:xfrm>
        </p:spPr>
        <p:txBody>
          <a:bodyPr>
            <a:normAutofit lnSpcReduction="10000"/>
          </a:bodyPr>
          <a:lstStyle/>
          <a:p>
            <a:pPr marL="457200" marR="0" lvl="1" indent="0" algn="ctr">
              <a:spcBef>
                <a:spcPts val="0"/>
              </a:spcBef>
              <a:spcAft>
                <a:spcPts val="0"/>
              </a:spcAft>
              <a:buNone/>
            </a:pPr>
            <a:r>
              <a:rPr lang="en-US" sz="2800" dirty="0">
                <a:effectLst/>
                <a:latin typeface="Lato" panose="020F0502020204030203" pitchFamily="34" charset="0"/>
                <a:ea typeface="Times New Roman" panose="02020603050405020304" pitchFamily="18" charset="0"/>
              </a:rPr>
              <a:t>To determine what factors contribute most to customer satisfaction among the target market.</a:t>
            </a:r>
            <a:endParaRPr lang="en-US" sz="2800" dirty="0">
              <a:effectLst/>
              <a:latin typeface="Times New Roman" panose="02020603050405020304" pitchFamily="18" charset="0"/>
              <a:ea typeface="Times New Roman" panose="02020603050405020304" pitchFamily="18" charset="0"/>
            </a:endParaRPr>
          </a:p>
          <a:p>
            <a:endParaRPr lang="en-US" dirty="0"/>
          </a:p>
        </p:txBody>
      </p:sp>
      <p:pic>
        <p:nvPicPr>
          <p:cNvPr id="5" name="Picture 4" descr="A wall painted with an arrow and a dartboard">
            <a:extLst>
              <a:ext uri="{FF2B5EF4-FFF2-40B4-BE49-F238E27FC236}">
                <a16:creationId xmlns:a16="http://schemas.microsoft.com/office/drawing/2014/main" id="{44438160-DB10-A229-80D3-3976FA9E83EB}"/>
              </a:ext>
            </a:extLst>
          </p:cNvPr>
          <p:cNvPicPr>
            <a:picLocks noChangeAspect="1"/>
          </p:cNvPicPr>
          <p:nvPr/>
        </p:nvPicPr>
        <p:blipFill rotWithShape="1">
          <a:blip r:embed="rId3"/>
          <a:srcRect t="25097" b="25880"/>
          <a:stretch/>
        </p:blipFill>
        <p:spPr>
          <a:xfrm>
            <a:off x="20" y="2584536"/>
            <a:ext cx="12191980" cy="4273465"/>
          </a:xfrm>
          <a:custGeom>
            <a:avLst/>
            <a:gdLst/>
            <a:ahLst/>
            <a:cxnLst/>
            <a:rect l="l" t="t" r="r" b="b"/>
            <a:pathLst>
              <a:path w="12192000" h="4273465">
                <a:moveTo>
                  <a:pt x="5674827" y="107"/>
                </a:moveTo>
                <a:cubicBezTo>
                  <a:pt x="6770307" y="-2269"/>
                  <a:pt x="8062055" y="35744"/>
                  <a:pt x="8986322" y="35744"/>
                </a:cubicBezTo>
                <a:cubicBezTo>
                  <a:pt x="10233527" y="52639"/>
                  <a:pt x="11168930" y="69533"/>
                  <a:pt x="12015248" y="52639"/>
                </a:cubicBezTo>
                <a:lnTo>
                  <a:pt x="12192000" y="60460"/>
                </a:lnTo>
                <a:lnTo>
                  <a:pt x="12192000" y="4273465"/>
                </a:lnTo>
                <a:lnTo>
                  <a:pt x="0" y="4273465"/>
                </a:lnTo>
                <a:lnTo>
                  <a:pt x="0" y="65877"/>
                </a:lnTo>
                <a:lnTo>
                  <a:pt x="107413" y="52639"/>
                </a:lnTo>
                <a:cubicBezTo>
                  <a:pt x="716168" y="1955"/>
                  <a:pt x="1725810" y="137111"/>
                  <a:pt x="4665650" y="18850"/>
                </a:cubicBezTo>
                <a:cubicBezTo>
                  <a:pt x="4966315" y="6179"/>
                  <a:pt x="5309667" y="899"/>
                  <a:pt x="5674827" y="107"/>
                </a:cubicBezTo>
                <a:close/>
              </a:path>
            </a:pathLst>
          </a:custGeom>
        </p:spPr>
      </p:pic>
    </p:spTree>
    <p:extLst>
      <p:ext uri="{BB962C8B-B14F-4D97-AF65-F5344CB8AC3E}">
        <p14:creationId xmlns:p14="http://schemas.microsoft.com/office/powerpoint/2010/main" val="385193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08119F7-B84E-4EBF-919F-A9B0F6D92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A17479-17CB-402A-8689-750C6F38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E4FBCB-C2D4-8B59-F2EB-B65D64E44491}"/>
              </a:ext>
            </a:extLst>
          </p:cNvPr>
          <p:cNvSpPr>
            <a:spLocks noGrp="1"/>
          </p:cNvSpPr>
          <p:nvPr>
            <p:ph type="title"/>
          </p:nvPr>
        </p:nvSpPr>
        <p:spPr>
          <a:xfrm>
            <a:off x="720000" y="619200"/>
            <a:ext cx="3107463" cy="5510138"/>
          </a:xfrm>
        </p:spPr>
        <p:txBody>
          <a:bodyPr>
            <a:normAutofit/>
          </a:bodyPr>
          <a:lstStyle/>
          <a:p>
            <a:r>
              <a:rPr lang="en-US" dirty="0"/>
              <a:t>Research Questions</a:t>
            </a:r>
          </a:p>
        </p:txBody>
      </p:sp>
      <p:sp useBgFill="1">
        <p:nvSpPr>
          <p:cNvPr id="22" name="Freeform: Shape 21">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5" name="Content Placeholder 2">
            <a:extLst>
              <a:ext uri="{FF2B5EF4-FFF2-40B4-BE49-F238E27FC236}">
                <a16:creationId xmlns:a16="http://schemas.microsoft.com/office/drawing/2014/main" id="{2CDBBE2E-8CFC-1035-AEB9-B835BAAA3A88}"/>
              </a:ext>
            </a:extLst>
          </p:cNvPr>
          <p:cNvGraphicFramePr>
            <a:graphicFrameLocks noGrp="1"/>
          </p:cNvGraphicFramePr>
          <p:nvPr>
            <p:ph idx="1"/>
            <p:extLst>
              <p:ext uri="{D42A27DB-BD31-4B8C-83A1-F6EECF244321}">
                <p14:modId xmlns:p14="http://schemas.microsoft.com/office/powerpoint/2010/main" val="4087490591"/>
              </p:ext>
            </p:extLst>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9937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8119F7-B84E-4EBF-919F-A9B0F6D92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AA17479-17CB-402A-8689-750C6F38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1C4ECD-F86F-F91B-6D7D-E65D4CB05110}"/>
              </a:ext>
            </a:extLst>
          </p:cNvPr>
          <p:cNvSpPr>
            <a:spLocks noGrp="1"/>
          </p:cNvSpPr>
          <p:nvPr>
            <p:ph type="title"/>
          </p:nvPr>
        </p:nvSpPr>
        <p:spPr>
          <a:xfrm>
            <a:off x="720000" y="619200"/>
            <a:ext cx="3107463" cy="5510138"/>
          </a:xfrm>
        </p:spPr>
        <p:txBody>
          <a:bodyPr>
            <a:normAutofit/>
          </a:bodyPr>
          <a:lstStyle/>
          <a:p>
            <a:r>
              <a:rPr lang="en-US" dirty="0"/>
              <a:t>Background</a:t>
            </a:r>
          </a:p>
        </p:txBody>
      </p:sp>
      <p:sp useBgFill="1">
        <p:nvSpPr>
          <p:cNvPr id="13" name="Freeform: Shape 12">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5" name="Content Placeholder 2">
            <a:extLst>
              <a:ext uri="{FF2B5EF4-FFF2-40B4-BE49-F238E27FC236}">
                <a16:creationId xmlns:a16="http://schemas.microsoft.com/office/drawing/2014/main" id="{CE0F86E8-064D-05D6-B12A-0EA8AE2003A0}"/>
              </a:ext>
            </a:extLst>
          </p:cNvPr>
          <p:cNvGraphicFramePr>
            <a:graphicFrameLocks noGrp="1"/>
          </p:cNvGraphicFramePr>
          <p:nvPr>
            <p:ph idx="1"/>
            <p:extLst>
              <p:ext uri="{D42A27DB-BD31-4B8C-83A1-F6EECF244321}">
                <p14:modId xmlns:p14="http://schemas.microsoft.com/office/powerpoint/2010/main" val="3322991451"/>
              </p:ext>
            </p:extLst>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2545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8119F7-B84E-4EBF-919F-A9B0F6D92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AA17479-17CB-402A-8689-750C6F38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12EDCD-48D3-24AB-AB3E-2BBE858A818C}"/>
              </a:ext>
            </a:extLst>
          </p:cNvPr>
          <p:cNvSpPr>
            <a:spLocks noGrp="1"/>
          </p:cNvSpPr>
          <p:nvPr>
            <p:ph type="title"/>
          </p:nvPr>
        </p:nvSpPr>
        <p:spPr>
          <a:xfrm>
            <a:off x="720000" y="619200"/>
            <a:ext cx="3107463" cy="5510138"/>
          </a:xfrm>
        </p:spPr>
        <p:txBody>
          <a:bodyPr>
            <a:normAutofit/>
          </a:bodyPr>
          <a:lstStyle/>
          <a:p>
            <a:r>
              <a:rPr lang="en-US" dirty="0"/>
              <a:t>Executive Summary</a:t>
            </a:r>
          </a:p>
        </p:txBody>
      </p:sp>
      <p:sp useBgFill="1">
        <p:nvSpPr>
          <p:cNvPr id="13" name="Freeform: Shape 12">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5" name="Content Placeholder 2">
            <a:extLst>
              <a:ext uri="{FF2B5EF4-FFF2-40B4-BE49-F238E27FC236}">
                <a16:creationId xmlns:a16="http://schemas.microsoft.com/office/drawing/2014/main" id="{B3E02997-914E-7834-AF87-D3AB98292DB6}"/>
              </a:ext>
            </a:extLst>
          </p:cNvPr>
          <p:cNvGraphicFramePr>
            <a:graphicFrameLocks noGrp="1"/>
          </p:cNvGraphicFramePr>
          <p:nvPr>
            <p:ph idx="1"/>
            <p:extLst>
              <p:ext uri="{D42A27DB-BD31-4B8C-83A1-F6EECF244321}">
                <p14:modId xmlns:p14="http://schemas.microsoft.com/office/powerpoint/2010/main" val="3028662816"/>
              </p:ext>
            </p:extLst>
          </p:nvPr>
        </p:nvGraphicFramePr>
        <p:xfrm>
          <a:off x="720001" y="728663"/>
          <a:ext cx="10729050" cy="5640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9912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308119F7-B84E-4EBF-919F-A9B0F6D92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9">
            <a:extLst>
              <a:ext uri="{FF2B5EF4-FFF2-40B4-BE49-F238E27FC236}">
                <a16:creationId xmlns:a16="http://schemas.microsoft.com/office/drawing/2014/main" id="{DAA17479-17CB-402A-8689-750C6F38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227EE3-F561-13B2-A246-7E25AEFBE58E}"/>
              </a:ext>
            </a:extLst>
          </p:cNvPr>
          <p:cNvSpPr>
            <a:spLocks noGrp="1"/>
          </p:cNvSpPr>
          <p:nvPr>
            <p:ph type="title"/>
          </p:nvPr>
        </p:nvSpPr>
        <p:spPr>
          <a:xfrm>
            <a:off x="720000" y="619200"/>
            <a:ext cx="3107463" cy="5510138"/>
          </a:xfrm>
        </p:spPr>
        <p:txBody>
          <a:bodyPr>
            <a:normAutofit/>
          </a:bodyPr>
          <a:lstStyle/>
          <a:p>
            <a:r>
              <a:rPr lang="en-US" dirty="0"/>
              <a:t>Methodology</a:t>
            </a:r>
          </a:p>
        </p:txBody>
      </p:sp>
      <p:sp useBgFill="1">
        <p:nvSpPr>
          <p:cNvPr id="26" name="Freeform: Shape 21">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5" name="Content Placeholder 2">
            <a:extLst>
              <a:ext uri="{FF2B5EF4-FFF2-40B4-BE49-F238E27FC236}">
                <a16:creationId xmlns:a16="http://schemas.microsoft.com/office/drawing/2014/main" id="{5A87EDE7-30D7-16E0-73D0-480A8F886BF4}"/>
              </a:ext>
            </a:extLst>
          </p:cNvPr>
          <p:cNvGraphicFramePr>
            <a:graphicFrameLocks noGrp="1"/>
          </p:cNvGraphicFramePr>
          <p:nvPr>
            <p:ph idx="1"/>
            <p:extLst>
              <p:ext uri="{D42A27DB-BD31-4B8C-83A1-F6EECF244321}">
                <p14:modId xmlns:p14="http://schemas.microsoft.com/office/powerpoint/2010/main" val="3196314686"/>
              </p:ext>
            </p:extLst>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3871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5D1035C-3BF0-4FE0-B3A3-1062F8600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64A193-3CC4-A3BA-941A-17D289AFAAE1}"/>
              </a:ext>
            </a:extLst>
          </p:cNvPr>
          <p:cNvSpPr>
            <a:spLocks noGrp="1"/>
          </p:cNvSpPr>
          <p:nvPr>
            <p:ph type="title"/>
          </p:nvPr>
        </p:nvSpPr>
        <p:spPr>
          <a:xfrm>
            <a:off x="720000" y="619200"/>
            <a:ext cx="4991961" cy="1477328"/>
          </a:xfrm>
        </p:spPr>
        <p:txBody>
          <a:bodyPr wrap="square" anchor="ctr">
            <a:normAutofit/>
          </a:bodyPr>
          <a:lstStyle/>
          <a:p>
            <a:r>
              <a:rPr lang="en-US" dirty="0"/>
              <a:t>Methodology</a:t>
            </a:r>
          </a:p>
        </p:txBody>
      </p:sp>
      <p:sp>
        <p:nvSpPr>
          <p:cNvPr id="3" name="Content Placeholder 2">
            <a:extLst>
              <a:ext uri="{FF2B5EF4-FFF2-40B4-BE49-F238E27FC236}">
                <a16:creationId xmlns:a16="http://schemas.microsoft.com/office/drawing/2014/main" id="{C42385E9-5FE4-26F3-A730-DAE907555637}"/>
              </a:ext>
            </a:extLst>
          </p:cNvPr>
          <p:cNvSpPr>
            <a:spLocks noGrp="1"/>
          </p:cNvSpPr>
          <p:nvPr>
            <p:ph idx="1"/>
          </p:nvPr>
        </p:nvSpPr>
        <p:spPr>
          <a:xfrm>
            <a:off x="720000" y="2541600"/>
            <a:ext cx="4991962" cy="3216273"/>
          </a:xfrm>
        </p:spPr>
        <p:txBody>
          <a:bodyPr>
            <a:normAutofit/>
          </a:bodyPr>
          <a:lstStyle/>
          <a:p>
            <a:pPr>
              <a:lnSpc>
                <a:spcPct val="110000"/>
              </a:lnSpc>
            </a:pPr>
            <a:r>
              <a:rPr lang="en-US" dirty="0"/>
              <a:t>Response rate: 61.8%</a:t>
            </a:r>
          </a:p>
          <a:p>
            <a:pPr lvl="1">
              <a:lnSpc>
                <a:spcPct val="110000"/>
              </a:lnSpc>
            </a:pPr>
            <a:r>
              <a:rPr lang="en-US" dirty="0"/>
              <a:t>This was an extremely high response rate</a:t>
            </a:r>
          </a:p>
          <a:p>
            <a:pPr lvl="1">
              <a:lnSpc>
                <a:spcPct val="110000"/>
              </a:lnSpc>
            </a:pPr>
            <a:r>
              <a:rPr lang="en-US" dirty="0"/>
              <a:t>The popularity of the store may have pushed more people to respond to the survey</a:t>
            </a:r>
          </a:p>
          <a:p>
            <a:pPr lvl="1">
              <a:lnSpc>
                <a:spcPct val="110000"/>
              </a:lnSpc>
            </a:pPr>
            <a:r>
              <a:rPr lang="en-US" dirty="0"/>
              <a:t>Some readers may not have noticed the survey which could lower the response rate</a:t>
            </a:r>
          </a:p>
        </p:txBody>
      </p:sp>
      <p:pic>
        <p:nvPicPr>
          <p:cNvPr id="5" name="Picture 4" descr="White percentage symbol on red background">
            <a:extLst>
              <a:ext uri="{FF2B5EF4-FFF2-40B4-BE49-F238E27FC236}">
                <a16:creationId xmlns:a16="http://schemas.microsoft.com/office/drawing/2014/main" id="{B43885C0-A98E-BFE6-192C-D53186705548}"/>
              </a:ext>
            </a:extLst>
          </p:cNvPr>
          <p:cNvPicPr>
            <a:picLocks noChangeAspect="1"/>
          </p:cNvPicPr>
          <p:nvPr/>
        </p:nvPicPr>
        <p:blipFill rotWithShape="1">
          <a:blip r:embed="rId3"/>
          <a:srcRect l="40945" r="3936" b="-1"/>
          <a:stretch/>
        </p:blipFill>
        <p:spPr>
          <a:xfrm>
            <a:off x="6529065" y="10"/>
            <a:ext cx="5662937" cy="6857990"/>
          </a:xfrm>
          <a:custGeom>
            <a:avLst/>
            <a:gdLst/>
            <a:ahLst/>
            <a:cxnLst/>
            <a:rect l="l" t="t" r="r" b="b"/>
            <a:pathLst>
              <a:path w="5662937" h="6858000">
                <a:moveTo>
                  <a:pt x="598332" y="0"/>
                </a:moveTo>
                <a:lnTo>
                  <a:pt x="5662937" y="0"/>
                </a:lnTo>
                <a:lnTo>
                  <a:pt x="5662937" y="6858000"/>
                </a:lnTo>
                <a:lnTo>
                  <a:pt x="0" y="6858000"/>
                </a:lnTo>
                <a:lnTo>
                  <a:pt x="78957" y="6777438"/>
                </a:lnTo>
                <a:cubicBezTo>
                  <a:pt x="291624" y="6544265"/>
                  <a:pt x="490445" y="6275955"/>
                  <a:pt x="672224" y="5969316"/>
                </a:cubicBezTo>
                <a:cubicBezTo>
                  <a:pt x="914596" y="5515036"/>
                  <a:pt x="1066079" y="5030470"/>
                  <a:pt x="1217562" y="4515619"/>
                </a:cubicBezTo>
                <a:cubicBezTo>
                  <a:pt x="1338748" y="3970483"/>
                  <a:pt x="1399341" y="3516203"/>
                  <a:pt x="1399341" y="3061922"/>
                </a:cubicBezTo>
                <a:cubicBezTo>
                  <a:pt x="1399341" y="1948936"/>
                  <a:pt x="1190579" y="1021447"/>
                  <a:pt x="773055" y="279455"/>
                </a:cubicBezTo>
                <a:close/>
              </a:path>
            </a:pathLst>
          </a:custGeom>
        </p:spPr>
      </p:pic>
    </p:spTree>
    <p:extLst>
      <p:ext uri="{BB962C8B-B14F-4D97-AF65-F5344CB8AC3E}">
        <p14:creationId xmlns:p14="http://schemas.microsoft.com/office/powerpoint/2010/main" val="820578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D9E2D9-EE69-4775-8CE5-9EAC35AD2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75B673-1FA7-415E-8B2E-7A0550C8B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2ED3E5-372F-0762-EF61-B9AAE07FBB1A}"/>
              </a:ext>
            </a:extLst>
          </p:cNvPr>
          <p:cNvSpPr>
            <a:spLocks noGrp="1"/>
          </p:cNvSpPr>
          <p:nvPr>
            <p:ph type="title"/>
          </p:nvPr>
        </p:nvSpPr>
        <p:spPr>
          <a:xfrm>
            <a:off x="6480000" y="619200"/>
            <a:ext cx="4991961" cy="1477328"/>
          </a:xfrm>
        </p:spPr>
        <p:txBody>
          <a:bodyPr wrap="square" anchor="ctr">
            <a:normAutofit/>
          </a:bodyPr>
          <a:lstStyle/>
          <a:p>
            <a:r>
              <a:rPr lang="en-US" dirty="0"/>
              <a:t>Qualitative Evaluation – Focus Group</a:t>
            </a:r>
          </a:p>
        </p:txBody>
      </p:sp>
      <p:pic>
        <p:nvPicPr>
          <p:cNvPr id="5" name="Picture 4" descr="Fresh camembert bread and rose">
            <a:extLst>
              <a:ext uri="{FF2B5EF4-FFF2-40B4-BE49-F238E27FC236}">
                <a16:creationId xmlns:a16="http://schemas.microsoft.com/office/drawing/2014/main" id="{18BA2397-D91D-5402-BA17-1CE642725BF9}"/>
              </a:ext>
            </a:extLst>
          </p:cNvPr>
          <p:cNvPicPr>
            <a:picLocks noChangeAspect="1"/>
          </p:cNvPicPr>
          <p:nvPr/>
        </p:nvPicPr>
        <p:blipFill rotWithShape="1">
          <a:blip r:embed="rId3"/>
          <a:srcRect l="14679" r="27859" b="-1"/>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sp>
        <p:nvSpPr>
          <p:cNvPr id="3" name="Content Placeholder 2">
            <a:extLst>
              <a:ext uri="{FF2B5EF4-FFF2-40B4-BE49-F238E27FC236}">
                <a16:creationId xmlns:a16="http://schemas.microsoft.com/office/drawing/2014/main" id="{A0DBE449-F04C-24B1-AB9D-C6541F0748EC}"/>
              </a:ext>
            </a:extLst>
          </p:cNvPr>
          <p:cNvSpPr>
            <a:spLocks noGrp="1"/>
          </p:cNvSpPr>
          <p:nvPr>
            <p:ph idx="1"/>
          </p:nvPr>
        </p:nvSpPr>
        <p:spPr>
          <a:xfrm>
            <a:off x="6480000" y="2541600"/>
            <a:ext cx="4991962" cy="3216273"/>
          </a:xfrm>
        </p:spPr>
        <p:txBody>
          <a:bodyPr>
            <a:normAutofit/>
          </a:bodyPr>
          <a:lstStyle/>
          <a:p>
            <a:pPr>
              <a:lnSpc>
                <a:spcPct val="110000"/>
              </a:lnSpc>
            </a:pPr>
            <a:r>
              <a:rPr lang="en-US" sz="1900" dirty="0"/>
              <a:t>Not enough gourmet cheese selection</a:t>
            </a:r>
          </a:p>
          <a:p>
            <a:pPr lvl="1">
              <a:lnSpc>
                <a:spcPct val="110000"/>
              </a:lnSpc>
            </a:pPr>
            <a:r>
              <a:rPr lang="en-US" sz="1900" dirty="0">
                <a:effectLst/>
                <a:latin typeface="Calibri" panose="020F0502020204030204" pitchFamily="34" charset="0"/>
                <a:ea typeface="Calibri" panose="020F0502020204030204" pitchFamily="34" charset="0"/>
              </a:rPr>
              <a:t>Seven participants stated the selection of gourmet cheeses is of primary importance</a:t>
            </a:r>
          </a:p>
          <a:p>
            <a:pPr lvl="1">
              <a:lnSpc>
                <a:spcPct val="110000"/>
              </a:lnSpc>
            </a:pPr>
            <a:r>
              <a:rPr lang="en-US" sz="1900" dirty="0">
                <a:latin typeface="Calibri" panose="020F0502020204030204" pitchFamily="34" charset="0"/>
              </a:rPr>
              <a:t>Some respondents said there are “not many choices of gourmet cheeses”</a:t>
            </a:r>
          </a:p>
          <a:p>
            <a:pPr lvl="1">
              <a:lnSpc>
                <a:spcPct val="110000"/>
              </a:lnSpc>
            </a:pPr>
            <a:r>
              <a:rPr lang="en-US" sz="1900" dirty="0">
                <a:effectLst/>
                <a:latin typeface="Calibri" panose="020F0502020204030204" pitchFamily="34" charset="0"/>
                <a:ea typeface="Calibri" panose="020F0502020204030204" pitchFamily="34" charset="0"/>
              </a:rPr>
              <a:t>Six participants stated that they try to purchase domestic gourmet cheeses, but those cheeses are not always available from some stores </a:t>
            </a:r>
            <a:endParaRPr lang="en-US" sz="1900" dirty="0">
              <a:latin typeface="Calibri" panose="020F0502020204030204" pitchFamily="34" charset="0"/>
            </a:endParaRPr>
          </a:p>
          <a:p>
            <a:pPr lvl="1">
              <a:lnSpc>
                <a:spcPct val="110000"/>
              </a:lnSpc>
            </a:pPr>
            <a:endParaRPr lang="en-US" sz="1900" dirty="0"/>
          </a:p>
        </p:txBody>
      </p:sp>
    </p:spTree>
    <p:extLst>
      <p:ext uri="{BB962C8B-B14F-4D97-AF65-F5344CB8AC3E}">
        <p14:creationId xmlns:p14="http://schemas.microsoft.com/office/powerpoint/2010/main" val="3221105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69CF112-CE49-4CE6-991F-E4A6FCAD4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ray of takeaway coffees">
            <a:extLst>
              <a:ext uri="{FF2B5EF4-FFF2-40B4-BE49-F238E27FC236}">
                <a16:creationId xmlns:a16="http://schemas.microsoft.com/office/drawing/2014/main" id="{C45BDA98-9445-AA9F-4296-3256D67DF1BF}"/>
              </a:ext>
            </a:extLst>
          </p:cNvPr>
          <p:cNvPicPr>
            <a:picLocks noChangeAspect="1"/>
          </p:cNvPicPr>
          <p:nvPr/>
        </p:nvPicPr>
        <p:blipFill rotWithShape="1">
          <a:blip r:embed="rId3"/>
          <a:srcRect l="24021" r="28688" b="-1"/>
          <a:stretch/>
        </p:blipFill>
        <p:spPr>
          <a:xfrm>
            <a:off x="7333307" y="10"/>
            <a:ext cx="4858695" cy="6857990"/>
          </a:xfrm>
          <a:custGeom>
            <a:avLst/>
            <a:gdLst/>
            <a:ahLst/>
            <a:cxnLst/>
            <a:rect l="l" t="t" r="r" b="b"/>
            <a:pathLst>
              <a:path w="4858695" h="6858000">
                <a:moveTo>
                  <a:pt x="492746" y="0"/>
                </a:moveTo>
                <a:lnTo>
                  <a:pt x="4858695" y="0"/>
                </a:lnTo>
                <a:lnTo>
                  <a:pt x="4858695" y="6858000"/>
                </a:lnTo>
                <a:lnTo>
                  <a:pt x="0" y="6858000"/>
                </a:lnTo>
                <a:lnTo>
                  <a:pt x="8292" y="6849586"/>
                </a:lnTo>
                <a:cubicBezTo>
                  <a:pt x="364724" y="6471364"/>
                  <a:pt x="1039362" y="5693031"/>
                  <a:pt x="1267733" y="4893468"/>
                </a:cubicBezTo>
                <a:cubicBezTo>
                  <a:pt x="1496104" y="4093905"/>
                  <a:pt x="1464141" y="2947616"/>
                  <a:pt x="1378520" y="2052209"/>
                </a:cubicBezTo>
                <a:cubicBezTo>
                  <a:pt x="1292899" y="1156802"/>
                  <a:pt x="980727" y="345663"/>
                  <a:pt x="492746" y="0"/>
                </a:cubicBezTo>
                <a:close/>
              </a:path>
            </a:pathLst>
          </a:custGeom>
        </p:spPr>
      </p:pic>
      <p:sp>
        <p:nvSpPr>
          <p:cNvPr id="2" name="Title 1">
            <a:extLst>
              <a:ext uri="{FF2B5EF4-FFF2-40B4-BE49-F238E27FC236}">
                <a16:creationId xmlns:a16="http://schemas.microsoft.com/office/drawing/2014/main" id="{0B6393EC-A4B1-1E3D-C2B5-6738420FB90A}"/>
              </a:ext>
            </a:extLst>
          </p:cNvPr>
          <p:cNvSpPr>
            <a:spLocks noGrp="1"/>
          </p:cNvSpPr>
          <p:nvPr>
            <p:ph type="title"/>
          </p:nvPr>
        </p:nvSpPr>
        <p:spPr>
          <a:xfrm>
            <a:off x="720000" y="619200"/>
            <a:ext cx="6923812" cy="1477328"/>
          </a:xfrm>
        </p:spPr>
        <p:txBody>
          <a:bodyPr wrap="square" anchor="ctr">
            <a:normAutofit/>
          </a:bodyPr>
          <a:lstStyle/>
          <a:p>
            <a:r>
              <a:rPr lang="en-US" dirty="0"/>
              <a:t>Qualitative Evaluation – Focus Group	</a:t>
            </a:r>
          </a:p>
        </p:txBody>
      </p:sp>
      <p:sp>
        <p:nvSpPr>
          <p:cNvPr id="3" name="Content Placeholder 2">
            <a:extLst>
              <a:ext uri="{FF2B5EF4-FFF2-40B4-BE49-F238E27FC236}">
                <a16:creationId xmlns:a16="http://schemas.microsoft.com/office/drawing/2014/main" id="{D92C1DF6-2277-2797-3923-DA60218D5B47}"/>
              </a:ext>
            </a:extLst>
          </p:cNvPr>
          <p:cNvSpPr>
            <a:spLocks noGrp="1"/>
          </p:cNvSpPr>
          <p:nvPr>
            <p:ph idx="1"/>
          </p:nvPr>
        </p:nvSpPr>
        <p:spPr>
          <a:xfrm>
            <a:off x="719999" y="2541600"/>
            <a:ext cx="7110208" cy="3216273"/>
          </a:xfrm>
        </p:spPr>
        <p:txBody>
          <a:bodyPr>
            <a:normAutofit fontScale="92500"/>
          </a:bodyPr>
          <a:lstStyle/>
          <a:p>
            <a:pPr>
              <a:lnSpc>
                <a:spcPct val="110000"/>
              </a:lnSpc>
            </a:pPr>
            <a:r>
              <a:rPr lang="en-US" dirty="0">
                <a:effectLst/>
                <a:latin typeface="Lato" panose="020F0502020204030203" pitchFamily="34" charset="0"/>
                <a:ea typeface="Times New Roman" panose="02020603050405020304" pitchFamily="18" charset="0"/>
              </a:rPr>
              <a:t>Atmosphere is an important factor for choosing a cheese shop</a:t>
            </a:r>
            <a:endParaRPr lang="en-US" dirty="0">
              <a:effectLst/>
              <a:latin typeface="Times New Roman" panose="02020603050405020304" pitchFamily="18" charset="0"/>
              <a:ea typeface="Times New Roman" panose="02020603050405020304" pitchFamily="18" charset="0"/>
            </a:endParaRPr>
          </a:p>
          <a:p>
            <a:pPr lvl="1">
              <a:lnSpc>
                <a:spcPct val="110000"/>
              </a:lnSpc>
            </a:pPr>
            <a:r>
              <a:rPr lang="en-US" dirty="0">
                <a:effectLst/>
                <a:latin typeface="Calibri" panose="020F0502020204030204" pitchFamily="34" charset="0"/>
                <a:ea typeface="Times New Roman" panose="02020603050405020304" pitchFamily="18" charset="0"/>
              </a:rPr>
              <a:t>Eight participants like to spend time there beyond making their cheese purchases</a:t>
            </a:r>
          </a:p>
          <a:p>
            <a:pPr lvl="2">
              <a:lnSpc>
                <a:spcPct val="110000"/>
              </a:lnSpc>
            </a:pPr>
            <a:r>
              <a:rPr lang="en-US" dirty="0">
                <a:effectLst/>
                <a:latin typeface="Calibri" panose="020F0502020204030204" pitchFamily="34" charset="0"/>
                <a:ea typeface="Times New Roman" panose="02020603050405020304" pitchFamily="18" charset="0"/>
              </a:rPr>
              <a:t>Most participants enjoy the décor, which reminds them of an old-time grocery store</a:t>
            </a:r>
            <a:endParaRPr lang="en-US" dirty="0">
              <a:effectLst/>
              <a:latin typeface="Times New Roman" panose="02020603050405020304" pitchFamily="18" charset="0"/>
              <a:ea typeface="Times New Roman" panose="02020603050405020304" pitchFamily="18" charset="0"/>
            </a:endParaRPr>
          </a:p>
          <a:p>
            <a:pPr lvl="2">
              <a:lnSpc>
                <a:spcPct val="110000"/>
              </a:lnSpc>
            </a:pPr>
            <a:r>
              <a:rPr lang="en-US" dirty="0">
                <a:effectLst/>
                <a:latin typeface="Calibri" panose="020F0502020204030204" pitchFamily="34" charset="0"/>
                <a:ea typeface="Times New Roman" panose="02020603050405020304" pitchFamily="18" charset="0"/>
              </a:rPr>
              <a:t>Seven participants stated that they usually buy coffee, a beverage, and/or a snack as well as cheese</a:t>
            </a:r>
          </a:p>
          <a:p>
            <a:pPr lvl="2">
              <a:lnSpc>
                <a:spcPct val="110000"/>
              </a:lnSpc>
            </a:pPr>
            <a:r>
              <a:rPr lang="en-US" dirty="0">
                <a:effectLst/>
                <a:latin typeface="Calibri" panose="020F0502020204030204" pitchFamily="34" charset="0"/>
                <a:ea typeface="Calibri" panose="020F0502020204030204" pitchFamily="34" charset="0"/>
              </a:rPr>
              <a:t>Owner very knowledgeable, but staff cannot always answer questions about cheeses </a:t>
            </a:r>
            <a:endParaRPr lang="en-US" dirty="0">
              <a:effectLst/>
              <a:latin typeface="Times New Roman" panose="02020603050405020304" pitchFamily="18" charset="0"/>
              <a:ea typeface="Times New Roman" panose="02020603050405020304" pitchFamily="18" charset="0"/>
            </a:endParaRPr>
          </a:p>
          <a:p>
            <a:pPr lvl="1">
              <a:lnSpc>
                <a:spcPct val="110000"/>
              </a:lnSpc>
            </a:pPr>
            <a:endParaRPr lang="en-US" sz="1700" dirty="0">
              <a:effectLst/>
              <a:latin typeface="Times New Roman" panose="02020603050405020304" pitchFamily="18" charset="0"/>
              <a:ea typeface="Times New Roman" panose="02020603050405020304" pitchFamily="18" charset="0"/>
            </a:endParaRPr>
          </a:p>
          <a:p>
            <a:pPr lvl="1">
              <a:lnSpc>
                <a:spcPct val="110000"/>
              </a:lnSpc>
            </a:pPr>
            <a:endParaRPr lang="en-US" sz="1700" dirty="0"/>
          </a:p>
        </p:txBody>
      </p:sp>
    </p:spTree>
    <p:extLst>
      <p:ext uri="{BB962C8B-B14F-4D97-AF65-F5344CB8AC3E}">
        <p14:creationId xmlns:p14="http://schemas.microsoft.com/office/powerpoint/2010/main" val="1031595839"/>
      </p:ext>
    </p:extLst>
  </p:cSld>
  <p:clrMapOvr>
    <a:masterClrMapping/>
  </p:clrMapOvr>
</p:sld>
</file>

<file path=ppt/theme/theme1.xml><?xml version="1.0" encoding="utf-8"?>
<a:theme xmlns:a="http://schemas.openxmlformats.org/drawingml/2006/main" name="BlobVTI">
  <a:themeElements>
    <a:clrScheme name="AnalogousFromLightSeed_2SEEDS">
      <a:dk1>
        <a:srgbClr val="000000"/>
      </a:dk1>
      <a:lt1>
        <a:srgbClr val="FFFFFF"/>
      </a:lt1>
      <a:dk2>
        <a:srgbClr val="37371F"/>
      </a:dk2>
      <a:lt2>
        <a:srgbClr val="E8E6E2"/>
      </a:lt2>
      <a:accent1>
        <a:srgbClr val="7F94BA"/>
      </a:accent1>
      <a:accent2>
        <a:srgbClr val="7AA9B7"/>
      </a:accent2>
      <a:accent3>
        <a:srgbClr val="9996C6"/>
      </a:accent3>
      <a:accent4>
        <a:srgbClr val="BA937F"/>
      </a:accent4>
      <a:accent5>
        <a:srgbClr val="ADA383"/>
      </a:accent5>
      <a:accent6>
        <a:srgbClr val="9FA873"/>
      </a:accent6>
      <a:hlink>
        <a:srgbClr val="95805A"/>
      </a:hlink>
      <a:folHlink>
        <a:srgbClr val="7F7F7F"/>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50FEBECD4507C4B85EF7F73587C2E60" ma:contentTypeVersion="3" ma:contentTypeDescription="Create a new document." ma:contentTypeScope="" ma:versionID="b64c3bc42e4a7b0b3a682db4d075ae47">
  <xsd:schema xmlns:xsd="http://www.w3.org/2001/XMLSchema" xmlns:xs="http://www.w3.org/2001/XMLSchema" xmlns:p="http://schemas.microsoft.com/office/2006/metadata/properties" xmlns:ns3="4632ff4f-2782-457a-ac31-126bd835bc1e" targetNamespace="http://schemas.microsoft.com/office/2006/metadata/properties" ma:root="true" ma:fieldsID="5d60bd78336cbb2a725ff793e224861e" ns3:_="">
    <xsd:import namespace="4632ff4f-2782-457a-ac31-126bd835bc1e"/>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32ff4f-2782-457a-ac31-126bd835bc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095B1D6-5B3D-4BC9-BA7D-8246A42FAA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32ff4f-2782-457a-ac31-126bd835bc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333E0A5-BE34-4EEA-9620-F5E293FBC728}">
  <ds:schemaRefs>
    <ds:schemaRef ds:uri="http://schemas.microsoft.com/sharepoint/v3/contenttype/forms"/>
  </ds:schemaRefs>
</ds:datastoreItem>
</file>

<file path=customXml/itemProps3.xml><?xml version="1.0" encoding="utf-8"?>
<ds:datastoreItem xmlns:ds="http://schemas.openxmlformats.org/officeDocument/2006/customXml" ds:itemID="{8CA8E982-526A-4286-A4ED-C42A093715D8}">
  <ds:schemaRefs>
    <ds:schemaRef ds:uri="http://schemas.microsoft.com/office/infopath/2007/PartnerControls"/>
    <ds:schemaRef ds:uri="http://schemas.microsoft.com/office/2006/documentManagement/types"/>
    <ds:schemaRef ds:uri="http://purl.org/dc/elements/1.1/"/>
    <ds:schemaRef ds:uri="http://purl.org/dc/terms/"/>
    <ds:schemaRef ds:uri="http://schemas.microsoft.com/office/2006/metadata/properties"/>
    <ds:schemaRef ds:uri="4632ff4f-2782-457a-ac31-126bd835bc1e"/>
    <ds:schemaRef ds:uri="http://purl.org/dc/dcmitype/"/>
    <ds:schemaRef ds:uri="http://www.w3.org/XML/1998/namespace"/>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106</TotalTime>
  <Words>1439</Words>
  <Application>Microsoft Office PowerPoint</Application>
  <PresentationFormat>Widescreen</PresentationFormat>
  <Paragraphs>99</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Avenir Next LT Pro</vt:lpstr>
      <vt:lpstr>Calibri</vt:lpstr>
      <vt:lpstr>Lato</vt:lpstr>
      <vt:lpstr>Sagona Book</vt:lpstr>
      <vt:lpstr>The Hand Extrablack</vt:lpstr>
      <vt:lpstr>Times New Roman</vt:lpstr>
      <vt:lpstr>BlobVTI</vt:lpstr>
      <vt:lpstr>The Olde Cheese Shoppe</vt:lpstr>
      <vt:lpstr>Research Objective</vt:lpstr>
      <vt:lpstr>Research Questions</vt:lpstr>
      <vt:lpstr>Background</vt:lpstr>
      <vt:lpstr>Executive Summary</vt:lpstr>
      <vt:lpstr>Methodology</vt:lpstr>
      <vt:lpstr>Methodology</vt:lpstr>
      <vt:lpstr>Qualitative Evaluation – Focus Group</vt:lpstr>
      <vt:lpstr>Qualitative Evaluation – Focus Group </vt:lpstr>
      <vt:lpstr>Survey Analysis</vt:lpstr>
      <vt:lpstr>Survey Analysis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Scott-Jester</dc:creator>
  <cp:lastModifiedBy>Andrew Scott-Jester</cp:lastModifiedBy>
  <cp:revision>3</cp:revision>
  <dcterms:created xsi:type="dcterms:W3CDTF">2023-07-06T17:15:28Z</dcterms:created>
  <dcterms:modified xsi:type="dcterms:W3CDTF">2023-07-06T19:55:40Z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0x010100050FEBECD4507C4B85EF7F73587C2E60</vt:lpwstr>
  </property>
</Properties>
</file>