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Hello, my name is Andrew Selvig, and coming up is an analysis of </a:t>
            </a:r>
            <a:r>
              <a:rPr lang="en">
                <a:solidFill>
                  <a:schemeClr val="dk1"/>
                </a:solidFill>
              </a:rPr>
              <a:t>Cyclistic bike data, distinguishing characteristics between casual and member bikers.</a:t>
            </a:r>
            <a:endParaRPr sz="6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694f64e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694f64e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currently at Cyclistic, there is a high portion of users who are just casual riders. Although a high amount of our riders are members (59%), that portion can be improved upon. We can convert more of our casual riders into loyal customers in our member program.</a:t>
            </a:r>
            <a:endParaRPr/>
          </a:p>
          <a:p>
            <a:pPr indent="0" lvl="0" marL="0" rtl="0" algn="l">
              <a:spcBef>
                <a:spcPts val="0"/>
              </a:spcBef>
              <a:spcAft>
                <a:spcPts val="0"/>
              </a:spcAft>
              <a:buNone/>
            </a:pPr>
            <a:r>
              <a:rPr lang="en"/>
              <a:t>With higher membership, we will receive more revenue, allowing us to expand our company to assist more people.</a:t>
            </a:r>
            <a:endParaRPr/>
          </a:p>
          <a:p>
            <a:pPr indent="0" lvl="0" marL="0" rtl="0" algn="l">
              <a:spcBef>
                <a:spcPts val="0"/>
              </a:spcBef>
              <a:spcAft>
                <a:spcPts val="0"/>
              </a:spcAft>
              <a:buNone/>
            </a:pPr>
            <a:r>
              <a:rPr lang="en"/>
              <a:t>To solve the problem, it must be understood what separates the current casual and member riders.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0694f64e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0694f64e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the average ride length of users will be analyzed. This will help suggest tendencies for both of our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Likewise, the average ride length of each groups will be analyzed, further supporting suspicions.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0694f64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0694f64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graph, the average ride length of users is displayed. It is broken down per weekday.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shown, casual members tend to gravitate more towards having longer rides on the weekends, rather than the weekdays. This suggests that casual users may like to use bikes recreationally, rather than for practical purposes, such as going to work or the grocery store, as our member riders may do.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0694f64e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0694f64e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this graph illustrates the average ride length again, but divided between which kind of bike our casual and member bikers use.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address the immediate outlier, for casual riders, an unusual amount of time is spent on bikes being docked. Although this may seem pointless and certainly accidental, an opportunity can be made with this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may be expected, classic bike rides are longer than their electric bike counterparts, regardless of the type of biker riding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Between the casual and member bikers, members tend to have shorter ride length times. This would further suggest that members tend to use bikes for regular use, and casual bikers tend to use bikes more for recreation where there may not be a set destination in mind.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694f64e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0694f64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driven home by the previous illustrations, casual bikes tend to bike on the weekends.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however, they tend to prefer electric bikes. This may be taken into account for advertising.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0694f64e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0694f64e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four main conclusions from this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casual bikers tend to take longer rides relative to their member counterparts.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docked bikes take up a significant portion of the ride time for casual bikers. Although this is a problem for casual bikers themselves, it may be posed into an opportunity for conversion of casual bikers into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 casual riders like to bike on the weekends. This further supports the suspicion that casual riders like to ride bikes recreationally, rather than for practical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electronic bikes are a preference among casual bikers. Although electronic bikes are also favorable among members, they are particularly a favorite for casual bikers.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694f64e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0694f64e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ultize the findings of these conclusions, three courses of action may be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in terms of the docking bike problem, more noticeable alerts may be given to casual bikers whenever they dock their bike. Not only will this ensure that they properly log off of the bike, as to not be continuously charged for bikes they are not using, but it will also be used as an opportunity to recommend becoming a member.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membership can have a rewards program. Although the membership program is already cheaper in the long run for many bikers, the deal can be sweetened to entice newcomers to join the service. The rewards would be based on a ride length measurement. The longer the trip is, the more rewards the member would receive. Not only is this an enticement for prospective members, but it would also encourage existing members to bike more, generating more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social media can be catered and specialized. Existing members do not need the same level as advertisements as prospective members, so social media can be used to address the wants of our existing casual members. The rewards program, such as the one mentioned above, can be used to entice bikers financially. But also, social media posts may be made, depicting ordinary bikers in the lifestyle of casual bikers (recreational) but also as members. In other words, we would allow our posts to relate to a typical casual biker to entice them into the rewards progra,/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Casual &amp; Member Bike Usage</a:t>
            </a:r>
            <a:endParaRPr/>
          </a:p>
        </p:txBody>
      </p:sp>
      <p:sp>
        <p:nvSpPr>
          <p:cNvPr id="87" name="Google Shape;87;p13"/>
          <p:cNvSpPr txBox="1"/>
          <p:nvPr>
            <p:ph idx="1" type="subTitle"/>
          </p:nvPr>
        </p:nvSpPr>
        <p:spPr>
          <a:xfrm>
            <a:off x="729625" y="3172900"/>
            <a:ext cx="7688100" cy="9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Andrew Selvig</a:t>
            </a:r>
            <a:endParaRPr/>
          </a:p>
          <a:p>
            <a:pPr indent="0" lvl="0" marL="0" rtl="0" algn="l">
              <a:spcBef>
                <a:spcPts val="0"/>
              </a:spcBef>
              <a:spcAft>
                <a:spcPts val="0"/>
              </a:spcAft>
              <a:buNone/>
            </a:pPr>
            <a:r>
              <a:rPr lang="en"/>
              <a:t>Last Updated: November 29, 2023</a:t>
            </a:r>
            <a:endParaRPr/>
          </a:p>
        </p:txBody>
      </p:sp>
      <p:sp>
        <p:nvSpPr>
          <p:cNvPr id="88" name="Google Shape;88;p13"/>
          <p:cNvSpPr txBox="1"/>
          <p:nvPr/>
        </p:nvSpPr>
        <p:spPr>
          <a:xfrm>
            <a:off x="729625" y="2070150"/>
            <a:ext cx="7688100" cy="1003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595959"/>
                </a:solidFill>
                <a:latin typeface="Lato"/>
                <a:ea typeface="Lato"/>
                <a:cs typeface="Lato"/>
                <a:sym typeface="Lato"/>
              </a:rPr>
              <a:t>An analysis of Cyclistic bike data, distinguishing characteristics between casual and member bikers.</a:t>
            </a:r>
            <a:endParaRPr sz="1600">
              <a:solidFill>
                <a:srgbClr val="59595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94" name="Google Shape;94;p14"/>
          <p:cNvSpPr txBox="1"/>
          <p:nvPr>
            <p:ph idx="1" type="body"/>
          </p:nvPr>
        </p:nvSpPr>
        <p:spPr>
          <a:xfrm>
            <a:off x="729450" y="2078875"/>
            <a:ext cx="4654200" cy="2261100"/>
          </a:xfrm>
          <a:prstGeom prst="rect">
            <a:avLst/>
          </a:prstGeom>
        </p:spPr>
        <p:txBody>
          <a:bodyPr anchorCtr="0" anchor="t" bIns="91425" lIns="91425" spcFirstLastPara="1" rIns="91425" wrap="square" tIns="91425">
            <a:normAutofit lnSpcReduction="20000"/>
          </a:bodyPr>
          <a:lstStyle/>
          <a:p>
            <a:pPr indent="-400050" lvl="0" marL="457200" rtl="0" algn="l">
              <a:spcBef>
                <a:spcPts val="0"/>
              </a:spcBef>
              <a:spcAft>
                <a:spcPts val="0"/>
              </a:spcAft>
              <a:buSzPts val="2700"/>
              <a:buChar char="●"/>
            </a:pPr>
            <a:r>
              <a:rPr lang="en" sz="2700"/>
              <a:t>Current high portion of casual riders</a:t>
            </a:r>
            <a:endParaRPr sz="2700"/>
          </a:p>
          <a:p>
            <a:pPr indent="-400050" lvl="0" marL="457200" rtl="0" algn="l">
              <a:spcBef>
                <a:spcPts val="0"/>
              </a:spcBef>
              <a:spcAft>
                <a:spcPts val="0"/>
              </a:spcAft>
              <a:buSzPts val="2700"/>
              <a:buChar char="●"/>
            </a:pPr>
            <a:r>
              <a:rPr lang="en" sz="2700"/>
              <a:t>Higher revenue in members</a:t>
            </a:r>
            <a:endParaRPr sz="2700"/>
          </a:p>
          <a:p>
            <a:pPr indent="-400050" lvl="0" marL="457200" rtl="0" algn="l">
              <a:spcBef>
                <a:spcPts val="0"/>
              </a:spcBef>
              <a:spcAft>
                <a:spcPts val="0"/>
              </a:spcAft>
              <a:buSzPts val="2700"/>
              <a:buChar char="●"/>
            </a:pPr>
            <a:r>
              <a:rPr lang="en" sz="2700"/>
              <a:t>Different Groups</a:t>
            </a:r>
            <a:endParaRPr sz="2700"/>
          </a:p>
        </p:txBody>
      </p:sp>
      <p:pic>
        <p:nvPicPr>
          <p:cNvPr id="95" name="Google Shape;95;p14"/>
          <p:cNvPicPr preferRelativeResize="0"/>
          <p:nvPr/>
        </p:nvPicPr>
        <p:blipFill>
          <a:blip r:embed="rId3">
            <a:alphaModFix/>
          </a:blip>
          <a:stretch>
            <a:fillRect/>
          </a:stretch>
        </p:blipFill>
        <p:spPr>
          <a:xfrm>
            <a:off x="5207450" y="1853850"/>
            <a:ext cx="3455548" cy="29327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Ride Length by Users</a:t>
            </a:r>
            <a:endParaRPr sz="2700"/>
          </a:p>
          <a:p>
            <a:pPr indent="-400050" lvl="0" marL="457200" rtl="0" algn="l">
              <a:spcBef>
                <a:spcPts val="0"/>
              </a:spcBef>
              <a:spcAft>
                <a:spcPts val="0"/>
              </a:spcAft>
              <a:buSzPts val="2700"/>
              <a:buChar char="●"/>
            </a:pPr>
            <a:r>
              <a:rPr lang="en" sz="2700"/>
              <a:t>Average Ride Length</a:t>
            </a:r>
            <a:endParaRPr sz="2700"/>
          </a:p>
          <a:p>
            <a:pPr indent="-400050" lvl="0" marL="457200" rtl="0" algn="l">
              <a:spcBef>
                <a:spcPts val="0"/>
              </a:spcBef>
              <a:spcAft>
                <a:spcPts val="0"/>
              </a:spcAft>
              <a:buSzPts val="2700"/>
              <a:buChar char="●"/>
            </a:pPr>
            <a:r>
              <a:rPr lang="en" sz="2700"/>
              <a:t>Conclusions</a:t>
            </a:r>
            <a:endParaRPr sz="2700"/>
          </a:p>
          <a:p>
            <a:pPr indent="-400050" lvl="0" marL="457200" rtl="0" algn="l">
              <a:spcBef>
                <a:spcPts val="0"/>
              </a:spcBef>
              <a:spcAft>
                <a:spcPts val="0"/>
              </a:spcAft>
              <a:buSzPts val="2700"/>
              <a:buChar char="●"/>
            </a:pPr>
            <a:r>
              <a:rPr lang="en" sz="2700"/>
              <a:t>Taking Actions</a:t>
            </a:r>
            <a:endParaRPr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Ride Length by Riders</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Longer rides for casual members</a:t>
            </a:r>
            <a:endParaRPr/>
          </a:p>
          <a:p>
            <a:pPr indent="-311150" lvl="0" marL="457200" rtl="0" algn="l">
              <a:spcBef>
                <a:spcPts val="0"/>
              </a:spcBef>
              <a:spcAft>
                <a:spcPts val="0"/>
              </a:spcAft>
              <a:buSzPts val="1300"/>
              <a:buChar char="●"/>
            </a:pPr>
            <a:r>
              <a:rPr lang="en"/>
              <a:t>Longer casual rides on weekends</a:t>
            </a:r>
            <a:endParaRPr/>
          </a:p>
        </p:txBody>
      </p:sp>
      <p:pic>
        <p:nvPicPr>
          <p:cNvPr id="108" name="Google Shape;108;p16"/>
          <p:cNvPicPr preferRelativeResize="0"/>
          <p:nvPr/>
        </p:nvPicPr>
        <p:blipFill>
          <a:blip r:embed="rId3">
            <a:alphaModFix/>
          </a:blip>
          <a:stretch>
            <a:fillRect/>
          </a:stretch>
        </p:blipFill>
        <p:spPr>
          <a:xfrm>
            <a:off x="4693200" y="1853850"/>
            <a:ext cx="4055950" cy="2436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Ride Length</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Docked bikes in bike usage</a:t>
            </a:r>
            <a:endParaRPr/>
          </a:p>
          <a:p>
            <a:pPr indent="-311150" lvl="0" marL="457200" rtl="0" algn="l">
              <a:spcBef>
                <a:spcPts val="0"/>
              </a:spcBef>
              <a:spcAft>
                <a:spcPts val="0"/>
              </a:spcAft>
              <a:buSzPts val="1300"/>
              <a:buChar char="●"/>
            </a:pPr>
            <a:r>
              <a:rPr lang="en"/>
              <a:t>Length of Bike Rides</a:t>
            </a:r>
            <a:endParaRPr/>
          </a:p>
          <a:p>
            <a:pPr indent="-311150" lvl="0" marL="457200" rtl="0" algn="l">
              <a:spcBef>
                <a:spcPts val="0"/>
              </a:spcBef>
              <a:spcAft>
                <a:spcPts val="0"/>
              </a:spcAft>
              <a:buSzPts val="1300"/>
              <a:buChar char="●"/>
            </a:pPr>
            <a:r>
              <a:rPr lang="en"/>
              <a:t>Shorter Member Rides</a:t>
            </a:r>
            <a:endParaRPr/>
          </a:p>
        </p:txBody>
      </p:sp>
      <p:pic>
        <p:nvPicPr>
          <p:cNvPr id="115" name="Google Shape;115;p17"/>
          <p:cNvPicPr preferRelativeResize="0"/>
          <p:nvPr/>
        </p:nvPicPr>
        <p:blipFill>
          <a:blip r:embed="rId3">
            <a:alphaModFix/>
          </a:blip>
          <a:stretch>
            <a:fillRect/>
          </a:stretch>
        </p:blipFill>
        <p:spPr>
          <a:xfrm>
            <a:off x="3919575" y="1853850"/>
            <a:ext cx="4781877" cy="287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Casual Biker Preferences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Docked bikes in bike usage</a:t>
            </a:r>
            <a:endParaRPr/>
          </a:p>
          <a:p>
            <a:pPr indent="-311150" lvl="0" marL="457200" rtl="0" algn="l">
              <a:spcBef>
                <a:spcPts val="0"/>
              </a:spcBef>
              <a:spcAft>
                <a:spcPts val="0"/>
              </a:spcAft>
              <a:buSzPts val="1300"/>
              <a:buChar char="●"/>
            </a:pPr>
            <a:r>
              <a:rPr lang="en"/>
              <a:t>Casual bike on weekends</a:t>
            </a:r>
            <a:endParaRPr/>
          </a:p>
          <a:p>
            <a:pPr indent="-311150" lvl="0" marL="457200" rtl="0" algn="l">
              <a:spcBef>
                <a:spcPts val="0"/>
              </a:spcBef>
              <a:spcAft>
                <a:spcPts val="0"/>
              </a:spcAft>
              <a:buSzPts val="1300"/>
              <a:buChar char="●"/>
            </a:pPr>
            <a:r>
              <a:rPr lang="en"/>
              <a:t>Electronic bikes</a:t>
            </a:r>
            <a:endParaRPr/>
          </a:p>
        </p:txBody>
      </p:sp>
      <p:pic>
        <p:nvPicPr>
          <p:cNvPr id="122" name="Google Shape;122;p18"/>
          <p:cNvPicPr preferRelativeResize="0"/>
          <p:nvPr/>
        </p:nvPicPr>
        <p:blipFill>
          <a:blip r:embed="rId3">
            <a:alphaModFix/>
          </a:blip>
          <a:stretch>
            <a:fillRect/>
          </a:stretch>
        </p:blipFill>
        <p:spPr>
          <a:xfrm>
            <a:off x="4170425" y="1853850"/>
            <a:ext cx="4448425" cy="267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 sz="2300"/>
              <a:t>Longer Casual Rides</a:t>
            </a:r>
            <a:endParaRPr sz="2300"/>
          </a:p>
          <a:p>
            <a:pPr indent="-374650" lvl="0" marL="457200" rtl="0" algn="l">
              <a:spcBef>
                <a:spcPts val="0"/>
              </a:spcBef>
              <a:spcAft>
                <a:spcPts val="0"/>
              </a:spcAft>
              <a:buSzPts val="2300"/>
              <a:buAutoNum type="arabicPeriod"/>
            </a:pPr>
            <a:r>
              <a:rPr lang="en" sz="2300"/>
              <a:t>Docked Bikes</a:t>
            </a:r>
            <a:endParaRPr sz="2300"/>
          </a:p>
          <a:p>
            <a:pPr indent="-374650" lvl="0" marL="457200" rtl="0" algn="l">
              <a:spcBef>
                <a:spcPts val="0"/>
              </a:spcBef>
              <a:spcAft>
                <a:spcPts val="0"/>
              </a:spcAft>
              <a:buSzPts val="2300"/>
              <a:buAutoNum type="arabicPeriod"/>
            </a:pPr>
            <a:r>
              <a:rPr lang="en" sz="2300"/>
              <a:t>Weekend Casual Rides</a:t>
            </a:r>
            <a:endParaRPr sz="2300"/>
          </a:p>
          <a:p>
            <a:pPr indent="-374650" lvl="0" marL="457200" rtl="0" algn="l">
              <a:spcBef>
                <a:spcPts val="0"/>
              </a:spcBef>
              <a:spcAft>
                <a:spcPts val="0"/>
              </a:spcAft>
              <a:buSzPts val="2300"/>
              <a:buAutoNum type="arabicPeriod"/>
            </a:pPr>
            <a:r>
              <a:rPr lang="en" sz="2300"/>
              <a:t>Electronic Bike Preference</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Taking Actions</a:t>
            </a:r>
            <a:endParaRPr/>
          </a:p>
        </p:txBody>
      </p:sp>
      <p:sp>
        <p:nvSpPr>
          <p:cNvPr id="134" name="Google Shape;134;p20"/>
          <p:cNvSpPr txBox="1"/>
          <p:nvPr>
            <p:ph idx="1" type="body"/>
          </p:nvPr>
        </p:nvSpPr>
        <p:spPr>
          <a:xfrm>
            <a:off x="729450" y="2078875"/>
            <a:ext cx="7688700" cy="1649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 sz="2300"/>
              <a:t>Bike Notifications</a:t>
            </a:r>
            <a:endParaRPr sz="2300"/>
          </a:p>
          <a:p>
            <a:pPr indent="-374650" lvl="0" marL="457200" rtl="0" algn="l">
              <a:spcBef>
                <a:spcPts val="0"/>
              </a:spcBef>
              <a:spcAft>
                <a:spcPts val="0"/>
              </a:spcAft>
              <a:buSzPts val="2300"/>
              <a:buAutoNum type="arabicPeriod"/>
            </a:pPr>
            <a:r>
              <a:rPr lang="en" sz="2300"/>
              <a:t>Rewards</a:t>
            </a:r>
            <a:endParaRPr sz="2300"/>
          </a:p>
          <a:p>
            <a:pPr indent="-374650" lvl="0" marL="457200" rtl="0" algn="l">
              <a:spcBef>
                <a:spcPts val="0"/>
              </a:spcBef>
              <a:spcAft>
                <a:spcPts val="0"/>
              </a:spcAft>
              <a:buSzPts val="2300"/>
              <a:buAutoNum type="arabicPeriod"/>
            </a:pPr>
            <a:r>
              <a:rPr lang="en" sz="2300"/>
              <a:t>Social Media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