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5" r:id="rId12"/>
    <p:sldId id="274" r:id="rId13"/>
    <p:sldId id="276" r:id="rId14"/>
    <p:sldId id="273" r:id="rId15"/>
    <p:sldId id="277" r:id="rId16"/>
    <p:sldId id="271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17.02.2021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04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9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86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69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386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99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4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21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48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42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3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54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u.wikipedia.org/wiki/%D0%94%D0%B5%D0%B9%D0%BA%D1%81%D1%82%D1%80%D0%B0,_%D0%AD%D0%B4%D1%81%D0%B3%D0%B5%D1%80_%D0%92%D0%B8%D0%B1%D0%B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176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Оператор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break</a:t>
            </a: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51672"/>
            <a:ext cx="11377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С помощью оператора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break</a:t>
            </a:r>
            <a:r>
              <a:rPr lang="ru-RU" dirty="0">
                <a:latin typeface="Roboto"/>
              </a:rPr>
              <a:t> можно специально организовать немедленный выход из цикла в обход любого кода, оставшегося в теле цикла, а также минуя проверку условия цикла. Когда в теле цикла встречается оператор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break</a:t>
            </a:r>
            <a:r>
              <a:rPr lang="ru-RU" dirty="0">
                <a:latin typeface="Roboto"/>
              </a:rPr>
              <a:t>, цикл завершается, а выполнение программы возобновляется с оператора, следующего после этого цикла. Оператор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break</a:t>
            </a:r>
            <a:r>
              <a:rPr lang="ru-RU" dirty="0">
                <a:latin typeface="Roboto"/>
              </a:rPr>
              <a:t> можно применять в любом цикле, предусмотренном в C#.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4557" y="3480583"/>
            <a:ext cx="95995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Счетчик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Условие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//Увеличиваем счетчик на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break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"Строка не выполнится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pSp>
        <p:nvGrpSpPr>
          <p:cNvPr id="72" name="Группа 71"/>
          <p:cNvGrpSpPr/>
          <p:nvPr/>
        </p:nvGrpSpPr>
        <p:grpSpPr>
          <a:xfrm>
            <a:off x="7195580" y="3429000"/>
            <a:ext cx="4949092" cy="2875768"/>
            <a:chOff x="0" y="0"/>
            <a:chExt cx="4103098" cy="1991360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0" y="0"/>
              <a:ext cx="4103098" cy="1991360"/>
              <a:chOff x="0" y="0"/>
              <a:chExt cx="4103098" cy="1991360"/>
            </a:xfrm>
          </p:grpSpPr>
          <p:grpSp>
            <p:nvGrpSpPr>
              <p:cNvPr id="75" name="Группа 74"/>
              <p:cNvGrpSpPr/>
              <p:nvPr/>
            </p:nvGrpSpPr>
            <p:grpSpPr>
              <a:xfrm>
                <a:off x="507670" y="0"/>
                <a:ext cx="3595428" cy="1991360"/>
                <a:chOff x="6927" y="0"/>
                <a:chExt cx="3595428" cy="1991360"/>
              </a:xfrm>
            </p:grpSpPr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 flipH="1">
                  <a:off x="6927" y="1981200"/>
                  <a:ext cx="805656" cy="23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Группа 79"/>
                <p:cNvGrpSpPr/>
                <p:nvPr/>
              </p:nvGrpSpPr>
              <p:grpSpPr>
                <a:xfrm>
                  <a:off x="9480" y="0"/>
                  <a:ext cx="3592875" cy="1991360"/>
                  <a:chOff x="9480" y="0"/>
                  <a:chExt cx="3592875" cy="1991360"/>
                </a:xfrm>
              </p:grpSpPr>
              <p:grpSp>
                <p:nvGrpSpPr>
                  <p:cNvPr id="81" name="Группа 80"/>
                  <p:cNvGrpSpPr/>
                  <p:nvPr/>
                </p:nvGrpSpPr>
                <p:grpSpPr>
                  <a:xfrm>
                    <a:off x="9480" y="0"/>
                    <a:ext cx="3592875" cy="1991360"/>
                    <a:chOff x="9480" y="0"/>
                    <a:chExt cx="3592875" cy="1991360"/>
                  </a:xfrm>
                </p:grpSpPr>
                <p:grpSp>
                  <p:nvGrpSpPr>
                    <p:cNvPr id="83" name="Группа 82"/>
                    <p:cNvGrpSpPr/>
                    <p:nvPr/>
                  </p:nvGrpSpPr>
                  <p:grpSpPr>
                    <a:xfrm>
                      <a:off x="9480" y="0"/>
                      <a:ext cx="3592875" cy="1991360"/>
                      <a:chOff x="9480" y="0"/>
                      <a:chExt cx="3592875" cy="1991360"/>
                    </a:xfrm>
                  </p:grpSpPr>
                  <p:cxnSp>
                    <p:nvCxnSpPr>
                      <p:cNvPr id="85" name="Прямая со стрелкой 84"/>
                      <p:cNvCxnSpPr/>
                      <p:nvPr/>
                    </p:nvCxnSpPr>
                    <p:spPr>
                      <a:xfrm>
                        <a:off x="790575" y="785813"/>
                        <a:ext cx="5080" cy="645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6" name="Группа 85"/>
                      <p:cNvGrpSpPr/>
                      <p:nvPr/>
                    </p:nvGrpSpPr>
                    <p:grpSpPr>
                      <a:xfrm>
                        <a:off x="9480" y="0"/>
                        <a:ext cx="3592875" cy="1991360"/>
                        <a:chOff x="9480" y="0"/>
                        <a:chExt cx="3592875" cy="1991360"/>
                      </a:xfrm>
                    </p:grpSpPr>
                    <p:cxnSp>
                      <p:nvCxnSpPr>
                        <p:cNvPr id="87" name="Прямая соединительная линия 86"/>
                        <p:cNvCxnSpPr/>
                        <p:nvPr/>
                      </p:nvCxnSpPr>
                      <p:spPr>
                        <a:xfrm>
                          <a:off x="2871787" y="795338"/>
                          <a:ext cx="0" cy="78595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Прямая соединительная линия 87"/>
                        <p:cNvCxnSpPr/>
                        <p:nvPr/>
                      </p:nvCxnSpPr>
                      <p:spPr>
                        <a:xfrm>
                          <a:off x="1828800" y="1576388"/>
                          <a:ext cx="1045845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9" name="Прямая со стрелкой 88"/>
                        <p:cNvCxnSpPr/>
                        <p:nvPr/>
                      </p:nvCxnSpPr>
                      <p:spPr>
                        <a:xfrm flipH="1">
                          <a:off x="1828800" y="1571625"/>
                          <a:ext cx="3048" cy="40843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Прямая соединительная линия 89"/>
                        <p:cNvCxnSpPr/>
                        <p:nvPr/>
                      </p:nvCxnSpPr>
                      <p:spPr>
                        <a:xfrm>
                          <a:off x="809625" y="1738313"/>
                          <a:ext cx="0" cy="24003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1" name="Группа 90"/>
                        <p:cNvGrpSpPr/>
                        <p:nvPr/>
                      </p:nvGrpSpPr>
                      <p:grpSpPr>
                        <a:xfrm>
                          <a:off x="9480" y="0"/>
                          <a:ext cx="3592875" cy="1991360"/>
                          <a:chOff x="9480" y="0"/>
                          <a:chExt cx="3592875" cy="1991360"/>
                        </a:xfrm>
                      </p:grpSpPr>
                      <p:grpSp>
                        <p:nvGrpSpPr>
                          <p:cNvPr id="92" name="Группа 91"/>
                          <p:cNvGrpSpPr/>
                          <p:nvPr/>
                        </p:nvGrpSpPr>
                        <p:grpSpPr>
                          <a:xfrm>
                            <a:off x="161925" y="1438275"/>
                            <a:ext cx="1266825" cy="295275"/>
                            <a:chOff x="0" y="0"/>
                            <a:chExt cx="1266825" cy="295275"/>
                          </a:xfrm>
                        </p:grpSpPr>
                        <p:sp>
                          <p:nvSpPr>
                            <p:cNvPr id="101" name="Прямоугольник 100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1266825" cy="29527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102" name="Надпись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320" y="25400"/>
                              <a:ext cx="1213554" cy="24815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9525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ru-RU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Блок инструкций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93" name="Группа 92"/>
                          <p:cNvGrpSpPr/>
                          <p:nvPr/>
                        </p:nvGrpSpPr>
                        <p:grpSpPr>
                          <a:xfrm>
                            <a:off x="1162050" y="0"/>
                            <a:ext cx="1346200" cy="1187450"/>
                            <a:chOff x="0" y="0"/>
                            <a:chExt cx="1346200" cy="1187450"/>
                          </a:xfrm>
                        </p:grpSpPr>
                        <p:grpSp>
                          <p:nvGrpSpPr>
                            <p:cNvPr id="97" name="Группа 96"/>
                            <p:cNvGrpSpPr/>
                            <p:nvPr/>
                          </p:nvGrpSpPr>
                          <p:grpSpPr>
                            <a:xfrm>
                              <a:off x="0" y="400050"/>
                              <a:ext cx="1346200" cy="787400"/>
                              <a:chOff x="0" y="0"/>
                              <a:chExt cx="1346200" cy="787400"/>
                            </a:xfrm>
                          </p:grpSpPr>
                          <p:sp>
                            <p:nvSpPr>
                              <p:cNvPr id="99" name="Блок-схема: решение 98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1346200" cy="787400"/>
                              </a:xfrm>
                              <a:prstGeom prst="flowChartDecision">
                                <a:avLst/>
                              </a:prstGeom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00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4630" y="291938"/>
                                <a:ext cx="558528" cy="20460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n w="9525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uk-UA" sz="1100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Условие</a:t>
                                </a:r>
                                <a:endParaRPr lang="ru-RU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98" name="Прямая со стрелкой 97"/>
                            <p:cNvCxnSpPr/>
                            <p:nvPr/>
                          </p:nvCxnSpPr>
                          <p:spPr>
                            <a:xfrm>
                              <a:off x="671513" y="0"/>
                              <a:ext cx="4763" cy="40005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94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8137" y="557213"/>
                            <a:ext cx="838200" cy="22013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900">
                                <a:solidFill>
                                  <a:srgbClr val="FF000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Выполняется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95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05075" y="495300"/>
                            <a:ext cx="1097280" cy="28448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900">
                                <a:solidFill>
                                  <a:srgbClr val="FF000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Не выполняется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96" name="Прямая соединительная линия 95"/>
                          <p:cNvCxnSpPr>
                            <a:stCxn id="77" idx="2"/>
                          </p:cNvCxnSpPr>
                          <p:nvPr/>
                        </p:nvCxnSpPr>
                        <p:spPr>
                          <a:xfrm flipH="1">
                            <a:off x="9480" y="1343842"/>
                            <a:ext cx="1224" cy="6475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84" name="Прямая соединительная линия 83"/>
                    <p:cNvCxnSpPr/>
                    <p:nvPr/>
                  </p:nvCxnSpPr>
                  <p:spPr>
                    <a:xfrm>
                      <a:off x="793376" y="790446"/>
                      <a:ext cx="3663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" name="Прямая соединительная линия 81"/>
                  <p:cNvCxnSpPr/>
                  <p:nvPr/>
                </p:nvCxnSpPr>
                <p:spPr>
                  <a:xfrm>
                    <a:off x="2514600" y="789432"/>
                    <a:ext cx="35966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0" y="702129"/>
                <a:ext cx="1022985" cy="641713"/>
                <a:chOff x="0" y="0"/>
                <a:chExt cx="1022985" cy="641713"/>
              </a:xfrm>
            </p:grpSpPr>
            <p:sp>
              <p:nvSpPr>
                <p:cNvPr id="77" name="Ромб 76"/>
                <p:cNvSpPr/>
                <p:nvPr/>
              </p:nvSpPr>
              <p:spPr>
                <a:xfrm>
                  <a:off x="0" y="0"/>
                  <a:ext cx="1022985" cy="641713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78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96805" y="194461"/>
                  <a:ext cx="421731" cy="144165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break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4" name="Прямая со стрелкой 73"/>
            <p:cNvCxnSpPr/>
            <p:nvPr/>
          </p:nvCxnSpPr>
          <p:spPr>
            <a:xfrm>
              <a:off x="1028700" y="1023258"/>
              <a:ext cx="1310162" cy="5483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247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700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Оператор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continue</a:t>
            </a:r>
            <a:endParaRPr lang="en-US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08116"/>
            <a:ext cx="1144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С помощью оператора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continue</a:t>
            </a:r>
            <a:r>
              <a:rPr lang="ru-RU" dirty="0">
                <a:latin typeface="Roboto"/>
              </a:rPr>
              <a:t> можно организовать преждевременное завершение шага итерации цикла в обход обычной структуры управления циклом. Оператор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continue</a:t>
            </a:r>
            <a:r>
              <a:rPr lang="ru-RU" dirty="0">
                <a:latin typeface="Roboto"/>
              </a:rPr>
              <a:t> осуществляет принудительный переход к следующему шагу цикла, пропуская любой код, оставшийся невыполненным. Таким образом, оператор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continue</a:t>
            </a:r>
            <a:r>
              <a:rPr lang="ru-RU" dirty="0">
                <a:latin typeface="Roboto"/>
              </a:rPr>
              <a:t> служит своего рода дополнением оператора break.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5275" y="3190328"/>
            <a:ext cx="87386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//Счетчик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Условие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//Увеличиваем счетчик на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continue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"Строка не выполнится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6816080" y="3267352"/>
            <a:ext cx="5040560" cy="3088999"/>
            <a:chOff x="0" y="0"/>
            <a:chExt cx="4094461" cy="2073276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0" y="0"/>
              <a:ext cx="4094461" cy="2073276"/>
              <a:chOff x="0" y="0"/>
              <a:chExt cx="4094461" cy="2073276"/>
            </a:xfrm>
          </p:grpSpPr>
          <p:grpSp>
            <p:nvGrpSpPr>
              <p:cNvPr id="37" name="Группа 36"/>
              <p:cNvGrpSpPr/>
              <p:nvPr/>
            </p:nvGrpSpPr>
            <p:grpSpPr>
              <a:xfrm>
                <a:off x="593272" y="0"/>
                <a:ext cx="3501189" cy="2073276"/>
                <a:chOff x="8021" y="0"/>
                <a:chExt cx="3501189" cy="2073442"/>
              </a:xfrm>
            </p:grpSpPr>
            <p:cxnSp>
              <p:nvCxnSpPr>
                <p:cNvPr id="41" name="Прямая со стрелкой 40"/>
                <p:cNvCxnSpPr/>
                <p:nvPr/>
              </p:nvCxnSpPr>
              <p:spPr>
                <a:xfrm>
                  <a:off x="1840831" y="725906"/>
                  <a:ext cx="4011" cy="2005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Группа 41"/>
                <p:cNvGrpSpPr/>
                <p:nvPr/>
              </p:nvGrpSpPr>
              <p:grpSpPr>
                <a:xfrm>
                  <a:off x="8021" y="0"/>
                  <a:ext cx="3501189" cy="2073442"/>
                  <a:chOff x="8021" y="0"/>
                  <a:chExt cx="3501189" cy="2073442"/>
                </a:xfrm>
              </p:grpSpPr>
              <p:grpSp>
                <p:nvGrpSpPr>
                  <p:cNvPr id="43" name="Группа 42"/>
                  <p:cNvGrpSpPr/>
                  <p:nvPr/>
                </p:nvGrpSpPr>
                <p:grpSpPr>
                  <a:xfrm>
                    <a:off x="8021" y="0"/>
                    <a:ext cx="3501189" cy="2073442"/>
                    <a:chOff x="8021" y="0"/>
                    <a:chExt cx="3501189" cy="2073442"/>
                  </a:xfrm>
                </p:grpSpPr>
                <p:sp>
                  <p:nvSpPr>
                    <p:cNvPr id="45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0642" y="1030706"/>
                      <a:ext cx="978568" cy="2844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выполняется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6" name="Группа 45"/>
                    <p:cNvGrpSpPr/>
                    <p:nvPr/>
                  </p:nvGrpSpPr>
                  <p:grpSpPr>
                    <a:xfrm>
                      <a:off x="8021" y="0"/>
                      <a:ext cx="2876984" cy="2073442"/>
                      <a:chOff x="8021" y="0"/>
                      <a:chExt cx="2876984" cy="2073442"/>
                    </a:xfrm>
                  </p:grpSpPr>
                  <p:cxnSp>
                    <p:nvCxnSpPr>
                      <p:cNvPr id="47" name="Прямая соединительная линия 46"/>
                      <p:cNvCxnSpPr/>
                      <p:nvPr/>
                    </p:nvCxnSpPr>
                    <p:spPr>
                      <a:xfrm>
                        <a:off x="2879558" y="1319464"/>
                        <a:ext cx="0" cy="51735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Прямая со стрелкой 47"/>
                      <p:cNvCxnSpPr/>
                      <p:nvPr/>
                    </p:nvCxnSpPr>
                    <p:spPr>
                      <a:xfrm flipH="1">
                        <a:off x="1856873" y="1836821"/>
                        <a:ext cx="0" cy="23662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9" name="Группа 48"/>
                      <p:cNvGrpSpPr/>
                      <p:nvPr/>
                    </p:nvGrpSpPr>
                    <p:grpSpPr>
                      <a:xfrm>
                        <a:off x="8021" y="0"/>
                        <a:ext cx="2505242" cy="1717842"/>
                        <a:chOff x="8021" y="0"/>
                        <a:chExt cx="2505242" cy="1717842"/>
                      </a:xfrm>
                    </p:grpSpPr>
                    <p:grpSp>
                      <p:nvGrpSpPr>
                        <p:cNvPr id="55" name="Группа 54"/>
                        <p:cNvGrpSpPr/>
                        <p:nvPr/>
                      </p:nvGrpSpPr>
                      <p:grpSpPr>
                        <a:xfrm>
                          <a:off x="1223210" y="417095"/>
                          <a:ext cx="1266825" cy="295275"/>
                          <a:chOff x="0" y="0"/>
                          <a:chExt cx="1266825" cy="295275"/>
                        </a:xfrm>
                      </p:grpSpPr>
                      <p:sp>
                        <p:nvSpPr>
                          <p:cNvPr id="62" name="Прямоугольник 61"/>
                          <p:cNvSpPr/>
                          <p:nvPr/>
                        </p:nvSpPr>
                        <p:spPr>
                          <a:xfrm>
                            <a:off x="0" y="0"/>
                            <a:ext cx="1266825" cy="29527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63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876" y="61452"/>
                            <a:ext cx="1213554" cy="16576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Блок инструкций</a:t>
                            </a:r>
                          </a:p>
                        </p:txBody>
                      </p:sp>
                    </p:grpSp>
                    <p:grpSp>
                      <p:nvGrpSpPr>
                        <p:cNvPr id="56" name="Группа 55"/>
                        <p:cNvGrpSpPr/>
                        <p:nvPr/>
                      </p:nvGrpSpPr>
                      <p:grpSpPr>
                        <a:xfrm>
                          <a:off x="1167063" y="930442"/>
                          <a:ext cx="1346200" cy="787400"/>
                          <a:chOff x="0" y="0"/>
                          <a:chExt cx="1346200" cy="787400"/>
                        </a:xfrm>
                      </p:grpSpPr>
                      <p:sp>
                        <p:nvSpPr>
                          <p:cNvPr id="60" name="Блок-схема: решение 59"/>
                          <p:cNvSpPr/>
                          <p:nvPr/>
                        </p:nvSpPr>
                        <p:spPr>
                          <a:xfrm>
                            <a:off x="0" y="0"/>
                            <a:ext cx="1346200" cy="787400"/>
                          </a:xfrm>
                          <a:prstGeom prst="flowChartDecision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61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626" y="271117"/>
                            <a:ext cx="736600" cy="16094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uk-UA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Условие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57" name="Прямая со стрелкой 56"/>
                        <p:cNvCxnSpPr/>
                        <p:nvPr/>
                      </p:nvCxnSpPr>
                      <p:spPr>
                        <a:xfrm>
                          <a:off x="1832810" y="0"/>
                          <a:ext cx="4763" cy="40005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768" y="1094874"/>
                          <a:ext cx="838200" cy="22013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90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Выполняется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59" name="Прямая соединительная линия 58"/>
                        <p:cNvCxnSpPr/>
                        <p:nvPr/>
                      </p:nvCxnSpPr>
                      <p:spPr>
                        <a:xfrm>
                          <a:off x="8021" y="1094874"/>
                          <a:ext cx="0" cy="228599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0" name="Прямая соединительная линия 49"/>
                      <p:cNvCxnSpPr/>
                      <p:nvPr/>
                    </p:nvCxnSpPr>
                    <p:spPr>
                      <a:xfrm>
                        <a:off x="1852863" y="1832811"/>
                        <a:ext cx="1032142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Прямая соединительная линия 50"/>
                      <p:cNvCxnSpPr/>
                      <p:nvPr/>
                    </p:nvCxnSpPr>
                    <p:spPr>
                      <a:xfrm>
                        <a:off x="2522621" y="1323474"/>
                        <a:ext cx="359664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 flipH="1">
                    <a:off x="8021" y="1323474"/>
                    <a:ext cx="1155031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" name="Группа 37"/>
              <p:cNvGrpSpPr/>
              <p:nvPr/>
            </p:nvGrpSpPr>
            <p:grpSpPr>
              <a:xfrm>
                <a:off x="0" y="402772"/>
                <a:ext cx="1185636" cy="694450"/>
                <a:chOff x="0" y="0"/>
                <a:chExt cx="1185636" cy="694450"/>
              </a:xfrm>
            </p:grpSpPr>
            <p:sp>
              <p:nvSpPr>
                <p:cNvPr id="39" name="Ромб 38"/>
                <p:cNvSpPr/>
                <p:nvPr/>
              </p:nvSpPr>
              <p:spPr>
                <a:xfrm>
                  <a:off x="0" y="0"/>
                  <a:ext cx="1185636" cy="69445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0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304742" y="261116"/>
                  <a:ext cx="560732" cy="20475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continue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6" name="Прямая со стрелкой 35"/>
            <p:cNvCxnSpPr/>
            <p:nvPr/>
          </p:nvCxnSpPr>
          <p:spPr>
            <a:xfrm>
              <a:off x="1170215" y="751115"/>
              <a:ext cx="1252764" cy="178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46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2215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Оператор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return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Оператор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return</a:t>
            </a:r>
            <a:r>
              <a:rPr lang="ru-RU" dirty="0">
                <a:latin typeface="Roboto"/>
              </a:rPr>
              <a:t> организует возврат из метода. Когда выполняется этот оператор, управление возвращается вызывающей части программы, а оставшийся в методе код пропускается.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804378"/>
            <a:ext cx="9505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Счетчик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Условие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//Увеличиваем счетчик на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"Строка не 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выполнится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528048" y="2784485"/>
            <a:ext cx="5544616" cy="3308811"/>
            <a:chOff x="0" y="0"/>
            <a:chExt cx="4103098" cy="2046514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0" y="0"/>
              <a:ext cx="4103098" cy="1991360"/>
              <a:chOff x="0" y="0"/>
              <a:chExt cx="4103098" cy="1991360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507670" y="0"/>
                <a:ext cx="3595428" cy="1991360"/>
                <a:chOff x="6927" y="0"/>
                <a:chExt cx="3595428" cy="1991360"/>
              </a:xfrm>
            </p:grpSpPr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 flipH="1">
                  <a:off x="6927" y="1981200"/>
                  <a:ext cx="805656" cy="23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Группа 16"/>
                <p:cNvGrpSpPr/>
                <p:nvPr/>
              </p:nvGrpSpPr>
              <p:grpSpPr>
                <a:xfrm>
                  <a:off x="9480" y="0"/>
                  <a:ext cx="3592875" cy="1991360"/>
                  <a:chOff x="9480" y="0"/>
                  <a:chExt cx="3592875" cy="1991360"/>
                </a:xfrm>
              </p:grpSpPr>
              <p:grpSp>
                <p:nvGrpSpPr>
                  <p:cNvPr id="18" name="Группа 17"/>
                  <p:cNvGrpSpPr/>
                  <p:nvPr/>
                </p:nvGrpSpPr>
                <p:grpSpPr>
                  <a:xfrm>
                    <a:off x="9480" y="0"/>
                    <a:ext cx="3592875" cy="1991360"/>
                    <a:chOff x="9480" y="0"/>
                    <a:chExt cx="3592875" cy="1991360"/>
                  </a:xfrm>
                </p:grpSpPr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9480" y="0"/>
                      <a:ext cx="3592875" cy="1991360"/>
                      <a:chOff x="9480" y="0"/>
                      <a:chExt cx="3592875" cy="1991360"/>
                    </a:xfrm>
                  </p:grpSpPr>
                  <p:cxnSp>
                    <p:nvCxnSpPr>
                      <p:cNvPr id="22" name="Прямая со стрелкой 21"/>
                      <p:cNvCxnSpPr/>
                      <p:nvPr/>
                    </p:nvCxnSpPr>
                    <p:spPr>
                      <a:xfrm>
                        <a:off x="790575" y="785813"/>
                        <a:ext cx="5080" cy="645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3" name="Группа 22"/>
                      <p:cNvGrpSpPr/>
                      <p:nvPr/>
                    </p:nvGrpSpPr>
                    <p:grpSpPr>
                      <a:xfrm>
                        <a:off x="9480" y="0"/>
                        <a:ext cx="3592875" cy="1991360"/>
                        <a:chOff x="9480" y="0"/>
                        <a:chExt cx="3592875" cy="1991360"/>
                      </a:xfrm>
                    </p:grpSpPr>
                    <p:cxnSp>
                      <p:nvCxnSpPr>
                        <p:cNvPr id="24" name="Прямая соединительная линия 23"/>
                        <p:cNvCxnSpPr/>
                        <p:nvPr/>
                      </p:nvCxnSpPr>
                      <p:spPr>
                        <a:xfrm>
                          <a:off x="2871787" y="795338"/>
                          <a:ext cx="0" cy="78595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Прямая соединительная линия 24"/>
                        <p:cNvCxnSpPr/>
                        <p:nvPr/>
                      </p:nvCxnSpPr>
                      <p:spPr>
                        <a:xfrm>
                          <a:off x="1828800" y="1576388"/>
                          <a:ext cx="1045845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Прямая со стрелкой 25"/>
                        <p:cNvCxnSpPr/>
                        <p:nvPr/>
                      </p:nvCxnSpPr>
                      <p:spPr>
                        <a:xfrm flipH="1">
                          <a:off x="1828800" y="1571625"/>
                          <a:ext cx="3048" cy="40843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Прямая соединительная линия 26"/>
                        <p:cNvCxnSpPr/>
                        <p:nvPr/>
                      </p:nvCxnSpPr>
                      <p:spPr>
                        <a:xfrm>
                          <a:off x="809625" y="1738313"/>
                          <a:ext cx="0" cy="24003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8" name="Группа 27"/>
                        <p:cNvGrpSpPr/>
                        <p:nvPr/>
                      </p:nvGrpSpPr>
                      <p:grpSpPr>
                        <a:xfrm>
                          <a:off x="9480" y="0"/>
                          <a:ext cx="3592875" cy="1991360"/>
                          <a:chOff x="9480" y="0"/>
                          <a:chExt cx="3592875" cy="1991360"/>
                        </a:xfrm>
                      </p:grpSpPr>
                      <p:grpSp>
                        <p:nvGrpSpPr>
                          <p:cNvPr id="29" name="Группа 28"/>
                          <p:cNvGrpSpPr/>
                          <p:nvPr/>
                        </p:nvGrpSpPr>
                        <p:grpSpPr>
                          <a:xfrm>
                            <a:off x="161925" y="1438275"/>
                            <a:ext cx="1266825" cy="295275"/>
                            <a:chOff x="0" y="0"/>
                            <a:chExt cx="1266825" cy="295275"/>
                          </a:xfrm>
                        </p:grpSpPr>
                        <p:sp>
                          <p:nvSpPr>
                            <p:cNvPr id="38" name="Прямоугольник 37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1266825" cy="29527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sp>
                          <p:nvSpPr>
                            <p:cNvPr id="39" name="Надпись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320" y="25400"/>
                              <a:ext cx="1213554" cy="24815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9525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ru-RU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Блок инструкций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0" name="Группа 29"/>
                          <p:cNvGrpSpPr/>
                          <p:nvPr/>
                        </p:nvGrpSpPr>
                        <p:grpSpPr>
                          <a:xfrm>
                            <a:off x="1162050" y="0"/>
                            <a:ext cx="1346200" cy="1187449"/>
                            <a:chOff x="0" y="0"/>
                            <a:chExt cx="1346200" cy="1187449"/>
                          </a:xfrm>
                        </p:grpSpPr>
                        <p:grpSp>
                          <p:nvGrpSpPr>
                            <p:cNvPr id="34" name="Группа 33"/>
                            <p:cNvGrpSpPr/>
                            <p:nvPr/>
                          </p:nvGrpSpPr>
                          <p:grpSpPr>
                            <a:xfrm>
                              <a:off x="0" y="400049"/>
                              <a:ext cx="1346200" cy="787400"/>
                              <a:chOff x="0" y="-1"/>
                              <a:chExt cx="1346200" cy="787400"/>
                            </a:xfrm>
                          </p:grpSpPr>
                          <p:sp>
                            <p:nvSpPr>
                              <p:cNvPr id="36" name="Блок-схема: решение 35"/>
                              <p:cNvSpPr/>
                              <p:nvPr/>
                            </p:nvSpPr>
                            <p:spPr>
                              <a:xfrm>
                                <a:off x="0" y="-1"/>
                                <a:ext cx="1346200" cy="787400"/>
                              </a:xfrm>
                              <a:prstGeom prst="flowChartDecision">
                                <a:avLst/>
                              </a:prstGeom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37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99733" y="299919"/>
                                <a:ext cx="543560" cy="1312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n w="9525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uk-UA" sz="11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Условие</a:t>
                                </a:r>
                                <a:endParaRPr lang="ru-RU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35" name="Прямая со стрелкой 34"/>
                            <p:cNvCxnSpPr/>
                            <p:nvPr/>
                          </p:nvCxnSpPr>
                          <p:spPr>
                            <a:xfrm>
                              <a:off x="671513" y="0"/>
                              <a:ext cx="4763" cy="40005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1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8137" y="557213"/>
                            <a:ext cx="838200" cy="22013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900">
                                <a:solidFill>
                                  <a:srgbClr val="FF000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Выполняется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2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05075" y="495300"/>
                            <a:ext cx="1097280" cy="28448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900">
                                <a:solidFill>
                                  <a:srgbClr val="FF0000"/>
                                </a:solidFill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Не выполняется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33" name="Прямая соединительная линия 32"/>
                          <p:cNvCxnSpPr/>
                          <p:nvPr/>
                        </p:nvCxnSpPr>
                        <p:spPr>
                          <a:xfrm flipH="1">
                            <a:off x="9480" y="1343842"/>
                            <a:ext cx="1224" cy="64751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21" name="Прямая соединительная линия 20"/>
                    <p:cNvCxnSpPr/>
                    <p:nvPr/>
                  </p:nvCxnSpPr>
                  <p:spPr>
                    <a:xfrm>
                      <a:off x="793376" y="790446"/>
                      <a:ext cx="3663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" name="Прямая соединительная линия 18"/>
                  <p:cNvCxnSpPr/>
                  <p:nvPr/>
                </p:nvCxnSpPr>
                <p:spPr>
                  <a:xfrm>
                    <a:off x="2514600" y="789432"/>
                    <a:ext cx="35966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0" y="702129"/>
                <a:ext cx="1022985" cy="641713"/>
                <a:chOff x="0" y="0"/>
                <a:chExt cx="1022985" cy="641713"/>
              </a:xfrm>
            </p:grpSpPr>
            <p:sp>
              <p:nvSpPr>
                <p:cNvPr id="14" name="Ромб 13"/>
                <p:cNvSpPr/>
                <p:nvPr/>
              </p:nvSpPr>
              <p:spPr>
                <a:xfrm>
                  <a:off x="0" y="0"/>
                  <a:ext cx="1022985" cy="641713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5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83857" y="219721"/>
                  <a:ext cx="430516" cy="14695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return</a:t>
                  </a:r>
                  <a:endParaRPr lang="ru-RU" sz="11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1" name="Прямая со стрелкой 10"/>
            <p:cNvCxnSpPr/>
            <p:nvPr/>
          </p:nvCxnSpPr>
          <p:spPr>
            <a:xfrm>
              <a:off x="1028700" y="1023258"/>
              <a:ext cx="1322823" cy="102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09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08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Цикл </a:t>
            </a:r>
            <a:r>
              <a:rPr lang="ru-RU" sz="3200" dirty="0" err="1" smtClean="0">
                <a:solidFill>
                  <a:schemeClr val="bg1"/>
                </a:solidFill>
                <a:latin typeface="Roboto"/>
              </a:rPr>
              <a:t>Дейкстры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16832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</a:t>
            </a:r>
            <a:r>
              <a:rPr lang="ru-RU" dirty="0" smtClean="0">
                <a:latin typeface="Roboto"/>
              </a:rPr>
              <a:t>программировании </a:t>
            </a:r>
            <a:r>
              <a:rPr lang="ru-RU" dirty="0">
                <a:latin typeface="Roboto"/>
              </a:rPr>
              <a:t>известна ещё одна, отличающаяся от «классических», форма циклической конструкции, получившая название «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цикл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Дейкстры</a:t>
            </a:r>
            <a:r>
              <a:rPr lang="ru-RU" dirty="0">
                <a:latin typeface="Roboto"/>
              </a:rPr>
              <a:t>», по имени </a:t>
            </a:r>
            <a:r>
              <a:rPr lang="ru-RU" dirty="0" err="1">
                <a:latin typeface="Roboto"/>
                <a:hlinkClick r:id="rId4" tooltip="Дейкстра, Эдсгер Вибе"/>
              </a:rPr>
              <a:t>Эдсгера</a:t>
            </a:r>
            <a:r>
              <a:rPr lang="ru-RU" dirty="0">
                <a:latin typeface="Roboto"/>
                <a:hlinkClick r:id="rId4" tooltip="Дейкстра, Эдсгер Вибе"/>
              </a:rPr>
              <a:t> </a:t>
            </a:r>
            <a:r>
              <a:rPr lang="ru-RU" dirty="0" err="1">
                <a:latin typeface="Roboto"/>
                <a:hlinkClick r:id="rId4" tooltip="Дейкстра, Эдсгер Вибе"/>
              </a:rPr>
              <a:t>Дейкстры</a:t>
            </a:r>
            <a:r>
              <a:rPr lang="ru-RU" dirty="0">
                <a:latin typeface="Roboto"/>
              </a:rPr>
              <a:t>, впервые её описавшего.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936261"/>
            <a:ext cx="108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классическом </a:t>
            </a:r>
            <a:r>
              <a:rPr lang="ru-RU" dirty="0" err="1">
                <a:latin typeface="Roboto"/>
              </a:rPr>
              <a:t>дейкстровском</a:t>
            </a:r>
            <a:r>
              <a:rPr lang="ru-RU" dirty="0">
                <a:latin typeface="Roboto"/>
              </a:rPr>
              <a:t> описании такой цикл выглядит следующим образом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83432" y="34536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do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P1 → S1,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  …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Pn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→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Sn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od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59696" y="3453647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d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o </a:t>
            </a:r>
            <a:r>
              <a:rPr lang="ru-RU" dirty="0" smtClean="0"/>
              <a:t>- </a:t>
            </a:r>
            <a:r>
              <a:rPr lang="ru-RU" dirty="0">
                <a:latin typeface="Roboto"/>
              </a:rPr>
              <a:t>маркер начала конструкции </a:t>
            </a:r>
            <a:r>
              <a:rPr lang="ru-RU" dirty="0" smtClean="0">
                <a:latin typeface="Roboto"/>
              </a:rPr>
              <a:t>цикла</a:t>
            </a:r>
            <a:r>
              <a:rPr lang="en-US" dirty="0">
                <a:latin typeface="Roboto"/>
              </a:rPr>
              <a:t>;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od</a:t>
            </a:r>
            <a:r>
              <a:rPr lang="ru-RU" dirty="0"/>
              <a:t>  -</a:t>
            </a:r>
            <a:r>
              <a:rPr lang="ru-RU" dirty="0" smtClean="0"/>
              <a:t> </a:t>
            </a:r>
            <a:r>
              <a:rPr lang="ru-RU" dirty="0">
                <a:latin typeface="Roboto"/>
              </a:rPr>
              <a:t>маркер завершения конструкции </a:t>
            </a:r>
            <a:r>
              <a:rPr lang="ru-RU" dirty="0" smtClean="0">
                <a:latin typeface="Roboto"/>
              </a:rPr>
              <a:t>цикла</a:t>
            </a:r>
            <a:r>
              <a:rPr lang="en-US" dirty="0" smtClean="0">
                <a:latin typeface="Roboto"/>
              </a:rPr>
              <a:t>;</a:t>
            </a:r>
            <a:endParaRPr lang="en-US" dirty="0">
              <a:latin typeface="Roboto"/>
            </a:endParaRPr>
          </a:p>
          <a:p>
            <a:r>
              <a:rPr lang="ru-RU" b="1" dirty="0" err="1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Pn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</a:t>
            </a:r>
            <a:r>
              <a:rPr lang="en-US" dirty="0"/>
              <a:t>- </a:t>
            </a:r>
            <a:r>
              <a:rPr lang="ru-RU" dirty="0"/>
              <a:t> </a:t>
            </a:r>
            <a:r>
              <a:rPr lang="en-US" dirty="0">
                <a:latin typeface="Roboto"/>
              </a:rPr>
              <a:t>n</a:t>
            </a:r>
            <a:r>
              <a:rPr lang="ru-RU" dirty="0">
                <a:latin typeface="Roboto"/>
              </a:rPr>
              <a:t>-е охраняющее условие (логическое выражение, которое может </a:t>
            </a:r>
            <a:r>
              <a:rPr lang="ru-RU" dirty="0" smtClean="0">
                <a:latin typeface="Roboto"/>
              </a:rPr>
              <a:t>иметь </a:t>
            </a:r>
            <a:r>
              <a:rPr lang="ru-RU" dirty="0">
                <a:latin typeface="Roboto"/>
              </a:rPr>
              <a:t>значение «истинно» или «ложно</a:t>
            </a:r>
            <a:r>
              <a:rPr lang="ru-RU" dirty="0" smtClean="0">
                <a:latin typeface="Roboto"/>
              </a:rPr>
              <a:t>»)</a:t>
            </a:r>
            <a:r>
              <a:rPr lang="en-US" dirty="0" smtClean="0">
                <a:latin typeface="Roboto"/>
              </a:rPr>
              <a:t>;</a:t>
            </a:r>
            <a:endParaRPr lang="en-US" dirty="0">
              <a:latin typeface="Roboto"/>
            </a:endParaRPr>
          </a:p>
          <a:p>
            <a:r>
              <a:rPr lang="ru-RU" b="1" dirty="0" err="1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Sn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- </a:t>
            </a:r>
            <a:r>
              <a:rPr lang="en-US" dirty="0"/>
              <a:t> </a:t>
            </a:r>
            <a:r>
              <a:rPr lang="en-US" dirty="0" err="1">
                <a:latin typeface="Roboto"/>
              </a:rPr>
              <a:t>i</a:t>
            </a:r>
            <a:r>
              <a:rPr lang="en-US" dirty="0">
                <a:latin typeface="Roboto"/>
              </a:rPr>
              <a:t>-</a:t>
            </a:r>
            <a:r>
              <a:rPr lang="ru-RU" dirty="0">
                <a:latin typeface="Roboto"/>
              </a:rPr>
              <a:t>я охраняемая команда. 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95400" y="4982926"/>
            <a:ext cx="11377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Цикл </a:t>
            </a:r>
            <a:r>
              <a:rPr lang="ru-RU" dirty="0">
                <a:latin typeface="Roboto"/>
              </a:rPr>
              <a:t>состоит из одной или нескольких ветвей (охраняемых выражений),каждая из которых представляет собой пару из охраняющего условия (или, коротко, «охраны») и охраняемой команды (понятно, что в реальности команда может быть сложной</a:t>
            </a:r>
            <a:r>
              <a:rPr lang="ru-RU" dirty="0" smtClean="0">
                <a:latin typeface="Roboto"/>
              </a:rPr>
              <a:t>).</a:t>
            </a:r>
            <a:endParaRPr lang="en-US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r>
              <a:rPr lang="ru-RU" dirty="0">
                <a:latin typeface="Roboto"/>
              </a:rPr>
              <a:t>При выполнении цикла </a:t>
            </a:r>
            <a:r>
              <a:rPr lang="ru-RU" dirty="0" err="1">
                <a:latin typeface="Roboto"/>
              </a:rPr>
              <a:t>Дейкстры</a:t>
            </a:r>
            <a:r>
              <a:rPr lang="ru-RU" dirty="0">
                <a:latin typeface="Roboto"/>
              </a:rPr>
              <a:t> в каждой итерации происходит вычисление охраняющих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2489687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08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Цикл </a:t>
            </a:r>
            <a:r>
              <a:rPr lang="ru-RU" sz="3200" dirty="0" err="1">
                <a:solidFill>
                  <a:schemeClr val="bg1"/>
                </a:solidFill>
                <a:latin typeface="Roboto"/>
              </a:rPr>
              <a:t>Дейкстры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5447928" y="2125352"/>
            <a:ext cx="6552728" cy="4230999"/>
            <a:chOff x="0" y="0"/>
            <a:chExt cx="5875564" cy="3536043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250950" y="615950"/>
              <a:ext cx="13280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5875564" cy="3536043"/>
              <a:chOff x="0" y="0"/>
              <a:chExt cx="5875564" cy="3536043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263650" y="615950"/>
                <a:ext cx="3821793" cy="2856593"/>
                <a:chOff x="0" y="0"/>
                <a:chExt cx="3821793" cy="2856593"/>
              </a:xfrm>
            </p:grpSpPr>
            <p:cxnSp>
              <p:nvCxnSpPr>
                <p:cNvPr id="45" name="Прямая со стрелкой 44"/>
                <p:cNvCxnSpPr/>
                <p:nvPr/>
              </p:nvCxnSpPr>
              <p:spPr>
                <a:xfrm>
                  <a:off x="1308100" y="0"/>
                  <a:ext cx="0" cy="23945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0" y="927100"/>
                  <a:ext cx="250371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0" y="1866900"/>
                  <a:ext cx="381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 стрелкой 47"/>
                <p:cNvCxnSpPr/>
                <p:nvPr/>
              </p:nvCxnSpPr>
              <p:spPr>
                <a:xfrm>
                  <a:off x="3803650" y="1866900"/>
                  <a:ext cx="0" cy="500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 стрелкой 48"/>
                <p:cNvCxnSpPr/>
                <p:nvPr/>
              </p:nvCxnSpPr>
              <p:spPr>
                <a:xfrm>
                  <a:off x="2495550" y="933450"/>
                  <a:ext cx="0" cy="1447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>
                  <a:off x="1295400" y="2698750"/>
                  <a:ext cx="0" cy="15784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>
                  <a:off x="2501900" y="2679700"/>
                  <a:ext cx="0" cy="1740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3816350" y="2673350"/>
                  <a:ext cx="5443" cy="1792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Прямая со стрелкой 10"/>
              <p:cNvCxnSpPr/>
              <p:nvPr/>
            </p:nvCxnSpPr>
            <p:spPr>
              <a:xfrm>
                <a:off x="628650" y="2806700"/>
                <a:ext cx="5443" cy="729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Группа 11"/>
              <p:cNvGrpSpPr/>
              <p:nvPr/>
            </p:nvGrpSpPr>
            <p:grpSpPr>
              <a:xfrm>
                <a:off x="0" y="0"/>
                <a:ext cx="5875564" cy="3480708"/>
                <a:chOff x="0" y="0"/>
                <a:chExt cx="5875564" cy="3480708"/>
              </a:xfrm>
            </p:grpSpPr>
            <p:sp>
              <p:nvSpPr>
                <p:cNvPr id="13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257300" y="2247900"/>
                  <a:ext cx="838200" cy="2201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9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3136900"/>
                  <a:ext cx="978568" cy="2844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9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Не 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2552700" y="3479800"/>
                  <a:ext cx="332014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Группа 15"/>
                <p:cNvGrpSpPr/>
                <p:nvPr/>
              </p:nvGrpSpPr>
              <p:grpSpPr>
                <a:xfrm>
                  <a:off x="0" y="0"/>
                  <a:ext cx="5875564" cy="3480708"/>
                  <a:chOff x="0" y="0"/>
                  <a:chExt cx="5875564" cy="3480708"/>
                </a:xfrm>
              </p:grpSpPr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2012950" y="3009900"/>
                    <a:ext cx="1126490" cy="299085"/>
                    <a:chOff x="0" y="0"/>
                    <a:chExt cx="1266825" cy="295275"/>
                  </a:xfrm>
                </p:grpSpPr>
                <p:sp>
                  <p:nvSpPr>
                    <p:cNvPr id="43" name="Прямоугольник 42"/>
                    <p:cNvSpPr/>
                    <p:nvPr/>
                  </p:nvSpPr>
                  <p:spPr>
                    <a:xfrm>
                      <a:off x="0" y="0"/>
                      <a:ext cx="1266825" cy="29527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89" y="41567"/>
                      <a:ext cx="1213485" cy="16350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0" y="0"/>
                    <a:ext cx="1257300" cy="936172"/>
                    <a:chOff x="0" y="0"/>
                    <a:chExt cx="1257300" cy="936172"/>
                  </a:xfrm>
                </p:grpSpPr>
                <p:grpSp>
                  <p:nvGrpSpPr>
                    <p:cNvPr id="39" name="Группа 38"/>
                    <p:cNvGrpSpPr/>
                    <p:nvPr/>
                  </p:nvGrpSpPr>
                  <p:grpSpPr>
                    <a:xfrm>
                      <a:off x="0" y="293914"/>
                      <a:ext cx="1257300" cy="642258"/>
                      <a:chOff x="0" y="0"/>
                      <a:chExt cx="1346200" cy="787400"/>
                    </a:xfrm>
                  </p:grpSpPr>
                  <p:sp>
                    <p:nvSpPr>
                      <p:cNvPr id="41" name="Блок-схема: решение 40"/>
                      <p:cNvSpPr/>
                      <p:nvPr/>
                    </p:nvSpPr>
                    <p:spPr>
                      <a:xfrm>
                        <a:off x="0" y="0"/>
                        <a:ext cx="1346200" cy="787400"/>
                      </a:xfrm>
                      <a:prstGeom prst="flowChartDecision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2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713" y="262778"/>
                        <a:ext cx="736600" cy="25357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Условие</a:t>
                        </a:r>
                        <a:r>
                          <a: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40" name="Прямая со стрелкой 39"/>
                    <p:cNvCxnSpPr/>
                    <p:nvPr/>
                  </p:nvCxnSpPr>
                  <p:spPr>
                    <a:xfrm>
                      <a:off x="625929" y="0"/>
                      <a:ext cx="0" cy="2939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0" y="933450"/>
                    <a:ext cx="1257300" cy="936172"/>
                    <a:chOff x="0" y="0"/>
                    <a:chExt cx="1257300" cy="936172"/>
                  </a:xfrm>
                </p:grpSpPr>
                <p:grpSp>
                  <p:nvGrpSpPr>
                    <p:cNvPr id="35" name="Группа 34"/>
                    <p:cNvGrpSpPr/>
                    <p:nvPr/>
                  </p:nvGrpSpPr>
                  <p:grpSpPr>
                    <a:xfrm>
                      <a:off x="0" y="293914"/>
                      <a:ext cx="1257300" cy="642258"/>
                      <a:chOff x="0" y="0"/>
                      <a:chExt cx="1346200" cy="787400"/>
                    </a:xfrm>
                  </p:grpSpPr>
                  <p:sp>
                    <p:nvSpPr>
                      <p:cNvPr id="37" name="Блок-схема: решение 36"/>
                      <p:cNvSpPr/>
                      <p:nvPr/>
                    </p:nvSpPr>
                    <p:spPr>
                      <a:xfrm>
                        <a:off x="0" y="0"/>
                        <a:ext cx="1346200" cy="787400"/>
                      </a:xfrm>
                      <a:prstGeom prst="flowChartDecision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8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713" y="284912"/>
                        <a:ext cx="665889" cy="20422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Условие</a:t>
                        </a:r>
                        <a:r>
                          <a: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6" name="Прямая со стрелкой 35"/>
                    <p:cNvCxnSpPr/>
                    <p:nvPr/>
                  </p:nvCxnSpPr>
                  <p:spPr>
                    <a:xfrm>
                      <a:off x="625929" y="0"/>
                      <a:ext cx="0" cy="2939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Группа 21"/>
                  <p:cNvGrpSpPr/>
                  <p:nvPr/>
                </p:nvGrpSpPr>
                <p:grpSpPr>
                  <a:xfrm>
                    <a:off x="0" y="1873250"/>
                    <a:ext cx="1257300" cy="936172"/>
                    <a:chOff x="0" y="0"/>
                    <a:chExt cx="1257300" cy="936172"/>
                  </a:xfrm>
                </p:grpSpPr>
                <p:grpSp>
                  <p:nvGrpSpPr>
                    <p:cNvPr id="31" name="Группа 30"/>
                    <p:cNvGrpSpPr/>
                    <p:nvPr/>
                  </p:nvGrpSpPr>
                  <p:grpSpPr>
                    <a:xfrm>
                      <a:off x="0" y="293914"/>
                      <a:ext cx="1257300" cy="642258"/>
                      <a:chOff x="0" y="0"/>
                      <a:chExt cx="1346200" cy="787400"/>
                    </a:xfrm>
                  </p:grpSpPr>
                  <p:sp>
                    <p:nvSpPr>
                      <p:cNvPr id="33" name="Блок-схема: решение 32"/>
                      <p:cNvSpPr/>
                      <p:nvPr/>
                    </p:nvSpPr>
                    <p:spPr>
                      <a:xfrm>
                        <a:off x="0" y="0"/>
                        <a:ext cx="1346200" cy="787400"/>
                      </a:xfrm>
                      <a:prstGeom prst="flowChartDecision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4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0639" y="275274"/>
                        <a:ext cx="680835" cy="21461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Условие</a:t>
                        </a:r>
                        <a:r>
                          <a: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32" name="Прямая со стрелкой 31"/>
                    <p:cNvCxnSpPr/>
                    <p:nvPr/>
                  </p:nvCxnSpPr>
                  <p:spPr>
                    <a:xfrm>
                      <a:off x="625929" y="0"/>
                      <a:ext cx="0" cy="2939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Группа 22"/>
                  <p:cNvGrpSpPr/>
                  <p:nvPr/>
                </p:nvGrpSpPr>
                <p:grpSpPr>
                  <a:xfrm>
                    <a:off x="3251200" y="3003550"/>
                    <a:ext cx="1126490" cy="299085"/>
                    <a:chOff x="0" y="0"/>
                    <a:chExt cx="1266825" cy="295275"/>
                  </a:xfrm>
                </p:grpSpPr>
                <p:sp>
                  <p:nvSpPr>
                    <p:cNvPr id="29" name="Прямоугольник 28"/>
                    <p:cNvSpPr/>
                    <p:nvPr/>
                  </p:nvSpPr>
                  <p:spPr>
                    <a:xfrm>
                      <a:off x="0" y="0"/>
                      <a:ext cx="1266825" cy="29527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72" y="50159"/>
                      <a:ext cx="1213485" cy="199308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" name="Группа 23"/>
                  <p:cNvGrpSpPr/>
                  <p:nvPr/>
                </p:nvGrpSpPr>
                <p:grpSpPr>
                  <a:xfrm>
                    <a:off x="4489450" y="2997200"/>
                    <a:ext cx="1126490" cy="299085"/>
                    <a:chOff x="0" y="0"/>
                    <a:chExt cx="1266825" cy="295275"/>
                  </a:xfrm>
                </p:grpSpPr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0" y="0"/>
                      <a:ext cx="1266825" cy="29527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580" y="50159"/>
                      <a:ext cx="1213485" cy="20557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</a:t>
                      </a: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5" name="Прямая соединительная линия 24"/>
                  <p:cNvCxnSpPr/>
                  <p:nvPr/>
                </p:nvCxnSpPr>
                <p:spPr>
                  <a:xfrm flipV="1">
                    <a:off x="5867400" y="95250"/>
                    <a:ext cx="0" cy="338545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Прямая со стрелкой 25"/>
                  <p:cNvCxnSpPr/>
                  <p:nvPr/>
                </p:nvCxnSpPr>
                <p:spPr>
                  <a:xfrm flipH="1">
                    <a:off x="628650" y="95250"/>
                    <a:ext cx="524691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314450" y="1289050"/>
                  <a:ext cx="838200" cy="2201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9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358900" y="368300"/>
                  <a:ext cx="838200" cy="22013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9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" name="Прямоугольник 2"/>
          <p:cNvSpPr/>
          <p:nvPr/>
        </p:nvSpPr>
        <p:spPr>
          <a:xfrm>
            <a:off x="623392" y="1968311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C</a:t>
            </a:r>
            <a:r>
              <a:rPr lang="ru-RU" dirty="0" err="1" smtClean="0">
                <a:latin typeface="Roboto"/>
              </a:rPr>
              <a:t>пециальных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конструкций для его создания в языках программирования не содержится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9950" y="2876113"/>
            <a:ext cx="47146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Roboto"/>
              </a:rPr>
              <a:t>Ц</a:t>
            </a:r>
            <a:r>
              <a:rPr lang="ru-RU" dirty="0" err="1" smtClean="0">
                <a:latin typeface="Roboto"/>
              </a:rPr>
              <a:t>икл</a:t>
            </a:r>
            <a:r>
              <a:rPr lang="ru-RU" dirty="0" smtClean="0">
                <a:latin typeface="Roboto"/>
              </a:rPr>
              <a:t> </a:t>
            </a:r>
            <a:r>
              <a:rPr lang="ru-RU" dirty="0" err="1">
                <a:latin typeface="Roboto"/>
              </a:rPr>
              <a:t>Дейкстры</a:t>
            </a:r>
            <a:r>
              <a:rPr lang="ru-RU" dirty="0">
                <a:latin typeface="Roboto"/>
              </a:rPr>
              <a:t> может </a:t>
            </a:r>
            <a:r>
              <a:rPr lang="ru-RU" dirty="0" smtClean="0">
                <a:latin typeface="Roboto"/>
              </a:rPr>
              <a:t>быть смоделирован </a:t>
            </a:r>
            <a:r>
              <a:rPr lang="ru-RU" dirty="0">
                <a:latin typeface="Roboto"/>
              </a:rPr>
              <a:t>с помощью традиционных конструкций </a:t>
            </a:r>
            <a:r>
              <a:rPr lang="ru-RU" dirty="0" smtClean="0">
                <a:latin typeface="Roboto"/>
              </a:rPr>
              <a:t>языков </a:t>
            </a:r>
            <a:r>
              <a:rPr lang="ru-RU" dirty="0">
                <a:latin typeface="Roboto"/>
              </a:rPr>
              <a:t>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9612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Цикл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Паук</a:t>
            </a: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1992188"/>
            <a:ext cx="1156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Цикл </a:t>
            </a:r>
            <a:r>
              <a:rPr lang="ru-RU" dirty="0" err="1">
                <a:latin typeface="Roboto"/>
              </a:rPr>
              <a:t>Дейкстры</a:t>
            </a:r>
            <a:r>
              <a:rPr lang="ru-RU" dirty="0">
                <a:latin typeface="Roboto"/>
              </a:rPr>
              <a:t> не содержит явного условия продолжения или </a:t>
            </a:r>
            <a:r>
              <a:rPr lang="ru-RU" dirty="0" smtClean="0">
                <a:latin typeface="Roboto"/>
              </a:rPr>
              <a:t>выхода так как это не всегда удобно. </a:t>
            </a:r>
            <a:r>
              <a:rPr lang="ru-RU" dirty="0">
                <a:latin typeface="Roboto"/>
              </a:rPr>
              <a:t>Поэтому была предложена усложнённая конструкция цикла </a:t>
            </a:r>
            <a:r>
              <a:rPr lang="ru-RU" dirty="0" err="1">
                <a:latin typeface="Roboto"/>
              </a:rPr>
              <a:t>Дейкстры</a:t>
            </a:r>
            <a:r>
              <a:rPr lang="ru-RU" dirty="0">
                <a:latin typeface="Roboto"/>
              </a:rPr>
              <a:t>, получившая название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«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цикл-Паук». </a:t>
            </a:r>
            <a:r>
              <a:rPr lang="ru-RU" dirty="0">
                <a:latin typeface="Roboto"/>
              </a:rPr>
              <a:t>В</a:t>
            </a:r>
            <a:r>
              <a:rPr lang="ru-RU" dirty="0" smtClean="0">
                <a:latin typeface="Roboto"/>
              </a:rPr>
              <a:t>ыглядит </a:t>
            </a:r>
            <a:r>
              <a:rPr lang="ru-RU" dirty="0">
                <a:latin typeface="Roboto"/>
              </a:rPr>
              <a:t>следующим образом: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129510"/>
            <a:ext cx="179994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do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P1→S1,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  …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Pn→Sn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out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Q1→T1,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  …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Qn→Tn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else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  E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od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87688" y="312951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d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o </a:t>
            </a:r>
            <a:r>
              <a:rPr lang="ru-RU" dirty="0" smtClean="0"/>
              <a:t>- </a:t>
            </a:r>
            <a:r>
              <a:rPr lang="ru-RU" dirty="0">
                <a:latin typeface="Roboto"/>
              </a:rPr>
              <a:t>маркер начала конструкции </a:t>
            </a:r>
            <a:r>
              <a:rPr lang="ru-RU" dirty="0" smtClean="0">
                <a:latin typeface="Roboto"/>
              </a:rPr>
              <a:t>цикла</a:t>
            </a:r>
            <a:r>
              <a:rPr lang="en-US" dirty="0" smtClean="0">
                <a:latin typeface="Roboto"/>
              </a:rPr>
              <a:t>;</a:t>
            </a:r>
            <a:endParaRPr lang="ru-RU" dirty="0" smtClean="0">
              <a:latin typeface="Roboto"/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out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– </a:t>
            </a:r>
            <a:r>
              <a:rPr lang="ru-RU" dirty="0" smtClean="0">
                <a:latin typeface="Roboto"/>
              </a:rPr>
              <a:t>ветвь завершения</a:t>
            </a:r>
            <a:r>
              <a:rPr lang="ru-RU" dirty="0">
                <a:latin typeface="Roboto"/>
              </a:rPr>
              <a:t>, состоящие из условий выхода </a:t>
            </a:r>
            <a:r>
              <a:rPr lang="ru-RU" dirty="0" err="1">
                <a:latin typeface="Roboto"/>
              </a:rPr>
              <a:t>Qi</a:t>
            </a:r>
            <a:r>
              <a:rPr lang="ru-RU" dirty="0">
                <a:latin typeface="Roboto"/>
              </a:rPr>
              <a:t> и команд завершения </a:t>
            </a:r>
            <a:r>
              <a:rPr lang="ru-RU" dirty="0" err="1" smtClean="0">
                <a:latin typeface="Roboto"/>
              </a:rPr>
              <a:t>Ti</a:t>
            </a:r>
            <a:r>
              <a:rPr lang="en-US" dirty="0">
                <a:latin typeface="Roboto"/>
              </a:rPr>
              <a:t>;</a:t>
            </a:r>
            <a:r>
              <a:rPr lang="ru-RU" dirty="0">
                <a:latin typeface="Roboto"/>
              </a:rPr>
              <a:t> </a:t>
            </a:r>
            <a:endParaRPr lang="ru-RU" dirty="0" smtClean="0">
              <a:latin typeface="Roboto"/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else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- </a:t>
            </a:r>
            <a:r>
              <a:rPr lang="ru-RU" dirty="0">
                <a:latin typeface="Roboto"/>
              </a:rPr>
              <a:t>ветвь альтернативного завершения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 командой </a:t>
            </a:r>
            <a:r>
              <a:rPr lang="en-US" dirty="0" smtClean="0">
                <a:latin typeface="Roboto"/>
              </a:rPr>
              <a:t>E;</a:t>
            </a:r>
            <a:endParaRPr lang="en-US" dirty="0">
              <a:latin typeface="Roboto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od</a:t>
            </a:r>
            <a:r>
              <a:rPr lang="ru-RU" dirty="0"/>
              <a:t>  -</a:t>
            </a:r>
            <a:r>
              <a:rPr lang="ru-RU" dirty="0" smtClean="0"/>
              <a:t> </a:t>
            </a:r>
            <a:r>
              <a:rPr lang="ru-RU" dirty="0">
                <a:latin typeface="Roboto"/>
              </a:rPr>
              <a:t>маркер завершения конструкции </a:t>
            </a:r>
            <a:r>
              <a:rPr lang="ru-RU" dirty="0" smtClean="0">
                <a:latin typeface="Roboto"/>
              </a:rPr>
              <a:t>цикла</a:t>
            </a:r>
            <a:r>
              <a:rPr lang="en-US" dirty="0" smtClean="0">
                <a:latin typeface="Roboto"/>
              </a:rPr>
              <a:t>;</a:t>
            </a:r>
            <a:endParaRPr lang="en-US" dirty="0">
              <a:latin typeface="Roboto"/>
            </a:endParaRPr>
          </a:p>
          <a:p>
            <a:r>
              <a:rPr lang="ru-RU" b="1" dirty="0" err="1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Pn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</a:t>
            </a:r>
            <a:r>
              <a:rPr lang="en-US" dirty="0"/>
              <a:t>- </a:t>
            </a:r>
            <a:r>
              <a:rPr lang="ru-RU" dirty="0"/>
              <a:t> </a:t>
            </a:r>
            <a:r>
              <a:rPr lang="en-US" dirty="0">
                <a:latin typeface="Roboto"/>
              </a:rPr>
              <a:t>n</a:t>
            </a:r>
            <a:r>
              <a:rPr lang="ru-RU" dirty="0">
                <a:latin typeface="Roboto"/>
              </a:rPr>
              <a:t>-е охраняющее условие (логическое выражение, которое может иметь значение «истинно» или «ложно</a:t>
            </a:r>
            <a:r>
              <a:rPr lang="ru-RU" dirty="0" smtClean="0">
                <a:latin typeface="Roboto"/>
              </a:rPr>
              <a:t>»)</a:t>
            </a:r>
            <a:r>
              <a:rPr lang="en-US" dirty="0" smtClean="0">
                <a:latin typeface="Roboto"/>
              </a:rPr>
              <a:t>;</a:t>
            </a:r>
            <a:endParaRPr lang="en-US" dirty="0">
              <a:latin typeface="Roboto"/>
            </a:endParaRPr>
          </a:p>
          <a:p>
            <a:r>
              <a:rPr lang="ru-RU" b="1" dirty="0" err="1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Sn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- </a:t>
            </a:r>
            <a:r>
              <a:rPr lang="en-US" dirty="0"/>
              <a:t> </a:t>
            </a:r>
            <a:r>
              <a:rPr lang="en-US" dirty="0" err="1">
                <a:latin typeface="Roboto"/>
              </a:rPr>
              <a:t>i</a:t>
            </a:r>
            <a:r>
              <a:rPr lang="en-US" dirty="0">
                <a:latin typeface="Roboto"/>
              </a:rPr>
              <a:t>-</a:t>
            </a:r>
            <a:r>
              <a:rPr lang="ru-RU" dirty="0">
                <a:latin typeface="Roboto"/>
              </a:rPr>
              <a:t>я охраняемая команда. </a:t>
            </a:r>
          </a:p>
        </p:txBody>
      </p:sp>
    </p:spTree>
    <p:extLst>
      <p:ext uri="{BB962C8B-B14F-4D97-AF65-F5344CB8AC3E}">
        <p14:creationId xmlns:p14="http://schemas.microsoft.com/office/powerpoint/2010/main" val="3185835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5097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Циклические конструкции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40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4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384143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Знакомство с циклами</a:t>
            </a:r>
            <a:endParaRPr lang="uk-UA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>
                <a:latin typeface="Roboto"/>
              </a:rPr>
              <a:t>Оператор </a:t>
            </a:r>
            <a:r>
              <a:rPr lang="en-US" dirty="0" err="1">
                <a:latin typeface="Roboto"/>
              </a:rPr>
              <a:t>goto</a:t>
            </a:r>
            <a:endParaRPr lang="en-US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Цикл с предусловием while</a:t>
            </a:r>
            <a:endParaRPr lang="uk-UA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Цикл с постусловием </a:t>
            </a:r>
            <a:r>
              <a:rPr lang="ru-RU" dirty="0" err="1">
                <a:latin typeface="Roboto"/>
              </a:rPr>
              <a:t>do</a:t>
            </a:r>
            <a:r>
              <a:rPr lang="ru-RU" dirty="0">
                <a:latin typeface="Roboto"/>
              </a:rPr>
              <a:t>…</a:t>
            </a:r>
            <a:r>
              <a:rPr lang="ru-RU" dirty="0" err="1">
                <a:latin typeface="Roboto"/>
              </a:rPr>
              <a:t>while</a:t>
            </a:r>
            <a:endParaRPr lang="uk-UA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Цикл со счетчиком </a:t>
            </a:r>
            <a:r>
              <a:rPr lang="ru-RU" dirty="0" err="1" smtClean="0">
                <a:latin typeface="Roboto"/>
              </a:rPr>
              <a:t>for</a:t>
            </a:r>
            <a:endParaRPr lang="en-US" dirty="0" smtClean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Roboto"/>
              </a:rPr>
              <a:t>Вложенные циклы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 </a:t>
            </a:r>
            <a:r>
              <a:rPr lang="en-US" dirty="0">
                <a:latin typeface="Roboto"/>
              </a:rPr>
              <a:t>break</a:t>
            </a:r>
            <a:endParaRPr lang="uk-UA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 </a:t>
            </a:r>
            <a:r>
              <a:rPr lang="en-US" dirty="0" smtClean="0">
                <a:latin typeface="Roboto"/>
              </a:rPr>
              <a:t>continue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 </a:t>
            </a:r>
            <a:r>
              <a:rPr lang="en-US" dirty="0" smtClean="0">
                <a:latin typeface="Roboto"/>
              </a:rPr>
              <a:t>return</a:t>
            </a:r>
            <a:endParaRPr lang="uk-UA" dirty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Цикл </a:t>
            </a:r>
            <a:r>
              <a:rPr lang="ru-RU" dirty="0" err="1" smtClean="0">
                <a:latin typeface="Roboto"/>
              </a:rPr>
              <a:t>Дейкстры</a:t>
            </a:r>
            <a:endParaRPr lang="ru-RU" dirty="0" smtClean="0">
              <a:latin typeface="Roboto"/>
            </a:endParaRP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Цикл Паук</a:t>
            </a:r>
            <a:endParaRPr lang="uk-UA" dirty="0">
              <a:latin typeface="Roboto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 descr="img-JqNJI4.png (300×29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688972"/>
            <a:ext cx="2857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4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2637" y="1890698"/>
            <a:ext cx="11722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Цикл</a:t>
            </a:r>
            <a:r>
              <a:rPr lang="ru-RU" dirty="0">
                <a:latin typeface="Roboto"/>
              </a:rPr>
              <a:t> — разновидность управляющей конструкции в высокоуровневых языках программирования, предназначенная для организации многократного исполнения набора инструкций.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Итерация</a:t>
            </a:r>
            <a:r>
              <a:rPr lang="ru-RU" dirty="0">
                <a:latin typeface="Roboto"/>
              </a:rPr>
              <a:t> однократное выполнение тела цикла.</a:t>
            </a:r>
          </a:p>
          <a:p>
            <a:endParaRPr lang="ru-RU" dirty="0">
              <a:latin typeface="Roboto"/>
            </a:endParaRP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Циклом</a:t>
            </a:r>
            <a:r>
              <a:rPr lang="ru-RU" dirty="0">
                <a:latin typeface="Roboto"/>
              </a:rPr>
              <a:t> может называться любая многократно исполняемая последовательность инструкций, организованная любым способом (например, с помощью условного перехода).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7193152" y="3985025"/>
            <a:ext cx="2952328" cy="2031325"/>
            <a:chOff x="0" y="0"/>
            <a:chExt cx="2837452" cy="172878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0"/>
              <a:ext cx="1684338" cy="1728788"/>
              <a:chOff x="0" y="0"/>
              <a:chExt cx="1684338" cy="1728788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338138" y="0"/>
                <a:ext cx="1346200" cy="1187450"/>
                <a:chOff x="0" y="0"/>
                <a:chExt cx="1346200" cy="1187450"/>
              </a:xfrm>
            </p:grpSpPr>
            <p:grpSp>
              <p:nvGrpSpPr>
                <p:cNvPr id="25" name="Группа 24"/>
                <p:cNvGrpSpPr/>
                <p:nvPr/>
              </p:nvGrpSpPr>
              <p:grpSpPr>
                <a:xfrm>
                  <a:off x="0" y="400050"/>
                  <a:ext cx="1346200" cy="787400"/>
                  <a:chOff x="0" y="0"/>
                  <a:chExt cx="1346200" cy="787400"/>
                </a:xfrm>
              </p:grpSpPr>
              <p:sp>
                <p:nvSpPr>
                  <p:cNvPr id="27" name="Блок-схема: решение 26"/>
                  <p:cNvSpPr/>
                  <p:nvPr/>
                </p:nvSpPr>
                <p:spPr>
                  <a:xfrm>
                    <a:off x="0" y="0"/>
                    <a:ext cx="1346200" cy="787400"/>
                  </a:xfrm>
                  <a:prstGeom prst="flowChartDecision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uk-UA"/>
                  </a:p>
                </p:txBody>
              </p:sp>
              <p:sp>
                <p:nvSpPr>
                  <p:cNvPr id="28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514" y="246063"/>
                    <a:ext cx="726914" cy="1513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uk-UA" sz="110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 Условие</a:t>
                    </a:r>
                    <a:endParaRPr lang="uk-UA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" name="Прямая со стрелкой 25"/>
                <p:cNvCxnSpPr/>
                <p:nvPr/>
              </p:nvCxnSpPr>
              <p:spPr>
                <a:xfrm>
                  <a:off x="671513" y="0"/>
                  <a:ext cx="4763" cy="400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381000" y="1433513"/>
                <a:ext cx="1266825" cy="295275"/>
                <a:chOff x="0" y="0"/>
                <a:chExt cx="1266825" cy="295275"/>
              </a:xfrm>
            </p:grpSpPr>
            <p:sp>
              <p:nvSpPr>
                <p:cNvPr id="23" name="Прямоугольник 22"/>
                <p:cNvSpPr/>
                <p:nvPr/>
              </p:nvSpPr>
              <p:spPr>
                <a:xfrm>
                  <a:off x="0" y="0"/>
                  <a:ext cx="1266825" cy="2952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uk-UA"/>
                </a:p>
              </p:txBody>
            </p:sp>
            <p:sp>
              <p:nvSpPr>
                <p:cNvPr id="24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8898" y="13254"/>
                  <a:ext cx="1213554" cy="14073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Блок </a:t>
                  </a:r>
                  <a:r>
                    <a:rPr lang="ru-RU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инструкций</a:t>
                  </a:r>
                  <a:endParaRPr lang="uk-UA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014413" y="1185863"/>
                <a:ext cx="1" cy="233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9525" y="1581150"/>
                <a:ext cx="3711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V="1">
                <a:off x="9525" y="790575"/>
                <a:ext cx="0" cy="78962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0" y="790575"/>
                <a:ext cx="3381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Группа 10"/>
            <p:cNvGrpSpPr/>
            <p:nvPr/>
          </p:nvGrpSpPr>
          <p:grpSpPr>
            <a:xfrm>
              <a:off x="1076325" y="504702"/>
              <a:ext cx="1761127" cy="1071830"/>
              <a:chOff x="66675" y="-123"/>
              <a:chExt cx="1761127" cy="1071830"/>
            </a:xfrm>
          </p:grpSpPr>
          <p:sp>
            <p:nvSpPr>
              <p:cNvPr id="12" name="Надпись 2"/>
              <p:cNvSpPr txBox="1">
                <a:spLocks noChangeArrowheads="1"/>
              </p:cNvSpPr>
              <p:nvPr/>
            </p:nvSpPr>
            <p:spPr bwMode="auto">
              <a:xfrm>
                <a:off x="66675" y="676542"/>
                <a:ext cx="961708" cy="2378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Выполняется</a:t>
                </a:r>
                <a:endParaRPr lang="uk-UA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628650" y="1071562"/>
                <a:ext cx="3000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928688" y="285750"/>
                <a:ext cx="0" cy="78595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Надпись 2"/>
              <p:cNvSpPr txBox="1">
                <a:spLocks noChangeArrowheads="1"/>
              </p:cNvSpPr>
              <p:nvPr/>
            </p:nvSpPr>
            <p:spPr bwMode="auto">
              <a:xfrm>
                <a:off x="680357" y="-123"/>
                <a:ext cx="1147445" cy="2901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00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выполняется</a:t>
                </a:r>
                <a:endParaRPr lang="uk-UA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Прямая соединительная линия 15"/>
              <p:cNvCxnSpPr>
                <a:stCxn id="27" idx="3"/>
              </p:cNvCxnSpPr>
              <p:nvPr/>
            </p:nvCxnSpPr>
            <p:spPr>
              <a:xfrm>
                <a:off x="674527" y="288779"/>
                <a:ext cx="258550" cy="38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2027422" y="3988502"/>
            <a:ext cx="4001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Roboto"/>
              </a:rPr>
              <a:t>ПОКА</a:t>
            </a:r>
            <a:r>
              <a:rPr lang="ru-RU" dirty="0">
                <a:latin typeface="Roboto"/>
              </a:rPr>
              <a:t>:</a:t>
            </a:r>
            <a:r>
              <a:rPr lang="uk-UA" dirty="0">
                <a:latin typeface="Roboto"/>
              </a:rPr>
              <a:t> (</a:t>
            </a:r>
            <a:r>
              <a:rPr lang="ru-RU" dirty="0">
                <a:latin typeface="Roboto"/>
              </a:rPr>
              <a:t>Условие истинно</a:t>
            </a:r>
            <a:r>
              <a:rPr lang="uk-UA" dirty="0">
                <a:latin typeface="Roboto"/>
              </a:rPr>
              <a:t>)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solidFill>
                  <a:schemeClr val="tx2"/>
                </a:solidFill>
                <a:latin typeface="Roboto"/>
              </a:rPr>
              <a:t>НАЧАЛО ЦИКЛА:</a:t>
            </a:r>
          </a:p>
          <a:p>
            <a:r>
              <a:rPr lang="ru-RU" dirty="0">
                <a:latin typeface="Roboto"/>
              </a:rPr>
              <a:t>             </a:t>
            </a:r>
          </a:p>
          <a:p>
            <a:r>
              <a:rPr lang="ru-RU" dirty="0">
                <a:latin typeface="Roboto"/>
              </a:rPr>
              <a:t>             Выполнить блок команд</a:t>
            </a:r>
          </a:p>
          <a:p>
            <a:endParaRPr lang="ru-RU" dirty="0">
              <a:latin typeface="Roboto"/>
            </a:endParaRPr>
          </a:p>
          <a:p>
            <a:r>
              <a:rPr lang="ru-RU" dirty="0">
                <a:solidFill>
                  <a:schemeClr val="tx2"/>
                </a:solidFill>
                <a:latin typeface="Roboto"/>
              </a:rPr>
              <a:t>КОНЕЦ ЦИКЛА: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4741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Знакомство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с циклами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b="1" dirty="0">
              <a:solidFill>
                <a:schemeClr val="accent5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62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Оператор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безусловного перехода </a:t>
            </a:r>
            <a:r>
              <a:rPr lang="ru-RU" sz="3200" dirty="0" err="1">
                <a:solidFill>
                  <a:schemeClr val="bg1"/>
                </a:solidFill>
                <a:latin typeface="Roboto"/>
              </a:rPr>
              <a:t>goto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 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1918573"/>
            <a:ext cx="1156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goto</a:t>
            </a:r>
            <a:r>
              <a:rPr lang="ru-RU" dirty="0">
                <a:latin typeface="Roboto"/>
              </a:rPr>
              <a:t> (</a:t>
            </a:r>
            <a:r>
              <a:rPr lang="ru-RU" dirty="0" smtClean="0">
                <a:latin typeface="Roboto"/>
              </a:rPr>
              <a:t>от</a:t>
            </a:r>
            <a:r>
              <a:rPr lang="ru-RU" dirty="0">
                <a:latin typeface="Roboto"/>
              </a:rPr>
              <a:t> </a:t>
            </a:r>
            <a:r>
              <a:rPr lang="uk-UA" dirty="0" err="1" smtClean="0">
                <a:latin typeface="Roboto"/>
              </a:rPr>
              <a:t>англ</a:t>
            </a:r>
            <a:r>
              <a:rPr lang="uk-UA" dirty="0" smtClean="0">
                <a:latin typeface="Roboto"/>
              </a:rPr>
              <a:t>.</a:t>
            </a:r>
            <a:r>
              <a:rPr lang="ru-RU" dirty="0">
                <a:latin typeface="Roboto"/>
              </a:rPr>
              <a:t> </a:t>
            </a:r>
            <a:r>
              <a:rPr lang="ru-RU" dirty="0" err="1">
                <a:latin typeface="Roboto"/>
              </a:rPr>
              <a:t>go</a:t>
            </a:r>
            <a:r>
              <a:rPr lang="ru-RU" dirty="0">
                <a:latin typeface="Roboto"/>
              </a:rPr>
              <a:t> </a:t>
            </a:r>
            <a:r>
              <a:rPr lang="ru-RU" dirty="0" err="1">
                <a:latin typeface="Roboto"/>
              </a:rPr>
              <a:t>to</a:t>
            </a:r>
            <a:r>
              <a:rPr lang="ru-RU" dirty="0">
                <a:latin typeface="Roboto"/>
              </a:rPr>
              <a:t> — «перейти на») — оператор безусловного перехода </a:t>
            </a:r>
            <a:r>
              <a:rPr lang="ru-RU" dirty="0" smtClean="0">
                <a:latin typeface="Roboto"/>
              </a:rPr>
              <a:t>к </a:t>
            </a:r>
            <a:r>
              <a:rPr lang="ru-RU" dirty="0">
                <a:latin typeface="Roboto"/>
              </a:rPr>
              <a:t>определённой точке программы, обозначенной номером строки либо </a:t>
            </a:r>
            <a:r>
              <a:rPr lang="ru-RU" dirty="0" smtClean="0">
                <a:latin typeface="Roboto"/>
              </a:rPr>
              <a:t>меткой.</a:t>
            </a:r>
            <a:r>
              <a:rPr lang="ru-RU" dirty="0">
                <a:latin typeface="Roboto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3267" y="3850530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Метка перехода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к метке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SomeLabel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8112224" y="3712964"/>
            <a:ext cx="2489143" cy="2308324"/>
            <a:chOff x="0" y="0"/>
            <a:chExt cx="1522912" cy="1571625"/>
          </a:xfrm>
        </p:grpSpPr>
        <p:cxnSp>
          <p:nvCxnSpPr>
            <p:cNvPr id="25" name="Прямая со стрелкой 24"/>
            <p:cNvCxnSpPr/>
            <p:nvPr/>
          </p:nvCxnSpPr>
          <p:spPr>
            <a:xfrm>
              <a:off x="973667" y="849489"/>
              <a:ext cx="508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/>
          </p:nvGrpSpPr>
          <p:grpSpPr>
            <a:xfrm>
              <a:off x="0" y="0"/>
              <a:ext cx="1522912" cy="1571625"/>
              <a:chOff x="0" y="0"/>
              <a:chExt cx="1522912" cy="1571625"/>
            </a:xfrm>
          </p:grpSpPr>
          <p:cxnSp>
            <p:nvCxnSpPr>
              <p:cNvPr id="27" name="Прямая со стрелкой 26"/>
              <p:cNvCxnSpPr/>
              <p:nvPr/>
            </p:nvCxnSpPr>
            <p:spPr>
              <a:xfrm>
                <a:off x="0" y="197556"/>
                <a:ext cx="415100" cy="5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Группа 27"/>
              <p:cNvGrpSpPr/>
              <p:nvPr/>
            </p:nvGrpSpPr>
            <p:grpSpPr>
              <a:xfrm>
                <a:off x="0" y="0"/>
                <a:ext cx="1522912" cy="1571625"/>
                <a:chOff x="9978" y="0"/>
                <a:chExt cx="1522912" cy="1571625"/>
              </a:xfrm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425450" y="0"/>
                  <a:ext cx="1107440" cy="3403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0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476250" y="38100"/>
                  <a:ext cx="996950" cy="23876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uk-UA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Метка </a:t>
                  </a:r>
                  <a:r>
                    <a: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перехода</a:t>
                  </a:r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425078" y="539750"/>
                  <a:ext cx="1107812" cy="304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cxnSp>
              <p:nvCxnSpPr>
                <p:cNvPr id="32" name="Прямая со стрелкой 31"/>
                <p:cNvCxnSpPr/>
                <p:nvPr/>
              </p:nvCxnSpPr>
              <p:spPr>
                <a:xfrm>
                  <a:off x="977900" y="349250"/>
                  <a:ext cx="5080" cy="1828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452785" y="608703"/>
                  <a:ext cx="1061720" cy="1755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Блок инструкций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425078" y="1022350"/>
                  <a:ext cx="1107812" cy="304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463550" y="1054100"/>
                  <a:ext cx="1061720" cy="2166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Перейти к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9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2700" y="196850"/>
                  <a:ext cx="3464" cy="136525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9978" y="1565565"/>
                  <a:ext cx="98373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996950" y="1327150"/>
                  <a:ext cx="0" cy="24447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Прямоугольник 4"/>
          <p:cNvSpPr/>
          <p:nvPr/>
        </p:nvSpPr>
        <p:spPr>
          <a:xfrm>
            <a:off x="623392" y="2632649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Когда в программе встречается оператор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goto</a:t>
            </a:r>
            <a:r>
              <a:rPr lang="ru-RU" dirty="0">
                <a:latin typeface="Roboto"/>
              </a:rPr>
              <a:t>, ее выполнение переходит непосредственно к тому месту, на которое указывает этот оператор.</a:t>
            </a:r>
          </a:p>
        </p:txBody>
      </p:sp>
    </p:spTree>
    <p:extLst>
      <p:ext uri="{BB962C8B-B14F-4D97-AF65-F5344CB8AC3E}">
        <p14:creationId xmlns:p14="http://schemas.microsoft.com/office/powerpoint/2010/main" val="390172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4765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Цикл </a:t>
            </a:r>
            <a:r>
              <a:rPr lang="uk-UA" sz="3200" dirty="0">
                <a:solidFill>
                  <a:schemeClr val="bg1"/>
                </a:solidFill>
                <a:latin typeface="Roboto"/>
              </a:rPr>
              <a:t>с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предусловием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while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7680176" y="3035004"/>
            <a:ext cx="4168001" cy="2927351"/>
            <a:chOff x="0" y="0"/>
            <a:chExt cx="3334554" cy="1991360"/>
          </a:xfrm>
        </p:grpSpPr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6927" y="1981200"/>
              <a:ext cx="805656" cy="23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Группа 59"/>
            <p:cNvGrpSpPr/>
            <p:nvPr/>
          </p:nvGrpSpPr>
          <p:grpSpPr>
            <a:xfrm>
              <a:off x="0" y="0"/>
              <a:ext cx="3334554" cy="1991360"/>
              <a:chOff x="0" y="0"/>
              <a:chExt cx="3334554" cy="1991360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0" y="0"/>
                <a:ext cx="3334554" cy="1991360"/>
                <a:chOff x="0" y="0"/>
                <a:chExt cx="3334554" cy="1991360"/>
              </a:xfrm>
            </p:grpSpPr>
            <p:grpSp>
              <p:nvGrpSpPr>
                <p:cNvPr id="63" name="Группа 62"/>
                <p:cNvGrpSpPr/>
                <p:nvPr/>
              </p:nvGrpSpPr>
              <p:grpSpPr>
                <a:xfrm>
                  <a:off x="0" y="0"/>
                  <a:ext cx="3334554" cy="1991360"/>
                  <a:chOff x="0" y="0"/>
                  <a:chExt cx="3334554" cy="1991360"/>
                </a:xfrm>
              </p:grpSpPr>
              <p:cxnSp>
                <p:nvCxnSpPr>
                  <p:cNvPr id="65" name="Прямая со стрелкой 64"/>
                  <p:cNvCxnSpPr/>
                  <p:nvPr/>
                </p:nvCxnSpPr>
                <p:spPr>
                  <a:xfrm>
                    <a:off x="790575" y="785813"/>
                    <a:ext cx="5080" cy="6451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" name="Группа 65"/>
                  <p:cNvGrpSpPr/>
                  <p:nvPr/>
                </p:nvGrpSpPr>
                <p:grpSpPr>
                  <a:xfrm>
                    <a:off x="0" y="0"/>
                    <a:ext cx="3334554" cy="1991360"/>
                    <a:chOff x="0" y="0"/>
                    <a:chExt cx="3334554" cy="1991360"/>
                  </a:xfrm>
                </p:grpSpPr>
                <p:cxnSp>
                  <p:nvCxnSpPr>
                    <p:cNvPr id="67" name="Прямая соединительная линия 66"/>
                    <p:cNvCxnSpPr/>
                    <p:nvPr/>
                  </p:nvCxnSpPr>
                  <p:spPr>
                    <a:xfrm>
                      <a:off x="2871787" y="795338"/>
                      <a:ext cx="0" cy="78595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Прямая соединительная линия 67"/>
                    <p:cNvCxnSpPr/>
                    <p:nvPr/>
                  </p:nvCxnSpPr>
                  <p:spPr>
                    <a:xfrm>
                      <a:off x="1828800" y="1576388"/>
                      <a:ext cx="104584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Прямая со стрелкой 68"/>
                    <p:cNvCxnSpPr/>
                    <p:nvPr/>
                  </p:nvCxnSpPr>
                  <p:spPr>
                    <a:xfrm flipH="1">
                      <a:off x="1828800" y="1571625"/>
                      <a:ext cx="3048" cy="4084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Прямая соединительная линия 69"/>
                    <p:cNvCxnSpPr/>
                    <p:nvPr/>
                  </p:nvCxnSpPr>
                  <p:spPr>
                    <a:xfrm>
                      <a:off x="809625" y="1738313"/>
                      <a:ext cx="0" cy="24003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" name="Группа 70"/>
                    <p:cNvGrpSpPr/>
                    <p:nvPr/>
                  </p:nvGrpSpPr>
                  <p:grpSpPr>
                    <a:xfrm>
                      <a:off x="0" y="0"/>
                      <a:ext cx="3334554" cy="1991360"/>
                      <a:chOff x="0" y="0"/>
                      <a:chExt cx="3334554" cy="1991360"/>
                    </a:xfrm>
                  </p:grpSpPr>
                  <p:grpSp>
                    <p:nvGrpSpPr>
                      <p:cNvPr id="72" name="Группа 71"/>
                      <p:cNvGrpSpPr/>
                      <p:nvPr/>
                    </p:nvGrpSpPr>
                    <p:grpSpPr>
                      <a:xfrm>
                        <a:off x="161925" y="1438275"/>
                        <a:ext cx="1266825" cy="295275"/>
                        <a:chOff x="0" y="0"/>
                        <a:chExt cx="1266825" cy="295275"/>
                      </a:xfrm>
                    </p:grpSpPr>
                    <p:sp>
                      <p:nvSpPr>
                        <p:cNvPr id="82" name="Прямоугольник 81"/>
                        <p:cNvSpPr/>
                        <p:nvPr/>
                      </p:nvSpPr>
                      <p:spPr>
                        <a:xfrm>
                          <a:off x="0" y="0"/>
                          <a:ext cx="1266825" cy="2952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83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320" y="54349"/>
                          <a:ext cx="1213554" cy="15081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Блок инструкций</a:t>
                          </a:r>
                        </a:p>
                      </p:txBody>
                    </p:sp>
                  </p:grpSp>
                  <p:grpSp>
                    <p:nvGrpSpPr>
                      <p:cNvPr id="73" name="Группа 72"/>
                      <p:cNvGrpSpPr/>
                      <p:nvPr/>
                    </p:nvGrpSpPr>
                    <p:grpSpPr>
                      <a:xfrm>
                        <a:off x="1162050" y="0"/>
                        <a:ext cx="1346200" cy="1187450"/>
                        <a:chOff x="0" y="0"/>
                        <a:chExt cx="1346200" cy="1187450"/>
                      </a:xfrm>
                    </p:grpSpPr>
                    <p:grpSp>
                      <p:nvGrpSpPr>
                        <p:cNvPr id="78" name="Группа 77"/>
                        <p:cNvGrpSpPr/>
                        <p:nvPr/>
                      </p:nvGrpSpPr>
                      <p:grpSpPr>
                        <a:xfrm>
                          <a:off x="0" y="400050"/>
                          <a:ext cx="1346200" cy="787400"/>
                          <a:chOff x="0" y="0"/>
                          <a:chExt cx="1346200" cy="787400"/>
                        </a:xfrm>
                      </p:grpSpPr>
                      <p:sp>
                        <p:nvSpPr>
                          <p:cNvPr id="80" name="Блок-схема: решение 79"/>
                          <p:cNvSpPr/>
                          <p:nvPr/>
                        </p:nvSpPr>
                        <p:spPr>
                          <a:xfrm>
                            <a:off x="0" y="0"/>
                            <a:ext cx="1346200" cy="787400"/>
                          </a:xfrm>
                          <a:prstGeom prst="flowChartDecision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81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0512" y="300046"/>
                            <a:ext cx="736600" cy="17778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uk-UA" sz="11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Условие</a:t>
                            </a:r>
                            <a:endParaRPr lang="ru-RU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79" name="Прямая со стрелкой 78"/>
                        <p:cNvCxnSpPr/>
                        <p:nvPr/>
                      </p:nvCxnSpPr>
                      <p:spPr>
                        <a:xfrm>
                          <a:off x="671513" y="0"/>
                          <a:ext cx="4763" cy="40005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4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3443" y="473920"/>
                        <a:ext cx="838200" cy="2201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ru-RU" sz="9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900" dirty="0" smtClean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Выполняется</a:t>
                        </a:r>
                        <a:endPara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5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8250" y="444279"/>
                        <a:ext cx="826304" cy="284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ru-RU" sz="9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900" dirty="0" smtClean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Не </a:t>
                        </a:r>
                        <a:r>
                          <a:rPr lang="ru-RU" sz="9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выполняется</a:t>
                        </a:r>
                        <a:endPara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76" name="Прямая соединительная линия 75"/>
                      <p:cNvCxnSpPr/>
                      <p:nvPr/>
                    </p:nvCxnSpPr>
                    <p:spPr>
                      <a:xfrm>
                        <a:off x="9525" y="219075"/>
                        <a:ext cx="0" cy="177228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Прямая со стрелкой 76"/>
                      <p:cNvCxnSpPr/>
                      <p:nvPr/>
                    </p:nvCxnSpPr>
                    <p:spPr>
                      <a:xfrm>
                        <a:off x="0" y="214313"/>
                        <a:ext cx="1837266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64" name="Прямая соединительная линия 63"/>
                <p:cNvCxnSpPr/>
                <p:nvPr/>
              </p:nvCxnSpPr>
              <p:spPr>
                <a:xfrm>
                  <a:off x="793376" y="790446"/>
                  <a:ext cx="36639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2514600" y="789432"/>
                <a:ext cx="35966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Прямоугольник 2"/>
          <p:cNvSpPr/>
          <p:nvPr/>
        </p:nvSpPr>
        <p:spPr>
          <a:xfrm>
            <a:off x="732733" y="3035004"/>
            <a:ext cx="84561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Счетчик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//Условие </a:t>
            </a:r>
            <a:endParaRPr lang="ru-RU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//Увеличиваем счетчик на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"Counter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counter);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0185" y="1918573"/>
            <a:ext cx="1123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Ц</a:t>
            </a:r>
            <a:r>
              <a:rPr lang="ru-RU" dirty="0" smtClean="0">
                <a:latin typeface="Roboto"/>
              </a:rPr>
              <a:t>икл</a:t>
            </a:r>
            <a:r>
              <a:rPr lang="ru-RU" dirty="0">
                <a:latin typeface="Roboto"/>
              </a:rPr>
              <a:t> 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while</a:t>
            </a:r>
            <a:r>
              <a:rPr lang="ru-RU" dirty="0" smtClean="0">
                <a:latin typeface="Roboto"/>
              </a:rPr>
              <a:t> с предусловием</a:t>
            </a:r>
            <a:r>
              <a:rPr lang="ru-RU" dirty="0">
                <a:latin typeface="Roboto"/>
              </a:rPr>
              <a:t> сразу проверяет истинность некоторого условия, и если условие истинно, то код цикла </a:t>
            </a:r>
            <a:r>
              <a:rPr lang="ru-RU" dirty="0" smtClean="0">
                <a:latin typeface="Roboto"/>
              </a:rPr>
              <a:t>выполняется.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1863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0079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Цикл </a:t>
            </a:r>
            <a:r>
              <a:rPr lang="uk-UA" sz="3200" dirty="0">
                <a:solidFill>
                  <a:schemeClr val="bg1"/>
                </a:solidFill>
                <a:latin typeface="Roboto"/>
              </a:rPr>
              <a:t>с </a:t>
            </a:r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постусловием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do-while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752185" y="2928350"/>
            <a:ext cx="4392983" cy="3020930"/>
            <a:chOff x="0" y="0"/>
            <a:chExt cx="3266981" cy="2073442"/>
          </a:xfrm>
        </p:grpSpPr>
        <p:cxnSp>
          <p:nvCxnSpPr>
            <p:cNvPr id="8" name="Прямая со стрелкой 7"/>
            <p:cNvCxnSpPr/>
            <p:nvPr/>
          </p:nvCxnSpPr>
          <p:spPr>
            <a:xfrm>
              <a:off x="1840831" y="725906"/>
              <a:ext cx="4011" cy="200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3266981" cy="2073442"/>
              <a:chOff x="0" y="0"/>
              <a:chExt cx="3266981" cy="2073442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0" y="0"/>
                <a:ext cx="3266981" cy="2073442"/>
                <a:chOff x="0" y="0"/>
                <a:chExt cx="3266981" cy="2073442"/>
              </a:xfrm>
            </p:grpSpPr>
            <p:sp>
              <p:nvSpPr>
                <p:cNvPr id="12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530642" y="1030706"/>
                  <a:ext cx="736339" cy="2844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9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Не 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" name="Группа 12"/>
                <p:cNvGrpSpPr/>
                <p:nvPr/>
              </p:nvGrpSpPr>
              <p:grpSpPr>
                <a:xfrm>
                  <a:off x="0" y="0"/>
                  <a:ext cx="2885005" cy="2073442"/>
                  <a:chOff x="0" y="0"/>
                  <a:chExt cx="2885005" cy="2073442"/>
                </a:xfrm>
              </p:grpSpPr>
              <p:cxnSp>
                <p:nvCxnSpPr>
                  <p:cNvPr id="14" name="Прямая соединительная линия 13"/>
                  <p:cNvCxnSpPr/>
                  <p:nvPr/>
                </p:nvCxnSpPr>
                <p:spPr>
                  <a:xfrm>
                    <a:off x="2879558" y="1319464"/>
                    <a:ext cx="0" cy="51735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/>
                  <p:nvPr/>
                </p:nvCxnSpPr>
                <p:spPr>
                  <a:xfrm flipH="1">
                    <a:off x="1856873" y="1836821"/>
                    <a:ext cx="0" cy="23662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0" y="0"/>
                    <a:ext cx="2513263" cy="1717842"/>
                    <a:chOff x="0" y="0"/>
                    <a:chExt cx="2513263" cy="1717842"/>
                  </a:xfrm>
                </p:grpSpPr>
                <p:grpSp>
                  <p:nvGrpSpPr>
                    <p:cNvPr id="19" name="Группа 18"/>
                    <p:cNvGrpSpPr/>
                    <p:nvPr/>
                  </p:nvGrpSpPr>
                  <p:grpSpPr>
                    <a:xfrm>
                      <a:off x="1223210" y="417095"/>
                      <a:ext cx="1266825" cy="295275"/>
                      <a:chOff x="0" y="0"/>
                      <a:chExt cx="1266825" cy="295275"/>
                    </a:xfrm>
                  </p:grpSpPr>
                  <p:sp>
                    <p:nvSpPr>
                      <p:cNvPr id="27" name="Прямоугольник 26"/>
                      <p:cNvSpPr/>
                      <p:nvPr/>
                    </p:nvSpPr>
                    <p:spPr>
                      <a:xfrm>
                        <a:off x="0" y="0"/>
                        <a:ext cx="1266825" cy="2952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8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876" y="54331"/>
                        <a:ext cx="1213554" cy="16873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Блок </a:t>
                        </a:r>
                        <a:r>
                          <a:rPr lang="ru-RU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инструкций</a:t>
                        </a:r>
                        <a:endPara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1167063" y="930442"/>
                      <a:ext cx="1346200" cy="787400"/>
                      <a:chOff x="0" y="0"/>
                      <a:chExt cx="1346200" cy="787400"/>
                    </a:xfrm>
                  </p:grpSpPr>
                  <p:sp>
                    <p:nvSpPr>
                      <p:cNvPr id="25" name="Блок-схема: решение 24"/>
                      <p:cNvSpPr/>
                      <p:nvPr/>
                    </p:nvSpPr>
                    <p:spPr>
                      <a:xfrm>
                        <a:off x="0" y="0"/>
                        <a:ext cx="1346200" cy="787400"/>
                      </a:xfrm>
                      <a:prstGeom prst="flowChartDecision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26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3818" y="267119"/>
                        <a:ext cx="675367" cy="17027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Условие</a:t>
                        </a:r>
                        <a:endPara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1" name="Прямая со стрелкой 20"/>
                    <p:cNvCxnSpPr/>
                    <p:nvPr/>
                  </p:nvCxnSpPr>
                  <p:spPr>
                    <a:xfrm>
                      <a:off x="1832810" y="0"/>
                      <a:ext cx="4763" cy="400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768" y="1094874"/>
                      <a:ext cx="838200" cy="22013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Выполняется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3" name="Прямая соединительная линия 22"/>
                    <p:cNvCxnSpPr/>
                    <p:nvPr/>
                  </p:nvCxnSpPr>
                  <p:spPr>
                    <a:xfrm>
                      <a:off x="8021" y="220579"/>
                      <a:ext cx="0" cy="110289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Прямая со стрелкой 23"/>
                    <p:cNvCxnSpPr/>
                    <p:nvPr/>
                  </p:nvCxnSpPr>
                  <p:spPr>
                    <a:xfrm>
                      <a:off x="0" y="212558"/>
                      <a:ext cx="183726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Прямая соединительная линия 16"/>
                  <p:cNvCxnSpPr/>
                  <p:nvPr/>
                </p:nvCxnSpPr>
                <p:spPr>
                  <a:xfrm>
                    <a:off x="1852863" y="1832811"/>
                    <a:ext cx="1032142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Прямая соединительная линия 17"/>
                  <p:cNvCxnSpPr/>
                  <p:nvPr/>
                </p:nvCxnSpPr>
                <p:spPr>
                  <a:xfrm>
                    <a:off x="2522621" y="1323474"/>
                    <a:ext cx="35966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Прямая соединительная линия 10"/>
              <p:cNvCxnSpPr/>
              <p:nvPr/>
            </p:nvCxnSpPr>
            <p:spPr>
              <a:xfrm flipH="1">
                <a:off x="8021" y="1323474"/>
                <a:ext cx="115503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Прямоугольник 2"/>
          <p:cNvSpPr/>
          <p:nvPr/>
        </p:nvSpPr>
        <p:spPr>
          <a:xfrm>
            <a:off x="695400" y="2820992"/>
            <a:ext cx="8148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Счетчик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//Увеличиваем счетчик на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"Counter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counter);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//Условие (пока счетчик меньше 5)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18573"/>
            <a:ext cx="11449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цикле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-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while </a:t>
            </a:r>
            <a:r>
              <a:rPr lang="ru-RU" dirty="0">
                <a:latin typeface="Roboto"/>
              </a:rPr>
              <a:t>сначала выполняется код цикла, а потом происходит проверка условия в инструкции while. И пока это условие истинно, цикл повторяется. </a:t>
            </a:r>
            <a:r>
              <a:rPr lang="uk-UA" dirty="0" smtClean="0">
                <a:latin typeface="Roboto"/>
              </a:rPr>
              <a:t>Тело цыкла выполняется всегда хотя бы один раз.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3499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46186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Цикл </a:t>
            </a:r>
            <a:r>
              <a:rPr lang="uk-UA" sz="3200" dirty="0">
                <a:solidFill>
                  <a:schemeClr val="bg1"/>
                </a:solidFill>
                <a:latin typeface="Roboto"/>
              </a:rPr>
              <a:t>со счетчиком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for 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464152" y="3006057"/>
            <a:ext cx="3672408" cy="3324982"/>
            <a:chOff x="0" y="0"/>
            <a:chExt cx="3085888" cy="2646680"/>
          </a:xfrm>
        </p:grpSpPr>
        <p:cxnSp>
          <p:nvCxnSpPr>
            <p:cNvPr id="8" name="Прямая со стрелкой 7"/>
            <p:cNvCxnSpPr/>
            <p:nvPr/>
          </p:nvCxnSpPr>
          <p:spPr>
            <a:xfrm flipH="1">
              <a:off x="1020233" y="2370667"/>
              <a:ext cx="0" cy="2366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3085888" cy="2646680"/>
              <a:chOff x="0" y="0"/>
              <a:chExt cx="3085888" cy="2646680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0" y="0"/>
                <a:ext cx="3085888" cy="2646680"/>
                <a:chOff x="0" y="0"/>
                <a:chExt cx="3085888" cy="2646680"/>
              </a:xfrm>
            </p:grpSpPr>
            <p:cxnSp>
              <p:nvCxnSpPr>
                <p:cNvPr id="13" name="Прямая со стрелкой 12"/>
                <p:cNvCxnSpPr/>
                <p:nvPr/>
              </p:nvCxnSpPr>
              <p:spPr>
                <a:xfrm>
                  <a:off x="1016000" y="0"/>
                  <a:ext cx="3810" cy="2000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Группа 13"/>
                <p:cNvGrpSpPr/>
                <p:nvPr/>
              </p:nvGrpSpPr>
              <p:grpSpPr>
                <a:xfrm>
                  <a:off x="0" y="190500"/>
                  <a:ext cx="3085888" cy="2456180"/>
                  <a:chOff x="0" y="0"/>
                  <a:chExt cx="3085888" cy="2456180"/>
                </a:xfrm>
              </p:grpSpPr>
              <p:sp>
                <p:nvSpPr>
                  <p:cNvPr id="15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2171700"/>
                    <a:ext cx="978568" cy="2844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Не выполняется</a:t>
                    </a:r>
                    <a:endParaRPr lang="ru-RU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304800" y="0"/>
                    <a:ext cx="2781088" cy="2184400"/>
                    <a:chOff x="0" y="0"/>
                    <a:chExt cx="2781088" cy="2184400"/>
                  </a:xfrm>
                </p:grpSpPr>
                <p:sp>
                  <p:nvSpPr>
                    <p:cNvPr id="17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97000" y="1803400"/>
                      <a:ext cx="838200" cy="22013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Выполняется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8" name="Группа 17"/>
                    <p:cNvGrpSpPr/>
                    <p:nvPr/>
                  </p:nvGrpSpPr>
                  <p:grpSpPr>
                    <a:xfrm>
                      <a:off x="0" y="0"/>
                      <a:ext cx="2781088" cy="2184400"/>
                      <a:chOff x="0" y="0"/>
                      <a:chExt cx="2781088" cy="2184400"/>
                    </a:xfrm>
                  </p:grpSpPr>
                  <p:grpSp>
                    <p:nvGrpSpPr>
                      <p:cNvPr id="19" name="Группа 18"/>
                      <p:cNvGrpSpPr/>
                      <p:nvPr/>
                    </p:nvGrpSpPr>
                    <p:grpSpPr>
                      <a:xfrm>
                        <a:off x="1261533" y="1206500"/>
                        <a:ext cx="1519555" cy="295275"/>
                        <a:chOff x="0" y="0"/>
                        <a:chExt cx="1266825" cy="295275"/>
                      </a:xfrm>
                    </p:grpSpPr>
                    <p:sp>
                      <p:nvSpPr>
                        <p:cNvPr id="33" name="Прямоугольник 32"/>
                        <p:cNvSpPr/>
                        <p:nvPr/>
                      </p:nvSpPr>
                      <p:spPr>
                        <a:xfrm>
                          <a:off x="0" y="0"/>
                          <a:ext cx="1266825" cy="2952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4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812" y="48470"/>
                          <a:ext cx="1213485" cy="18515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Блок инструкций</a:t>
                          </a:r>
                        </a:p>
                      </p:txBody>
                    </p:sp>
                  </p:grpSp>
                  <p:grpSp>
                    <p:nvGrpSpPr>
                      <p:cNvPr id="20" name="Группа 19"/>
                      <p:cNvGrpSpPr/>
                      <p:nvPr/>
                    </p:nvGrpSpPr>
                    <p:grpSpPr>
                      <a:xfrm>
                        <a:off x="46567" y="1397000"/>
                        <a:ext cx="1346200" cy="787400"/>
                        <a:chOff x="0" y="0"/>
                        <a:chExt cx="1346200" cy="787400"/>
                      </a:xfrm>
                    </p:grpSpPr>
                    <p:sp>
                      <p:nvSpPr>
                        <p:cNvPr id="31" name="Блок-схема: решение 30"/>
                        <p:cNvSpPr/>
                        <p:nvPr/>
                      </p:nvSpPr>
                      <p:spPr>
                        <a:xfrm>
                          <a:off x="0" y="0"/>
                          <a:ext cx="1346200" cy="787400"/>
                        </a:xfrm>
                        <a:prstGeom prst="flowChartDecision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2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2683" y="272452"/>
                          <a:ext cx="736600" cy="16576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uk-UA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Условие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21" name="Прямая соединительная линия 20"/>
                      <p:cNvCxnSpPr/>
                      <p:nvPr/>
                    </p:nvCxnSpPr>
                    <p:spPr>
                      <a:xfrm>
                        <a:off x="1392767" y="1786467"/>
                        <a:ext cx="62865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2" name="Группа 21"/>
                      <p:cNvGrpSpPr/>
                      <p:nvPr/>
                    </p:nvGrpSpPr>
                    <p:grpSpPr>
                      <a:xfrm>
                        <a:off x="0" y="0"/>
                        <a:ext cx="1411605" cy="295275"/>
                        <a:chOff x="0" y="0"/>
                        <a:chExt cx="1411705" cy="295275"/>
                      </a:xfrm>
                    </p:grpSpPr>
                    <p:sp>
                      <p:nvSpPr>
                        <p:cNvPr id="29" name="Прямоугольник 28"/>
                        <p:cNvSpPr/>
                        <p:nvPr/>
                      </p:nvSpPr>
                      <p:spPr>
                        <a:xfrm>
                          <a:off x="0" y="0"/>
                          <a:ext cx="1411705" cy="2952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30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3859" y="30298"/>
                          <a:ext cx="1327484" cy="20831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Создание счетчика</a:t>
                          </a:r>
                        </a:p>
                      </p:txBody>
                    </p:sp>
                  </p:grpSp>
                  <p:grpSp>
                    <p:nvGrpSpPr>
                      <p:cNvPr id="23" name="Группа 22"/>
                      <p:cNvGrpSpPr/>
                      <p:nvPr/>
                    </p:nvGrpSpPr>
                    <p:grpSpPr>
                      <a:xfrm>
                        <a:off x="1236133" y="613833"/>
                        <a:ext cx="1511935" cy="295275"/>
                        <a:chOff x="0" y="0"/>
                        <a:chExt cx="1411705" cy="295275"/>
                      </a:xfrm>
                    </p:grpSpPr>
                    <p:sp>
                      <p:nvSpPr>
                        <p:cNvPr id="27" name="Прямоугольник 26"/>
                        <p:cNvSpPr/>
                        <p:nvPr/>
                      </p:nvSpPr>
                      <p:spPr>
                        <a:xfrm>
                          <a:off x="0" y="0"/>
                          <a:ext cx="1411705" cy="2952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RU"/>
                        </a:p>
                      </p:txBody>
                    </p:sp>
                    <p:sp>
                      <p:nvSpPr>
                        <p:cNvPr id="28" name="Надпись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329" y="57591"/>
                          <a:ext cx="1327484" cy="1572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9525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Изменение счетчика</a:t>
                          </a:r>
                        </a:p>
                      </p:txBody>
                    </p:sp>
                  </p:grpSp>
                  <p:cxnSp>
                    <p:nvCxnSpPr>
                      <p:cNvPr id="24" name="Прямая со стрелкой 23"/>
                      <p:cNvCxnSpPr/>
                      <p:nvPr/>
                    </p:nvCxnSpPr>
                    <p:spPr>
                      <a:xfrm>
                        <a:off x="719667" y="304800"/>
                        <a:ext cx="0" cy="109888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Прямая со стрелкой 24"/>
                      <p:cNvCxnSpPr/>
                      <p:nvPr/>
                    </p:nvCxnSpPr>
                    <p:spPr>
                      <a:xfrm flipV="1">
                        <a:off x="2015067" y="1502833"/>
                        <a:ext cx="0" cy="28067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Прямая со стрелкой 25"/>
                      <p:cNvCxnSpPr/>
                      <p:nvPr/>
                    </p:nvCxnSpPr>
                    <p:spPr>
                      <a:xfrm flipV="1">
                        <a:off x="2010833" y="914400"/>
                        <a:ext cx="0" cy="28067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11" name="Прямая со стрелкой 10"/>
              <p:cNvCxnSpPr/>
              <p:nvPr/>
            </p:nvCxnSpPr>
            <p:spPr>
              <a:xfrm flipH="1" flipV="1">
                <a:off x="1024467" y="626533"/>
                <a:ext cx="1299410" cy="4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2315633" y="630767"/>
                <a:ext cx="0" cy="1683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Прямоугольник 2"/>
          <p:cNvSpPr/>
          <p:nvPr/>
        </p:nvSpPr>
        <p:spPr>
          <a:xfrm>
            <a:off x="1183901" y="3652886"/>
            <a:ext cx="75638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counter = 0; counter &lt; 5; counter++)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"Counter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counter);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0413" y="1917932"/>
            <a:ext cx="11208236" cy="64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Цикл со счетчиком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for</a:t>
            </a:r>
            <a:r>
              <a:rPr lang="ru-RU" dirty="0">
                <a:latin typeface="Roboto"/>
              </a:rPr>
              <a:t> – это цикл, в котором переменная – счетчик итераций цикла, с определенным шагом, изменяет свое значение до заданного конечного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921767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698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Вложенные </a:t>
            </a:r>
            <a:r>
              <a:rPr lang="uk-UA" sz="3200" dirty="0">
                <a:solidFill>
                  <a:schemeClr val="bg1"/>
                </a:solidFill>
                <a:latin typeface="Roboto"/>
              </a:rPr>
              <a:t>циклы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544272" y="2833551"/>
            <a:ext cx="2770508" cy="4024449"/>
            <a:chOff x="0" y="0"/>
            <a:chExt cx="2770537" cy="4024449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2198914" y="2275114"/>
              <a:ext cx="279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2770537" cy="4024449"/>
              <a:chOff x="0" y="0"/>
              <a:chExt cx="2770537" cy="4024449"/>
            </a:xfrm>
          </p:grpSpPr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2770414" y="544286"/>
                <a:ext cx="0" cy="32548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Группа 10"/>
              <p:cNvGrpSpPr/>
              <p:nvPr/>
            </p:nvGrpSpPr>
            <p:grpSpPr>
              <a:xfrm>
                <a:off x="0" y="0"/>
                <a:ext cx="2770537" cy="4024449"/>
                <a:chOff x="0" y="0"/>
                <a:chExt cx="2770537" cy="4024449"/>
              </a:xfrm>
            </p:grpSpPr>
            <p:cxnSp>
              <p:nvCxnSpPr>
                <p:cNvPr id="12" name="Прямая соединительная линия 11"/>
                <p:cNvCxnSpPr/>
                <p:nvPr/>
              </p:nvCxnSpPr>
              <p:spPr>
                <a:xfrm flipH="1">
                  <a:off x="381000" y="3080657"/>
                  <a:ext cx="28363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 стрелкой 12"/>
                <p:cNvCxnSpPr/>
                <p:nvPr/>
              </p:nvCxnSpPr>
              <p:spPr>
                <a:xfrm>
                  <a:off x="391886" y="2291443"/>
                  <a:ext cx="28786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Группа 13"/>
                <p:cNvGrpSpPr/>
                <p:nvPr/>
              </p:nvGrpSpPr>
              <p:grpSpPr>
                <a:xfrm>
                  <a:off x="0" y="0"/>
                  <a:ext cx="2770537" cy="4024449"/>
                  <a:chOff x="0" y="0"/>
                  <a:chExt cx="2770537" cy="4024449"/>
                </a:xfrm>
              </p:grpSpPr>
              <p:cxnSp>
                <p:nvCxnSpPr>
                  <p:cNvPr id="15" name="Прямая соединительная линия 14"/>
                  <p:cNvCxnSpPr/>
                  <p:nvPr/>
                </p:nvCxnSpPr>
                <p:spPr>
                  <a:xfrm>
                    <a:off x="2198914" y="544286"/>
                    <a:ext cx="57162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0" y="0"/>
                    <a:ext cx="2770414" cy="4024449"/>
                    <a:chOff x="0" y="0"/>
                    <a:chExt cx="2770414" cy="4024449"/>
                  </a:xfrm>
                </p:grpSpPr>
                <p:grpSp>
                  <p:nvGrpSpPr>
                    <p:cNvPr id="17" name="Группа 16"/>
                    <p:cNvGrpSpPr/>
                    <p:nvPr/>
                  </p:nvGrpSpPr>
                  <p:grpSpPr>
                    <a:xfrm>
                      <a:off x="674914" y="277586"/>
                      <a:ext cx="1511935" cy="571500"/>
                      <a:chOff x="0" y="0"/>
                      <a:chExt cx="1411705" cy="295275"/>
                    </a:xfrm>
                  </p:grpSpPr>
                  <p:sp>
                    <p:nvSpPr>
                      <p:cNvPr id="39" name="Прямоугольник 38"/>
                      <p:cNvSpPr/>
                      <p:nvPr/>
                    </p:nvSpPr>
                    <p:spPr>
                      <a:xfrm>
                        <a:off x="0" y="0"/>
                        <a:ext cx="1411705" cy="2952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40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94" y="28031"/>
                        <a:ext cx="1327484" cy="23934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Начало внешнего цикла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" name="Группа 17"/>
                    <p:cNvGrpSpPr/>
                    <p:nvPr/>
                  </p:nvGrpSpPr>
                  <p:grpSpPr>
                    <a:xfrm>
                      <a:off x="653143" y="1115786"/>
                      <a:ext cx="1511935" cy="571500"/>
                      <a:chOff x="0" y="0"/>
                      <a:chExt cx="1511935" cy="571500"/>
                    </a:xfrm>
                  </p:grpSpPr>
                  <p:sp>
                    <p:nvSpPr>
                      <p:cNvPr id="37" name="Прямоугольник 36"/>
                      <p:cNvSpPr/>
                      <p:nvPr/>
                    </p:nvSpPr>
                    <p:spPr>
                      <a:xfrm>
                        <a:off x="0" y="0"/>
                        <a:ext cx="1511935" cy="571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8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866" y="71967"/>
                        <a:ext cx="1421734" cy="46324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Тело внешнего цикла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" name="Группа 18"/>
                    <p:cNvGrpSpPr/>
                    <p:nvPr/>
                  </p:nvGrpSpPr>
                  <p:grpSpPr>
                    <a:xfrm>
                      <a:off x="674914" y="1953986"/>
                      <a:ext cx="1511935" cy="571500"/>
                      <a:chOff x="0" y="0"/>
                      <a:chExt cx="1411705" cy="295275"/>
                    </a:xfrm>
                    <a:solidFill>
                      <a:schemeClr val="accent6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35" name="Прямоугольник 34"/>
                      <p:cNvSpPr/>
                      <p:nvPr/>
                    </p:nvSpPr>
                    <p:spPr>
                      <a:xfrm>
                        <a:off x="0" y="0"/>
                        <a:ext cx="1411705" cy="29527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6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94" y="28031"/>
                        <a:ext cx="1327484" cy="239344"/>
                      </a:xfrm>
                      <a:prstGeom prst="rect">
                        <a:avLst/>
                      </a:prstGeom>
                      <a:grpFill/>
                      <a:ln w="952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Начало </a:t>
                        </a:r>
                        <a:r>
                          <a: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вложенного</a:t>
                        </a:r>
                        <a:r>
                          <a: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цикла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664029" y="2797629"/>
                      <a:ext cx="1511935" cy="571500"/>
                      <a:chOff x="0" y="0"/>
                      <a:chExt cx="1411705" cy="295275"/>
                    </a:xfrm>
                    <a:solidFill>
                      <a:schemeClr val="accent6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33" name="Прямоугольник 32"/>
                      <p:cNvSpPr/>
                      <p:nvPr/>
                    </p:nvSpPr>
                    <p:spPr>
                      <a:xfrm>
                        <a:off x="0" y="0"/>
                        <a:ext cx="1411705" cy="29527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34" name="Надпись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094" y="28031"/>
                        <a:ext cx="1327484" cy="239344"/>
                      </a:xfrm>
                      <a:prstGeom prst="rect">
                        <a:avLst/>
                      </a:prstGeom>
                      <a:grpFill/>
                      <a:ln w="952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Тело вложенного цикла</a:t>
                        </a:r>
                        <a:endPara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" name="Группа 20"/>
                    <p:cNvGrpSpPr/>
                    <p:nvPr/>
                  </p:nvGrpSpPr>
                  <p:grpSpPr>
                    <a:xfrm>
                      <a:off x="0" y="0"/>
                      <a:ext cx="2770414" cy="4024449"/>
                      <a:chOff x="0" y="0"/>
                      <a:chExt cx="2770414" cy="4024449"/>
                    </a:xfrm>
                  </p:grpSpPr>
                  <p:cxnSp>
                    <p:nvCxnSpPr>
                      <p:cNvPr id="22" name="Прямая со стрелкой 21"/>
                      <p:cNvCxnSpPr/>
                      <p:nvPr/>
                    </p:nvCxnSpPr>
                    <p:spPr>
                      <a:xfrm flipH="1">
                        <a:off x="1436914" y="3788229"/>
                        <a:ext cx="0" cy="23622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Прямая со стрелкой 22"/>
                      <p:cNvCxnSpPr/>
                      <p:nvPr/>
                    </p:nvCxnSpPr>
                    <p:spPr>
                      <a:xfrm>
                        <a:off x="1426029" y="0"/>
                        <a:ext cx="0" cy="2667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Прямая со стрелкой 23"/>
                      <p:cNvCxnSpPr/>
                      <p:nvPr/>
                    </p:nvCxnSpPr>
                    <p:spPr>
                      <a:xfrm>
                        <a:off x="1426029" y="854529"/>
                        <a:ext cx="0" cy="2667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Прямая со стрелкой 24"/>
                      <p:cNvCxnSpPr/>
                      <p:nvPr/>
                    </p:nvCxnSpPr>
                    <p:spPr>
                      <a:xfrm>
                        <a:off x="1415143" y="1692729"/>
                        <a:ext cx="0" cy="2667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Прямая со стрелкой 25"/>
                      <p:cNvCxnSpPr/>
                      <p:nvPr/>
                    </p:nvCxnSpPr>
                    <p:spPr>
                      <a:xfrm>
                        <a:off x="1426029" y="2530929"/>
                        <a:ext cx="0" cy="26670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Прямая соединительная линия 26"/>
                      <p:cNvCxnSpPr/>
                      <p:nvPr/>
                    </p:nvCxnSpPr>
                    <p:spPr>
                      <a:xfrm>
                        <a:off x="386443" y="2286000"/>
                        <a:ext cx="0" cy="79163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Прямая соединительная линия 27"/>
                      <p:cNvCxnSpPr/>
                      <p:nvPr/>
                    </p:nvCxnSpPr>
                    <p:spPr>
                      <a:xfrm>
                        <a:off x="2481943" y="2275114"/>
                        <a:ext cx="0" cy="131233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Прямая соединительная линия 28"/>
                      <p:cNvCxnSpPr/>
                      <p:nvPr/>
                    </p:nvCxnSpPr>
                    <p:spPr>
                      <a:xfrm flipH="1">
                        <a:off x="0" y="3581400"/>
                        <a:ext cx="248094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Прямая соединительная линия 29"/>
                      <p:cNvCxnSpPr/>
                      <p:nvPr/>
                    </p:nvCxnSpPr>
                    <p:spPr>
                      <a:xfrm flipV="1">
                        <a:off x="5443" y="576943"/>
                        <a:ext cx="0" cy="300524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Прямая со стрелкой 30"/>
                      <p:cNvCxnSpPr/>
                      <p:nvPr/>
                    </p:nvCxnSpPr>
                    <p:spPr>
                      <a:xfrm flipV="1">
                        <a:off x="5443" y="576943"/>
                        <a:ext cx="668443" cy="423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Прямая соединительная линия 31"/>
                      <p:cNvCxnSpPr/>
                      <p:nvPr/>
                    </p:nvCxnSpPr>
                    <p:spPr>
                      <a:xfrm flipH="1">
                        <a:off x="1436914" y="3793672"/>
                        <a:ext cx="1333500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</p:grpSp>
      <p:sp>
        <p:nvSpPr>
          <p:cNvPr id="3" name="Прямоугольник 2"/>
          <p:cNvSpPr/>
          <p:nvPr/>
        </p:nvSpPr>
        <p:spPr>
          <a:xfrm>
            <a:off x="695400" y="1940639"/>
            <a:ext cx="11085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Цикл</a:t>
            </a:r>
            <a:r>
              <a:rPr lang="ru-RU" dirty="0">
                <a:latin typeface="Roboto"/>
              </a:rPr>
              <a:t> называется 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вложенным</a:t>
            </a:r>
            <a:r>
              <a:rPr lang="ru-RU" dirty="0">
                <a:latin typeface="Roboto"/>
              </a:rPr>
              <a:t>, если он размещается внутри другого цикла. На первом проходе,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внешний цикл</a:t>
            </a:r>
            <a:r>
              <a:rPr lang="ru-RU" dirty="0">
                <a:latin typeface="Roboto"/>
              </a:rPr>
              <a:t> вызывает внутренний, который исполняется до своего завершения, после чего управление передается в тело внешнего цикла. На втором проходе внешний цикл опять вызывает внутренний.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1101" y="3325048"/>
            <a:ext cx="82135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externalС = 0; externalС &lt; 5; externalС++)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"Counter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external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for</a:t>
            </a:r>
            <a:r>
              <a:rPr lang="nb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nestedС= 0; nestedС &lt; 5; nestedС++)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"Counter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nested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01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1364</Words>
  <Application>Microsoft Office PowerPoint</Application>
  <PresentationFormat>Широкоэкранный</PresentationFormat>
  <Paragraphs>286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Пользователь Windows</cp:lastModifiedBy>
  <cp:revision>84</cp:revision>
  <dcterms:created xsi:type="dcterms:W3CDTF">2019-09-26T08:50:26Z</dcterms:created>
  <dcterms:modified xsi:type="dcterms:W3CDTF">2021-02-17T19:16:37Z</dcterms:modified>
</cp:coreProperties>
</file>