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63" r:id="rId3"/>
    <p:sldId id="275" r:id="rId4"/>
    <p:sldId id="265" r:id="rId5"/>
    <p:sldId id="272" r:id="rId6"/>
    <p:sldId id="273" r:id="rId7"/>
    <p:sldId id="276" r:id="rId8"/>
    <p:sldId id="277" r:id="rId9"/>
    <p:sldId id="278" r:id="rId10"/>
    <p:sldId id="281" r:id="rId11"/>
    <p:sldId id="288" r:id="rId12"/>
    <p:sldId id="282" r:id="rId13"/>
    <p:sldId id="279" r:id="rId14"/>
    <p:sldId id="280" r:id="rId15"/>
    <p:sldId id="284" r:id="rId16"/>
    <p:sldId id="283" r:id="rId17"/>
    <p:sldId id="287" r:id="rId18"/>
    <p:sldId id="285" r:id="rId19"/>
    <p:sldId id="286" r:id="rId20"/>
    <p:sldId id="271" r:id="rId21"/>
    <p:sldId id="28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22:10:32.39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17.02.2021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821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79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04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11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733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00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37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11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7236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03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01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179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77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89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96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76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5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813" y="4095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ция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№</a:t>
            </a:r>
            <a:r>
              <a:rPr lang="uk-UA" sz="28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Roboto"/>
              </a:rPr>
              <a:t>5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24744"/>
            <a:ext cx="6942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Передача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параметров по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значению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752230"/>
            <a:ext cx="1132320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 smtClean="0">
                <a:latin typeface="Roboto"/>
              </a:rPr>
              <a:t>Наиболее </a:t>
            </a:r>
            <a:r>
              <a:rPr lang="ru-RU" dirty="0">
                <a:latin typeface="Roboto"/>
              </a:rPr>
              <a:t>простой способ передачи параметров - передача по значению. Если у параметра </a:t>
            </a:r>
            <a:r>
              <a:rPr lang="ru-RU" dirty="0" smtClean="0">
                <a:latin typeface="Roboto"/>
              </a:rPr>
              <a:t>нету модификатора </a:t>
            </a:r>
            <a:r>
              <a:rPr lang="ru-RU" dirty="0">
                <a:latin typeface="Roboto"/>
              </a:rPr>
              <a:t>тогда, </a:t>
            </a:r>
            <a:r>
              <a:rPr lang="ru-RU" dirty="0" smtClean="0">
                <a:latin typeface="Roboto"/>
              </a:rPr>
              <a:t>предполагается</a:t>
            </a:r>
            <a:r>
              <a:rPr lang="ru-RU" dirty="0">
                <a:latin typeface="Roboto"/>
              </a:rPr>
              <a:t>, что он </a:t>
            </a:r>
            <a:r>
              <a:rPr lang="ru-RU" dirty="0" smtClean="0">
                <a:latin typeface="Roboto"/>
              </a:rPr>
              <a:t>передается </a:t>
            </a:r>
            <a:r>
              <a:rPr lang="ru-RU" dirty="0">
                <a:latin typeface="Roboto"/>
              </a:rPr>
              <a:t>по значению, т.е. вызываемый метод должен получать копию исходных </a:t>
            </a:r>
            <a:r>
              <a:rPr lang="ru-RU" dirty="0" smtClean="0">
                <a:latin typeface="Roboto"/>
              </a:rPr>
              <a:t>данных.</a:t>
            </a:r>
            <a:endParaRPr lang="ru-RU" dirty="0"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3306002"/>
            <a:ext cx="5256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 параметров по значению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9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421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Модификатор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ref</a:t>
            </a:r>
            <a:endParaRPr lang="en-US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835082"/>
            <a:ext cx="11521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При передаче параметров по ссылке перед параметрами используется модификатор 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ref</a:t>
            </a:r>
            <a:r>
              <a:rPr lang="ru-RU" dirty="0" smtClean="0">
                <a:latin typeface="Roboto"/>
              </a:rPr>
              <a:t>. </a:t>
            </a:r>
          </a:p>
          <a:p>
            <a:r>
              <a:rPr lang="ru-RU" dirty="0">
                <a:latin typeface="Roboto"/>
              </a:rPr>
              <a:t>П</a:t>
            </a:r>
            <a:r>
              <a:rPr lang="ru-RU" dirty="0" smtClean="0">
                <a:latin typeface="Roboto"/>
              </a:rPr>
              <a:t>ри </a:t>
            </a:r>
            <a:r>
              <a:rPr lang="ru-RU" dirty="0">
                <a:latin typeface="Roboto"/>
              </a:rPr>
              <a:t>передаче параметра по ссылке метод </a:t>
            </a:r>
            <a:r>
              <a:rPr lang="ru-RU" dirty="0" smtClean="0">
                <a:latin typeface="Roboto"/>
              </a:rPr>
              <a:t>получает не копию данных, как при передаче по значению, а </a:t>
            </a:r>
            <a:r>
              <a:rPr lang="ru-RU" dirty="0">
                <a:latin typeface="Roboto"/>
              </a:rPr>
              <a:t>адрес переменной в </a:t>
            </a:r>
            <a:r>
              <a:rPr lang="ru-RU" dirty="0" smtClean="0">
                <a:latin typeface="Roboto"/>
              </a:rPr>
              <a:t>памяти, фактически </a:t>
            </a:r>
            <a:r>
              <a:rPr lang="ru-RU" dirty="0">
                <a:latin typeface="Roboto"/>
              </a:rPr>
              <a:t>саму переменную (если в методе изменяется значение параметра, передаваемого по ссылке, то также изменяется и значение переменной</a:t>
            </a:r>
            <a:r>
              <a:rPr lang="ru-RU" dirty="0" smtClean="0">
                <a:latin typeface="Roboto"/>
              </a:rPr>
              <a:t>).</a:t>
            </a:r>
            <a:endParaRPr lang="ru-RU" dirty="0"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2705" y="3172639"/>
            <a:ext cx="59046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= 10 , y = 15;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Console.WriteLine(x);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Передача параметра х по ссылке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y);</a:t>
            </a: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x = x + y;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66" y="3766350"/>
            <a:ext cx="2324100" cy="981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048672" y="51585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Roboto"/>
              </a:rPr>
              <a:t>Если параметрам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ref</a:t>
            </a:r>
            <a:r>
              <a:rPr lang="ru-RU" dirty="0">
                <a:latin typeface="Roboto"/>
              </a:rPr>
              <a:t> в вызываемом методе значения не присвоены, компилятор никакой ошибки генерировать не </a:t>
            </a:r>
            <a:r>
              <a:rPr lang="ru-RU" dirty="0" smtClean="0">
                <a:latin typeface="Roboto"/>
              </a:rPr>
              <a:t>будет.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9172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513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Модификатор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out</a:t>
            </a:r>
            <a:endParaRPr lang="en-US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916832"/>
            <a:ext cx="11449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smtClean="0">
                <a:latin typeface="Roboto"/>
              </a:rPr>
              <a:t>Чтобы </a:t>
            </a:r>
            <a:r>
              <a:rPr lang="ru-RU" altLang="ru-RU" dirty="0">
                <a:latin typeface="Roboto"/>
              </a:rPr>
              <a:t>сделать параметр выходным, перед ним ставится модификатор </a:t>
            </a:r>
            <a:r>
              <a:rPr lang="ru-RU" alt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out</a:t>
            </a:r>
            <a:r>
              <a:rPr lang="en-US" altLang="ru-RU" dirty="0" smtClean="0">
                <a:latin typeface="Roboto"/>
              </a:rPr>
              <a:t>.</a:t>
            </a:r>
            <a:r>
              <a:rPr lang="en-US" altLang="ru-RU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Выходные </a:t>
            </a:r>
            <a:r>
              <a:rPr lang="ru-RU" dirty="0">
                <a:latin typeface="Roboto"/>
              </a:rPr>
              <a:t>параметры должны присваиваться вызываемым методом (и, следовательно, передаваться по ссылке). Если параметрам out в вызываемом методе значения не присвоены, компилятор сообщит об </a:t>
            </a:r>
            <a:r>
              <a:rPr lang="ru-RU" dirty="0" smtClean="0">
                <a:latin typeface="Roboto"/>
              </a:rPr>
              <a:t>ошибке</a:t>
            </a:r>
            <a:r>
              <a:rPr lang="en-US" dirty="0">
                <a:latin typeface="Roboto"/>
              </a:rPr>
              <a:t>.</a:t>
            </a:r>
            <a:endParaRPr lang="ru-RU" dirty="0"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3392" y="30077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x, y = 15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 параметра х по ссылке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Sum(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x, y);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Console.WriteLine(x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y*y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645024"/>
            <a:ext cx="1438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3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0394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Перегрузка </a:t>
            </a:r>
            <a:r>
              <a:rPr lang="uk-UA" sz="3200" dirty="0">
                <a:solidFill>
                  <a:schemeClr val="bg1"/>
                </a:solidFill>
                <a:latin typeface="Roboto"/>
              </a:rPr>
              <a:t>методов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71736" y="4128862"/>
            <a:ext cx="3336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argument)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1736" y="5541039"/>
            <a:ext cx="3696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argument)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67715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2050" name="Picture 2" descr="https://vertex-academy.com/tutorials/wp-content/uploads/2017/05/lifting-2440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787716"/>
            <a:ext cx="2888634" cy="32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23392" y="1765232"/>
            <a:ext cx="11457586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latin typeface="Roboto"/>
              </a:rPr>
              <a:t>В языке C# мы можем создавать в классе несколько методов с одним и тем же именем, но разной сигнатурой. Такая возможность еще называется 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перегрузкой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методов.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0128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039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  <a:latin typeface="Roboto"/>
              </a:rPr>
              <a:t>Перегрузка </a:t>
            </a:r>
            <a:r>
              <a:rPr lang="uk-UA" sz="3200" dirty="0" smtClean="0">
                <a:solidFill>
                  <a:schemeClr val="bg1"/>
                </a:solidFill>
                <a:latin typeface="Roboto"/>
              </a:rPr>
              <a:t>методов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749208"/>
            <a:ext cx="1126624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Roboto"/>
              </a:rPr>
              <a:t>Суть перегрузки </a:t>
            </a:r>
            <a:r>
              <a:rPr lang="ru-RU" dirty="0">
                <a:latin typeface="Roboto"/>
              </a:rPr>
              <a:t>метода заключается в том, что методы имеют разную сигнатуру, в которой совпадает только название метода. То </a:t>
            </a:r>
            <a:r>
              <a:rPr lang="ru-RU" dirty="0" smtClean="0">
                <a:latin typeface="Roboto"/>
              </a:rPr>
              <a:t>есть </a:t>
            </a:r>
            <a:r>
              <a:rPr lang="ru-RU" dirty="0">
                <a:latin typeface="Roboto"/>
              </a:rPr>
              <a:t>методы должны отличаться по</a:t>
            </a:r>
            <a:r>
              <a:rPr lang="ru-RU" dirty="0" smtClean="0">
                <a:latin typeface="Roboto"/>
              </a:rPr>
              <a:t>:</a:t>
            </a:r>
          </a:p>
          <a:p>
            <a:pPr>
              <a:lnSpc>
                <a:spcPct val="120000"/>
              </a:lnSpc>
            </a:pPr>
            <a:endParaRPr lang="ru-RU" dirty="0">
              <a:latin typeface="Roboto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Количеству параметров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Типу параметров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Порядку параметров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Модификаторам параметров</a:t>
            </a:r>
          </a:p>
          <a:p>
            <a:pPr>
              <a:lnSpc>
                <a:spcPct val="120000"/>
              </a:lnSpc>
            </a:pPr>
            <a:endParaRPr lang="ru-RU" dirty="0">
              <a:latin typeface="Roboto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Roboto"/>
              </a:rPr>
              <a:t>Таким образом перегрузка методов необходима для того, чтобы избежать создания нескольких разноименных методов, выполняющих сходные действия. 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99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30977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Модификатор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params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844824"/>
            <a:ext cx="1149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Модификатор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params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позволяет передавать в виде одного логического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параметра</a:t>
            </a:r>
            <a:r>
              <a:rPr lang="ru-RU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переменное</a:t>
            </a:r>
          </a:p>
          <a:p>
            <a:r>
              <a:rPr lang="ru-RU" dirty="0" smtClean="0">
                <a:latin typeface="Roboto"/>
              </a:rPr>
              <a:t>количество </a:t>
            </a:r>
            <a:r>
              <a:rPr lang="ru-RU" dirty="0">
                <a:latin typeface="Roboto"/>
              </a:rPr>
              <a:t>аргументов. В каждом методе может присутствовать только один модификатор params и он должен обязательно указываться последним в списке параметров.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393071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MyMethod(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args1,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2856" y="2830716"/>
            <a:ext cx="9145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MyMethod(10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192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399" y="1107496"/>
            <a:ext cx="113772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  <a:latin typeface="Roboto"/>
              </a:rPr>
              <a:t>Тип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ы аргументов методов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22880"/>
              </p:ext>
            </p:extLst>
          </p:nvPr>
        </p:nvGraphicFramePr>
        <p:xfrm>
          <a:off x="61501" y="2019115"/>
          <a:ext cx="1201116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720">
                  <a:extLst>
                    <a:ext uri="{9D8B030D-6E8A-4147-A177-3AD203B41FA5}">
                      <a16:colId xmlns:a16="http://schemas.microsoft.com/office/drawing/2014/main" val="578520882"/>
                    </a:ext>
                  </a:extLst>
                </a:gridCol>
                <a:gridCol w="4003720">
                  <a:extLst>
                    <a:ext uri="{9D8B030D-6E8A-4147-A177-3AD203B41FA5}">
                      <a16:colId xmlns:a16="http://schemas.microsoft.com/office/drawing/2014/main" val="2820260806"/>
                    </a:ext>
                  </a:extLst>
                </a:gridCol>
                <a:gridCol w="4003720">
                  <a:extLst>
                    <a:ext uri="{9D8B030D-6E8A-4147-A177-3AD203B41FA5}">
                      <a16:colId xmlns:a16="http://schemas.microsoft.com/office/drawing/2014/main" val="196154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Позиционные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Именованные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Опциональные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2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Аргументы передаются в соответствии с заданной позицией и их типом.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Аргументы передаются в соответствии с их именем и типом, при этом позиция не имеет значения, но количество аргументов должно совпадать.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Аргументам можно передавать значения в соответствии с их позицией, типом и именем, при этом, те аргументы, которым не передано какое-то значение, уже имеют значение по умолчанию.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7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Вызов:</a:t>
                      </a:r>
                    </a:p>
                    <a:p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Вызов:</a:t>
                      </a:r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Вызов: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3741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1501" y="4235259"/>
            <a:ext cx="379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MyMethod(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Console.WriteLine(arg1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763" y="5803626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MyMethod(1,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 Word"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48954" y="4235258"/>
            <a:ext cx="379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MyMethod(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Console.WriteLine(arg1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51784" y="5808145"/>
            <a:ext cx="2988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Method(args2: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args1: 5);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011871" y="4216215"/>
            <a:ext cx="4155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args1 = 1,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args2 =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Console.WriteLine(args1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 args2);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198268" y="5797883"/>
            <a:ext cx="338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Method(args2: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Method(5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5230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3869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Метод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Main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4840"/>
            <a:ext cx="11377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Main() </a:t>
            </a:r>
            <a:r>
              <a:rPr lang="ru-RU" dirty="0">
                <a:latin typeface="Roboto"/>
              </a:rPr>
              <a:t>— это главный метод программы, ее входная </a:t>
            </a:r>
            <a:r>
              <a:rPr lang="ru-RU" dirty="0" smtClean="0">
                <a:latin typeface="Roboto"/>
              </a:rPr>
              <a:t>точка.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Main() </a:t>
            </a:r>
            <a:r>
              <a:rPr lang="ru-RU" dirty="0">
                <a:latin typeface="Roboto"/>
              </a:rPr>
              <a:t>может </a:t>
            </a:r>
            <a:r>
              <a:rPr lang="uk-UA" dirty="0" smtClean="0">
                <a:latin typeface="Roboto"/>
              </a:rPr>
              <a:t>иметь </a:t>
            </a:r>
            <a:r>
              <a:rPr lang="ru-RU" dirty="0" smtClean="0">
                <a:latin typeface="Roboto"/>
              </a:rPr>
              <a:t>пустой </a:t>
            </a:r>
            <a:r>
              <a:rPr lang="ru-RU" dirty="0">
                <a:latin typeface="Roboto"/>
              </a:rPr>
              <a:t>тип </a:t>
            </a:r>
            <a:r>
              <a:rPr lang="ru-RU" dirty="0" err="1">
                <a:latin typeface="Roboto"/>
              </a:rPr>
              <a:t>void</a:t>
            </a:r>
            <a:r>
              <a:rPr lang="ru-RU" dirty="0">
                <a:latin typeface="Roboto"/>
              </a:rPr>
              <a:t> или же </a:t>
            </a:r>
            <a:r>
              <a:rPr lang="ru-RU" dirty="0" smtClean="0">
                <a:latin typeface="Roboto"/>
              </a:rPr>
              <a:t>тип int. В случаи если возвращаемым типом является </a:t>
            </a:r>
            <a:r>
              <a:rPr lang="en-US" dirty="0" smtClean="0">
                <a:latin typeface="Roboto"/>
              </a:rPr>
              <a:t>int, </a:t>
            </a:r>
            <a:r>
              <a:rPr lang="uk-UA" dirty="0" smtClean="0">
                <a:latin typeface="Roboto"/>
              </a:rPr>
              <a:t>то метод </a:t>
            </a:r>
            <a:r>
              <a:rPr lang="ru-RU" dirty="0" smtClean="0">
                <a:latin typeface="Roboto"/>
              </a:rPr>
              <a:t>имеет </a:t>
            </a:r>
            <a:r>
              <a:rPr lang="ru-RU" dirty="0">
                <a:latin typeface="Roboto"/>
              </a:rPr>
              <a:t>оператор </a:t>
            </a:r>
            <a:r>
              <a:rPr lang="ru-RU" dirty="0" err="1">
                <a:latin typeface="Roboto"/>
              </a:rPr>
              <a:t>return</a:t>
            </a:r>
            <a:r>
              <a:rPr lang="ru-RU" dirty="0">
                <a:latin typeface="Roboto"/>
              </a:rPr>
              <a:t>, </a:t>
            </a:r>
            <a:r>
              <a:rPr lang="ru-RU" dirty="0" smtClean="0">
                <a:latin typeface="Roboto"/>
              </a:rPr>
              <a:t>который </a:t>
            </a:r>
            <a:r>
              <a:rPr lang="ru-RU" dirty="0">
                <a:latin typeface="Roboto"/>
              </a:rPr>
              <a:t>возвращает операционной системе значение 0, что означает нормальное завершение </a:t>
            </a:r>
            <a:r>
              <a:rPr lang="ru-RU" dirty="0" smtClean="0">
                <a:latin typeface="Roboto"/>
              </a:rPr>
              <a:t>программы, или другое числовое значение - код ошибки.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Main() </a:t>
            </a:r>
            <a:r>
              <a:rPr lang="ru-RU" dirty="0" smtClean="0">
                <a:latin typeface="Roboto"/>
              </a:rPr>
              <a:t>может содержит параметры.</a:t>
            </a:r>
            <a:endParaRPr lang="ru-RU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46001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473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2502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Вызов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методом другого метода 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61197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FirstMethod()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"1-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й вывод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SecondMethod();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"3-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й вывод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40016" y="31041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SecondMethod()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"2-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й вывод"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91344" y="2356384"/>
            <a:ext cx="504056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983432" y="3068960"/>
            <a:ext cx="936104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847528" y="3739939"/>
            <a:ext cx="0" cy="265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999657" y="3573016"/>
            <a:ext cx="3240359" cy="55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528048" y="3501008"/>
            <a:ext cx="576064" cy="203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6528048" y="3959870"/>
            <a:ext cx="576064" cy="189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2063552" y="4132381"/>
            <a:ext cx="4248472" cy="468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1055440" y="4869160"/>
            <a:ext cx="792088" cy="30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51384" y="5279142"/>
            <a:ext cx="144016" cy="450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399" y="5098961"/>
            <a:ext cx="2286000" cy="13144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6002" y="1997578"/>
            <a:ext cx="16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/>
              </a:rPr>
              <a:t>вызов метода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4112" y="4653189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/>
              </a:rPr>
              <a:t>Вывод результата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1918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9379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Рекурсия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pic>
        <p:nvPicPr>
          <p:cNvPr id="1028" name="Picture 4" descr="https://cs4.pikabu.ru/post_img/2016/01/11/8/14525200671609880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119867"/>
            <a:ext cx="3397034" cy="38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3392" y="1918335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 C# допускается, чтобы метод вызывал самого себя. Этот процесс называется 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рекурсией</a:t>
            </a:r>
            <a:r>
              <a:rPr lang="ru-RU" dirty="0">
                <a:latin typeface="Roboto"/>
              </a:rPr>
              <a:t>, а метод, вызывающий самого себя, — </a:t>
            </a:r>
            <a:r>
              <a:rPr lang="ru-RU" dirty="0" smtClean="0">
                <a:latin typeface="Roboto"/>
              </a:rPr>
              <a:t>рекурсивным.</a:t>
            </a:r>
            <a:endParaRPr lang="en-US" dirty="0" smtClean="0">
              <a:latin typeface="Roboto"/>
            </a:endParaRPr>
          </a:p>
          <a:p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П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ростая рекурсия </a:t>
            </a:r>
            <a:r>
              <a:rPr lang="ru-RU" dirty="0">
                <a:latin typeface="Roboto"/>
              </a:rPr>
              <a:t>– метод вызывает сам себя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С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ложная рекурсия </a:t>
            </a:r>
            <a:r>
              <a:rPr lang="ru-RU" dirty="0">
                <a:latin typeface="Roboto"/>
              </a:rPr>
              <a:t>– вызов метода через другой метод.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3564791"/>
            <a:ext cx="41764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Recursion(5);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Recursion(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counter)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counter-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Console.WriteLine(counter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(counter != 0)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Recursion(counter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848" y="4087638"/>
            <a:ext cx="35147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1793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Методы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517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5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624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479689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</a:t>
            </a:r>
            <a:r>
              <a:rPr lang="ru-RU" dirty="0" smtClean="0">
                <a:latin typeface="Roboto"/>
              </a:rPr>
              <a:t>онятие метода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Функции и </a:t>
            </a:r>
            <a:r>
              <a:rPr lang="ru-RU" dirty="0" smtClean="0">
                <a:latin typeface="Roboto"/>
              </a:rPr>
              <a:t>процедуры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Виды </a:t>
            </a:r>
            <a:r>
              <a:rPr lang="ru-RU" dirty="0">
                <a:latin typeface="Roboto"/>
              </a:rPr>
              <a:t>методов с параметрами и </a:t>
            </a:r>
            <a:r>
              <a:rPr lang="ru-RU" dirty="0" smtClean="0">
                <a:latin typeface="Roboto"/>
              </a:rPr>
              <a:t>без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</a:t>
            </a:r>
            <a:r>
              <a:rPr lang="ru-RU" dirty="0" smtClean="0">
                <a:latin typeface="Roboto"/>
              </a:rPr>
              <a:t>метода, сигнатура метода</a:t>
            </a:r>
            <a:endParaRPr lang="ru-RU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Вызов </a:t>
            </a:r>
            <a:r>
              <a:rPr lang="ru-RU" dirty="0" smtClean="0">
                <a:latin typeface="Roboto"/>
              </a:rPr>
              <a:t>метода</a:t>
            </a:r>
            <a:endParaRPr lang="en-US" dirty="0" smtClean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 </a:t>
            </a:r>
            <a:r>
              <a:rPr lang="ru-RU" dirty="0" smtClean="0">
                <a:latin typeface="Roboto"/>
              </a:rPr>
              <a:t>Main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Roboto"/>
              </a:rPr>
              <a:t>Перегрузка методов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Модификаторы </a:t>
            </a:r>
            <a:r>
              <a:rPr lang="ru-RU" dirty="0">
                <a:latin typeface="Roboto"/>
              </a:rPr>
              <a:t>out и </a:t>
            </a:r>
            <a:r>
              <a:rPr lang="ru-RU" dirty="0" smtClean="0">
                <a:latin typeface="Roboto"/>
              </a:rPr>
              <a:t>ref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Roboto"/>
              </a:rPr>
              <a:t>Методы с опциональными параметрами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Roboto"/>
              </a:rPr>
              <a:t>Тип</a:t>
            </a:r>
            <a:r>
              <a:rPr lang="ru-RU" dirty="0">
                <a:latin typeface="Roboto"/>
              </a:rPr>
              <a:t>ы аргументов методов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Рекурсия</a:t>
            </a:r>
            <a:endParaRPr lang="ru-RU" dirty="0">
              <a:latin typeface="Roboto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231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s://bbcomp.ini.rub.de/bbcom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92176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0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a.d-cd.net/a40f5e2s-9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617" y="3368989"/>
            <a:ext cx="1296144" cy="12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278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Понятие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метода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892326"/>
            <a:ext cx="11305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Метод</a:t>
            </a:r>
            <a:r>
              <a:rPr lang="ru-RU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– </a:t>
            </a:r>
            <a:r>
              <a:rPr lang="ru-RU" dirty="0">
                <a:latin typeface="Roboto"/>
              </a:rPr>
              <a:t>именованный фрагмент программного кода (подпрограмма) выполняющий определенные действия, к которому можно обратиться из других места программы столько раз, сколько необходимо. </a:t>
            </a:r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Чёрный ящик</a:t>
            </a:r>
            <a:r>
              <a:rPr lang="ru-RU" dirty="0" smtClean="0">
                <a:latin typeface="Roboto"/>
              </a:rPr>
              <a:t>, </a:t>
            </a:r>
            <a:r>
              <a:rPr lang="ru-RU" dirty="0">
                <a:latin typeface="Roboto"/>
              </a:rPr>
              <a:t>рассматривается как имеющая некий «вход» для ввода информации и «выход» для отображения результатов работы, при этом происходящие в ходе работы системы процессы </a:t>
            </a:r>
            <a:r>
              <a:rPr lang="ru-RU" dirty="0" smtClean="0">
                <a:latin typeface="Roboto"/>
              </a:rPr>
              <a:t>неизвестны.</a:t>
            </a:r>
            <a:endParaRPr lang="ru-RU" dirty="0"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993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469832" y="4666494"/>
            <a:ext cx="5112568" cy="2161877"/>
            <a:chOff x="6240016" y="4005064"/>
            <a:chExt cx="4932465" cy="1790701"/>
          </a:xfrm>
        </p:grpSpPr>
        <p:pic>
          <p:nvPicPr>
            <p:cNvPr id="2050" name="Picture 2" descr="https://pravorub.ru/upload/content/2018/01/20/02d33a44e4b41e85783b698f386804c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191" y="4005064"/>
              <a:ext cx="4286250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240016" y="465313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812441" y="465313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710755" y="40404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uk-UA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квадрат числа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 = Squared(2);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Console.WriteLine(result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2060" name="Picture 12" descr="http://oprezi.ru/fl/image.raw?view=image&amp;type=img&amp;id=9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4455869"/>
            <a:ext cx="522882" cy="5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278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Понятие метода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898579"/>
            <a:ext cx="11449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Метод</a:t>
            </a:r>
            <a:r>
              <a:rPr lang="ru-RU" dirty="0" smtClean="0">
                <a:solidFill>
                  <a:srgbClr val="404040"/>
                </a:solidFill>
                <a:latin typeface="Roboto"/>
              </a:rPr>
              <a:t> </a:t>
            </a:r>
            <a:r>
              <a:rPr lang="ru-RU" dirty="0">
                <a:latin typeface="Roboto"/>
              </a:rPr>
              <a:t>можно сравнить с небольшими </a:t>
            </a:r>
            <a:r>
              <a:rPr lang="ru-RU" dirty="0" smtClean="0">
                <a:latin typeface="Roboto"/>
              </a:rPr>
              <a:t>программами, </a:t>
            </a:r>
            <a:r>
              <a:rPr lang="ru-RU" dirty="0">
                <a:latin typeface="Roboto"/>
              </a:rPr>
              <a:t>которые сами по себе, т. е. автономно, не исполняются, а встраиваются в обычную программу. При вызове происходит выполнение команд тела метода.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95400" y="3201736"/>
            <a:ext cx="5112568" cy="2161877"/>
            <a:chOff x="6240016" y="4005064"/>
            <a:chExt cx="4932465" cy="1790701"/>
          </a:xfrm>
        </p:grpSpPr>
        <p:pic>
          <p:nvPicPr>
            <p:cNvPr id="9" name="Picture 2" descr="https://pravorub.ru/upload/content/2018/01/20/02d33a44e4b41e85783b698f386804c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191" y="4005064"/>
              <a:ext cx="4286250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240016" y="465313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812441" y="465313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pic>
        <p:nvPicPr>
          <p:cNvPr id="3076" name="Picture 4" descr="Увеличительное Стекло, Стекло, Поиск, Ищу, Детекти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79" y="3501008"/>
            <a:ext cx="2992237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53808" y="3296468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Метод для возведения числа в квадрата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Squared(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argument)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argument * argument;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907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4207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  <a:latin typeface="Roboto"/>
              </a:rPr>
              <a:t>Функции</a:t>
            </a:r>
            <a:r>
              <a:rPr lang="uk-UA" sz="3200" dirty="0" smtClean="0">
                <a:solidFill>
                  <a:schemeClr val="bg1"/>
                </a:solidFill>
                <a:latin typeface="Roboto"/>
              </a:rPr>
              <a:t> и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Процедуры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8" name="Picture 2" descr="https://pravorub.ru/upload/content/2018/01/20/02d33a44e4b41e85783b698f386804c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427363"/>
            <a:ext cx="3258920" cy="15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ravorub.ru/upload/content/2018/01/20/02d33a44e4b41e85783b698f386804c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398832"/>
            <a:ext cx="3258920" cy="15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pravorub.ru/upload/content/2018/01/20/02d33a44e4b41e85783b698f386804c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5299571"/>
            <a:ext cx="3258920" cy="15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pravorub.ru/upload/content/2018/01/20/02d33a44e4b41e85783b698f386804c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5259428"/>
            <a:ext cx="3258920" cy="15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95400" y="1864935"/>
            <a:ext cx="11449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 языке C# нет специальных ключевых слов - </a:t>
            </a:r>
            <a:r>
              <a:rPr lang="ru-RU" dirty="0" err="1">
                <a:latin typeface="Roboto"/>
              </a:rPr>
              <a:t>procedure</a:t>
            </a:r>
            <a:r>
              <a:rPr lang="ru-RU" dirty="0">
                <a:latin typeface="Roboto"/>
              </a:rPr>
              <a:t> и </a:t>
            </a:r>
            <a:r>
              <a:rPr lang="ru-RU" dirty="0" err="1">
                <a:latin typeface="Roboto"/>
              </a:rPr>
              <a:t>function</a:t>
            </a:r>
            <a:r>
              <a:rPr lang="ru-RU" dirty="0">
                <a:latin typeface="Roboto"/>
              </a:rPr>
              <a:t>, но присутствуют сами эти понятия. Синтаксис объявления метода позволяет однозначно определить, чем является метод - процедурой или функцией.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903992"/>
            <a:ext cx="388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Функции</a:t>
            </a:r>
            <a:r>
              <a:rPr lang="ru-RU" dirty="0">
                <a:latin typeface="Roboto"/>
              </a:rPr>
              <a:t> – возвращают </a:t>
            </a:r>
            <a:r>
              <a:rPr lang="ru-RU" dirty="0">
                <a:latin typeface="Calibri,sans-serif"/>
              </a:rPr>
              <a:t>значения</a:t>
            </a:r>
            <a:r>
              <a:rPr lang="ru-RU" dirty="0">
                <a:latin typeface="Roboto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28048" y="2894123"/>
            <a:ext cx="453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Процедуры</a:t>
            </a:r>
            <a:r>
              <a:rPr lang="ru-RU" dirty="0">
                <a:latin typeface="Roboto"/>
              </a:rPr>
              <a:t> – не возвращают значений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93954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/>
              </a:rPr>
              <a:t>6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93954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/>
              </a:rPr>
              <a:t>6</a:t>
            </a:r>
            <a:endParaRPr lang="ru-RU" dirty="0"/>
          </a:p>
        </p:txBody>
      </p:sp>
      <p:pic>
        <p:nvPicPr>
          <p:cNvPr id="4106" name="Picture 10" descr="https://cdn.pixabay.com/photo/2016/12/05/12/28/the-prohibition-of-1883798_960_7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5373216"/>
            <a:ext cx="1268431" cy="12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cdn.pixabay.com/photo/2016/12/05/12/28/the-prohibition-of-1883798_960_7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84" y="3427363"/>
            <a:ext cx="1268431" cy="12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s://cdn.pixabay.com/photo/2016/12/05/12/28/the-prohibition-of-1883798_960_7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93" y="5301208"/>
            <a:ext cx="1268431" cy="12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26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5100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Создание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метода</a:t>
            </a:r>
          </a:p>
          <a:p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896696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Сигнатура метода </a:t>
            </a:r>
            <a:r>
              <a:rPr lang="ru-RU" dirty="0">
                <a:latin typeface="Roboto"/>
              </a:rPr>
              <a:t>состоит из его имени и информации о параметрах </a:t>
            </a:r>
            <a:r>
              <a:rPr lang="ru-RU" dirty="0" smtClean="0">
                <a:latin typeface="Roboto"/>
              </a:rPr>
              <a:t>(</a:t>
            </a:r>
            <a:r>
              <a:rPr lang="ru-RU" dirty="0">
                <a:latin typeface="Roboto"/>
              </a:rPr>
              <a:t>количество параметров, типы параметров, порядок </a:t>
            </a:r>
            <a:r>
              <a:rPr lang="ru-RU" dirty="0" smtClean="0">
                <a:latin typeface="Roboto"/>
              </a:rPr>
              <a:t>параметров, тип </a:t>
            </a:r>
            <a:r>
              <a:rPr lang="ru-RU" dirty="0">
                <a:latin typeface="Roboto"/>
              </a:rPr>
              <a:t>возвращаемого значения исключили из сигнатуры).</a:t>
            </a:r>
            <a:endParaRPr lang="en-US" dirty="0">
              <a:latin typeface="Roboto"/>
            </a:endParaRPr>
          </a:p>
          <a:p>
            <a:endParaRPr lang="ru-RU" dirty="0" smtClean="0">
              <a:latin typeface="Roboto"/>
            </a:endParaRP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Тело метода </a:t>
            </a:r>
            <a:r>
              <a:rPr lang="ru-RU" dirty="0">
                <a:latin typeface="Roboto"/>
              </a:rPr>
              <a:t>это все действия, которые он </a:t>
            </a:r>
            <a:r>
              <a:rPr lang="ru-RU" dirty="0" smtClean="0">
                <a:latin typeface="Roboto"/>
              </a:rPr>
              <a:t>выполняет, заключено </a:t>
            </a:r>
            <a:r>
              <a:rPr lang="ru-RU" dirty="0">
                <a:latin typeface="Roboto"/>
              </a:rPr>
              <a:t>в фигурные скобки.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2322962" y="3797737"/>
            <a:ext cx="6336579" cy="2655599"/>
            <a:chOff x="2322962" y="3663306"/>
            <a:chExt cx="6336579" cy="265559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200128" y="4149080"/>
              <a:ext cx="3984104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Method(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argument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Console.WriteLine(argument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"Hello from method</a:t>
              </a:r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!"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22962" y="3663306"/>
              <a:ext cx="1882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dirty="0">
                  <a:latin typeface="Roboto"/>
                </a:rPr>
                <a:t>Тип возвращаемого </a:t>
              </a:r>
            </a:p>
            <a:p>
              <a:pPr algn="ctr"/>
              <a:r>
                <a:rPr lang="ru-RU" sz="1400" dirty="0">
                  <a:latin typeface="Roboto"/>
                </a:rPr>
                <a:t>значения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6583" y="3663306"/>
              <a:ext cx="1181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dirty="0" smtClean="0">
                  <a:latin typeface="Roboto"/>
                </a:rPr>
                <a:t>Имя метода</a:t>
              </a:r>
              <a:endParaRPr lang="ru-RU" sz="1400" dirty="0">
                <a:latin typeface="Roboto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73731" y="3663306"/>
              <a:ext cx="1785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dirty="0" smtClean="0">
                  <a:latin typeface="Roboto"/>
                </a:rPr>
                <a:t>Параметры метода</a:t>
              </a:r>
              <a:endParaRPr lang="ru-RU" sz="1400" dirty="0">
                <a:latin typeface="Robot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50231" y="5373216"/>
              <a:ext cx="1227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dirty="0" smtClean="0">
                  <a:latin typeface="Roboto"/>
                </a:rPr>
                <a:t>Тело метода</a:t>
              </a:r>
              <a:endParaRPr lang="ru-RU" sz="1400" dirty="0">
                <a:latin typeface="Roboto"/>
              </a:endParaRPr>
            </a:p>
          </p:txBody>
        </p:sp>
        <p:cxnSp>
          <p:nvCxnSpPr>
            <p:cNvPr id="12" name="Прямая со стрелкой 11"/>
            <p:cNvCxnSpPr>
              <a:stCxn id="14" idx="2"/>
            </p:cNvCxnSpPr>
            <p:nvPr/>
          </p:nvCxnSpPr>
          <p:spPr>
            <a:xfrm>
              <a:off x="5547098" y="3971083"/>
              <a:ext cx="0" cy="3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flipH="1">
              <a:off x="7104112" y="3957034"/>
              <a:ext cx="504056" cy="321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575720" y="4186526"/>
              <a:ext cx="629680" cy="17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3878131" y="5517231"/>
              <a:ext cx="4896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628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5100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Создание метода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24000" y="2206365"/>
            <a:ext cx="11252891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ru-RU" b="1" dirty="0">
                <a:latin typeface="Roboto"/>
              </a:rPr>
              <a:t>[модификаторы]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тип_возвращаемого_значения</a:t>
            </a:r>
            <a:r>
              <a:rPr lang="ru-RU" b="1" dirty="0">
                <a:latin typeface="Roboto"/>
              </a:rPr>
              <a:t> название_метода (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[параметры</a:t>
            </a:r>
            <a:r>
              <a:rPr lang="ru-RU" b="1" dirty="0">
                <a:latin typeface="Roboto"/>
              </a:rPr>
              <a:t>])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ru-RU" b="1" dirty="0">
                <a:latin typeface="Roboto"/>
              </a:rPr>
              <a:t>{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ru-RU" b="1" dirty="0">
                <a:latin typeface="Roboto"/>
              </a:rPr>
              <a:t>    // тело метода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ru-RU" b="1" dirty="0">
                <a:latin typeface="Roboto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1837033"/>
            <a:ext cx="11089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Roboto"/>
              </a:rPr>
              <a:t>Общее определение методов выглядит следующим образом: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3493897"/>
            <a:ext cx="11281491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Алгоритм создания метода: 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Указать модификатор (можно упустить)</a:t>
            </a:r>
            <a:r>
              <a:rPr lang="en-US" dirty="0" smtClean="0">
                <a:latin typeface="Roboto"/>
              </a:rPr>
              <a:t>;</a:t>
            </a:r>
            <a:endParaRPr lang="ru-RU" dirty="0" smtClean="0">
              <a:latin typeface="Roboto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Указать </a:t>
            </a:r>
            <a:r>
              <a:rPr lang="ru-RU" dirty="0">
                <a:latin typeface="Roboto"/>
              </a:rPr>
              <a:t>тип возвращаемого значения, если метод ничего не </a:t>
            </a:r>
            <a:r>
              <a:rPr lang="ru-RU" dirty="0" smtClean="0">
                <a:latin typeface="Roboto"/>
              </a:rPr>
              <a:t>возвращает</a:t>
            </a:r>
            <a:r>
              <a:rPr lang="en-US" dirty="0" smtClean="0">
                <a:latin typeface="Roboto"/>
              </a:rPr>
              <a:t> -</a:t>
            </a:r>
            <a:r>
              <a:rPr lang="ru-RU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указать </a:t>
            </a:r>
            <a:r>
              <a:rPr lang="ru-RU" dirty="0" err="1" smtClean="0">
                <a:latin typeface="Roboto"/>
              </a:rPr>
              <a:t>void</a:t>
            </a:r>
            <a:r>
              <a:rPr lang="en-US" dirty="0">
                <a:latin typeface="Roboto"/>
              </a:rPr>
              <a:t>;</a:t>
            </a:r>
            <a:endParaRPr lang="ru-RU" dirty="0" smtClean="0">
              <a:latin typeface="Roboto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Указать </a:t>
            </a:r>
            <a:r>
              <a:rPr lang="ru-RU" dirty="0">
                <a:latin typeface="Roboto"/>
              </a:rPr>
              <a:t>имя метода </a:t>
            </a:r>
            <a:r>
              <a:rPr lang="ru-RU" dirty="0" smtClean="0">
                <a:latin typeface="Roboto"/>
              </a:rPr>
              <a:t>(должно соответствовать действию, </a:t>
            </a:r>
            <a:r>
              <a:rPr lang="ru-RU" dirty="0">
                <a:latin typeface="Roboto"/>
              </a:rPr>
              <a:t>которое он </a:t>
            </a:r>
            <a:r>
              <a:rPr lang="ru-RU" dirty="0" smtClean="0">
                <a:latin typeface="Roboto"/>
              </a:rPr>
              <a:t>выполняет)</a:t>
            </a:r>
            <a:r>
              <a:rPr lang="en-US" dirty="0" smtClean="0">
                <a:latin typeface="Roboto"/>
              </a:rPr>
              <a:t>;</a:t>
            </a:r>
            <a:r>
              <a:rPr lang="ru-RU" dirty="0" smtClean="0">
                <a:latin typeface="Roboto"/>
              </a:rPr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Если </a:t>
            </a:r>
            <a:r>
              <a:rPr lang="ru-RU" dirty="0">
                <a:latin typeface="Roboto"/>
              </a:rPr>
              <a:t>метод принимает аргументы – </a:t>
            </a:r>
            <a:r>
              <a:rPr lang="ru-RU" dirty="0" smtClean="0">
                <a:latin typeface="Roboto"/>
              </a:rPr>
              <a:t>указать их </a:t>
            </a:r>
            <a:r>
              <a:rPr lang="ru-RU" dirty="0">
                <a:latin typeface="Roboto"/>
              </a:rPr>
              <a:t>тип и имя, если нет </a:t>
            </a:r>
            <a:r>
              <a:rPr lang="ru-RU" dirty="0" smtClean="0">
                <a:latin typeface="Roboto"/>
              </a:rPr>
              <a:t>– аргументные </a:t>
            </a:r>
            <a:r>
              <a:rPr lang="ru-RU" dirty="0">
                <a:latin typeface="Roboto"/>
              </a:rPr>
              <a:t>скобки () </a:t>
            </a:r>
            <a:r>
              <a:rPr lang="ru-RU" dirty="0" smtClean="0">
                <a:latin typeface="Roboto"/>
              </a:rPr>
              <a:t>оставить пустыми</a:t>
            </a:r>
            <a:r>
              <a:rPr lang="en-US" dirty="0">
                <a:latin typeface="Roboto"/>
              </a:rPr>
              <a:t>;</a:t>
            </a:r>
            <a:endParaRPr lang="ru-RU" dirty="0" smtClean="0">
              <a:latin typeface="Roboto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Если </a:t>
            </a:r>
            <a:r>
              <a:rPr lang="ru-RU" dirty="0">
                <a:latin typeface="Roboto"/>
              </a:rPr>
              <a:t>метод имеет возвращаемое значение, </a:t>
            </a:r>
            <a:r>
              <a:rPr lang="ru-RU" dirty="0" smtClean="0">
                <a:latin typeface="Roboto"/>
              </a:rPr>
              <a:t>в </a:t>
            </a:r>
            <a:r>
              <a:rPr lang="ru-RU" dirty="0">
                <a:latin typeface="Roboto"/>
              </a:rPr>
              <a:t>теле метода должно присутствовать ключевое слово </a:t>
            </a:r>
            <a:r>
              <a:rPr lang="ru-RU" dirty="0" err="1">
                <a:latin typeface="Roboto"/>
              </a:rPr>
              <a:t>return</a:t>
            </a:r>
            <a:r>
              <a:rPr lang="ru-RU" dirty="0">
                <a:latin typeface="Roboto"/>
              </a:rPr>
              <a:t>. Тип возвращаемого значения метода должен соответствовать типу значения, указанному после ключевого слова </a:t>
            </a:r>
            <a:r>
              <a:rPr lang="ru-RU" dirty="0" err="1" smtClean="0">
                <a:latin typeface="Roboto"/>
              </a:rPr>
              <a:t>return</a:t>
            </a:r>
            <a:r>
              <a:rPr lang="en-US" dirty="0">
                <a:latin typeface="Roboto"/>
              </a:rPr>
              <a:t>.</a:t>
            </a:r>
            <a:r>
              <a:rPr lang="ru-RU" dirty="0" smtClean="0">
                <a:latin typeface="Roboto"/>
              </a:rPr>
              <a:t> 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7547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8602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Вызов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метода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916832"/>
            <a:ext cx="11449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Чтобы использовать методы в программе, </a:t>
            </a:r>
            <a:r>
              <a:rPr lang="ru-RU" dirty="0" smtClean="0">
                <a:latin typeface="Roboto"/>
              </a:rPr>
              <a:t>необходимо вызвать </a:t>
            </a:r>
            <a:r>
              <a:rPr lang="ru-RU" dirty="0">
                <a:latin typeface="Roboto"/>
              </a:rPr>
              <a:t>их в методе </a:t>
            </a:r>
            <a:r>
              <a:rPr lang="ru-RU" dirty="0" smtClean="0">
                <a:latin typeface="Roboto"/>
              </a:rPr>
              <a:t>Main, или в другом методе.</a:t>
            </a:r>
            <a:endParaRPr lang="ru-RU" dirty="0">
              <a:latin typeface="Roboto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3392" y="2364398"/>
            <a:ext cx="11089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Roboto"/>
              </a:rPr>
              <a:t>Общее определение </a:t>
            </a:r>
            <a:r>
              <a:rPr lang="ru-RU" u="sng" dirty="0" smtClean="0">
                <a:latin typeface="Roboto"/>
              </a:rPr>
              <a:t>вызова метода </a:t>
            </a:r>
            <a:r>
              <a:rPr lang="ru-RU" u="sng" dirty="0">
                <a:latin typeface="Roboto"/>
              </a:rPr>
              <a:t>выглядит следующим образом: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37184" y="2811964"/>
            <a:ext cx="1094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название_метода (значения_для_параметров_метода);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4109" y="3259530"/>
            <a:ext cx="11324510" cy="1532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вызова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метода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Указать имя </a:t>
            </a:r>
            <a:r>
              <a:rPr lang="ru-RU" dirty="0" smtClean="0">
                <a:latin typeface="Roboto"/>
              </a:rPr>
              <a:t>метода</a:t>
            </a:r>
            <a:r>
              <a:rPr lang="en-US" dirty="0" smtClean="0">
                <a:latin typeface="Roboto"/>
              </a:rPr>
              <a:t>;</a:t>
            </a:r>
            <a:endParaRPr lang="ru-RU" dirty="0" smtClean="0">
              <a:latin typeface="Roboto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Указать после имени метода аргументные скобки (), если метод принимает параметры, то в скобках </a:t>
            </a:r>
          </a:p>
          <a:p>
            <a:pPr>
              <a:lnSpc>
                <a:spcPct val="130000"/>
              </a:lnSpc>
            </a:pPr>
            <a:r>
              <a:rPr lang="ru-RU" dirty="0" smtClean="0">
                <a:latin typeface="Roboto"/>
              </a:rPr>
              <a:t>передать соответствующие количество значений аргументов соответствующего типа.   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05297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1450</Words>
  <Application>Microsoft Office PowerPoint</Application>
  <PresentationFormat>Широкоэкранный</PresentationFormat>
  <Paragraphs>311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Calibri,sans-serif</vt:lpstr>
      <vt:lpstr>Consolas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Пользователь Windows</cp:lastModifiedBy>
  <cp:revision>172</cp:revision>
  <dcterms:created xsi:type="dcterms:W3CDTF">2019-09-26T08:50:26Z</dcterms:created>
  <dcterms:modified xsi:type="dcterms:W3CDTF">2021-02-17T19:19:28Z</dcterms:modified>
</cp:coreProperties>
</file>