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74" r:id="rId4"/>
    <p:sldId id="265" r:id="rId5"/>
    <p:sldId id="277" r:id="rId6"/>
    <p:sldId id="279" r:id="rId7"/>
    <p:sldId id="280" r:id="rId8"/>
    <p:sldId id="281" r:id="rId9"/>
    <p:sldId id="276" r:id="rId10"/>
    <p:sldId id="282" r:id="rId11"/>
    <p:sldId id="285" r:id="rId12"/>
    <p:sldId id="284" r:id="rId13"/>
    <p:sldId id="286" r:id="rId14"/>
    <p:sldId id="278" r:id="rId15"/>
    <p:sldId id="287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>
      <p:cViewPr varScale="1">
        <p:scale>
          <a:sx n="88" d="100"/>
          <a:sy n="88" d="100"/>
        </p:scale>
        <p:origin x="466" y="6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01.03.2021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41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58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74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147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943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33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22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40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47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04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58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09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47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№ 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 </a:t>
            </a:r>
            <a:endParaRPr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336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Двумерные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массивы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39416" y="4136986"/>
            <a:ext cx="9024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тип </a:t>
            </a:r>
            <a:r>
              <a:rPr lang="ru-RU" b="1" dirty="0" err="1">
                <a:latin typeface="Roboto"/>
              </a:rPr>
              <a:t>имя_массива</a:t>
            </a:r>
            <a:r>
              <a:rPr lang="ru-RU" b="1" dirty="0">
                <a:latin typeface="Roboto"/>
              </a:rPr>
              <a:t>[размер второго измерения][размер первого измерения];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1920995"/>
            <a:ext cx="113052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,sans-serif"/>
              </a:rPr>
              <a:t>Двумерный массив — прямоугольный массив содержащий два индекса</a:t>
            </a:r>
            <a:r>
              <a:rPr lang="ru-RU" dirty="0" smtClean="0">
                <a:latin typeface="Calibri,sans-serif"/>
              </a:rPr>
              <a:t>.</a:t>
            </a:r>
          </a:p>
          <a:p>
            <a:endParaRPr lang="ru-RU" dirty="0" smtClean="0">
              <a:latin typeface="Calibri,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Местоположение любого элемента в двумерном массиве обозначается двумя индексами. Такой массив можно представить в виде таблицы, на строки которой указывает один индекс, </a:t>
            </a:r>
            <a:endParaRPr lang="ru-RU" dirty="0" smtClean="0">
              <a:latin typeface="Roboto"/>
            </a:endParaRPr>
          </a:p>
          <a:p>
            <a:r>
              <a:rPr lang="ru-RU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   а </a:t>
            </a:r>
            <a:r>
              <a:rPr lang="ru-RU" dirty="0">
                <a:latin typeface="Roboto"/>
              </a:rPr>
              <a:t>на столбцы — другой</a:t>
            </a:r>
            <a:r>
              <a:rPr lang="ru-RU" dirty="0" smtClean="0">
                <a:latin typeface="Roboto"/>
              </a:rPr>
              <a:t>.</a:t>
            </a:r>
          </a:p>
          <a:p>
            <a:endParaRPr lang="uk-UA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Двумерный массив объявляется следующим образом:</a:t>
            </a:r>
          </a:p>
          <a:p>
            <a:endParaRPr lang="ru-RU" dirty="0">
              <a:latin typeface="Roboto"/>
            </a:endParaRPr>
          </a:p>
          <a:p>
            <a:r>
              <a:rPr lang="ru-RU" dirty="0" smtClean="0">
                <a:latin typeface="Calibri,sans-serif"/>
              </a:rPr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3643" y="533722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[3, 3];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416" y="4687430"/>
            <a:ext cx="1087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</a:t>
            </a:r>
            <a:r>
              <a:rPr lang="ru-RU" dirty="0" smtClean="0">
                <a:latin typeface="Roboto"/>
              </a:rPr>
              <a:t>рим</a:t>
            </a:r>
            <a:r>
              <a:rPr lang="ru-RU" dirty="0">
                <a:latin typeface="Roboto"/>
              </a:rPr>
              <a:t>ер</a:t>
            </a:r>
            <a:r>
              <a:rPr lang="ru-RU" dirty="0" smtClean="0">
                <a:latin typeface="Roboto"/>
              </a:rPr>
              <a:t> объявления и инициализации двумерного массив</a:t>
            </a:r>
            <a:r>
              <a:rPr lang="ru-RU" dirty="0">
                <a:latin typeface="Roboto"/>
              </a:rPr>
              <a:t>а:</a:t>
            </a:r>
          </a:p>
        </p:txBody>
      </p:sp>
    </p:spTree>
    <p:extLst>
      <p:ext uri="{BB962C8B-B14F-4D97-AF65-F5344CB8AC3E}">
        <p14:creationId xmlns:p14="http://schemas.microsoft.com/office/powerpoint/2010/main" val="2842930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336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Двумерные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массивы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542494" y="2708920"/>
            <a:ext cx="4030613" cy="1075660"/>
            <a:chOff x="883428" y="5491451"/>
            <a:chExt cx="4030613" cy="107566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883428" y="5518650"/>
              <a:ext cx="4030613" cy="1026795"/>
              <a:chOff x="0" y="0"/>
              <a:chExt cx="860830" cy="1026854"/>
            </a:xfrm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0" y="0"/>
                <a:ext cx="860830" cy="240608"/>
                <a:chOff x="0" y="0"/>
                <a:chExt cx="860830" cy="240608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0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311728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37310" y="0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9" name="Группа 18"/>
              <p:cNvGrpSpPr/>
              <p:nvPr/>
            </p:nvGrpSpPr>
            <p:grpSpPr>
              <a:xfrm>
                <a:off x="0" y="401782"/>
                <a:ext cx="860830" cy="240608"/>
                <a:chOff x="0" y="0"/>
                <a:chExt cx="860830" cy="240608"/>
              </a:xfrm>
            </p:grpSpPr>
            <p:sp>
              <p:nvSpPr>
                <p:cNvPr id="24" name="Прямоугольник 23"/>
                <p:cNvSpPr/>
                <p:nvPr/>
              </p:nvSpPr>
              <p:spPr>
                <a:xfrm>
                  <a:off x="0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311728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637310" y="0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0" name="Группа 19"/>
              <p:cNvGrpSpPr/>
              <p:nvPr/>
            </p:nvGrpSpPr>
            <p:grpSpPr>
              <a:xfrm>
                <a:off x="0" y="786246"/>
                <a:ext cx="860830" cy="240608"/>
                <a:chOff x="0" y="0"/>
                <a:chExt cx="860830" cy="240608"/>
              </a:xfrm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0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311728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637310" y="0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1190691" y="5491451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0,0</a:t>
              </a:r>
              <a:endParaRPr lang="ru-RU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0691" y="5884004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1</a:t>
              </a:r>
              <a:r>
                <a:rPr lang="ru-RU" sz="1200" b="1" dirty="0" smtClean="0"/>
                <a:t>,0</a:t>
              </a:r>
              <a:endParaRPr lang="ru-RU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6383" y="629011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2</a:t>
              </a:r>
              <a:r>
                <a:rPr lang="ru-RU" sz="1200" b="1" dirty="0" smtClean="0"/>
                <a:t>,0</a:t>
              </a:r>
              <a:endParaRPr lang="ru-RU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0276" y="5491451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0,1</a:t>
              </a:r>
              <a:endParaRPr lang="ru-RU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36665" y="590005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1,1</a:t>
              </a:r>
              <a:endParaRPr lang="ru-RU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6665" y="6283184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2,1</a:t>
              </a:r>
              <a:endParaRPr lang="ru-RU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4730" y="549332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0,2</a:t>
              </a:r>
              <a:endParaRPr lang="ru-RU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4730" y="589874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1,2</a:t>
              </a:r>
              <a:endParaRPr lang="ru-RU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4730" y="6270573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2</a:t>
              </a:r>
              <a:r>
                <a:rPr lang="ru-RU" sz="1200" b="1" dirty="0" smtClean="0"/>
                <a:t>,2</a:t>
              </a:r>
              <a:endParaRPr lang="ru-RU" sz="1200" b="1" dirty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67276" y="248199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[3, 3];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0] = 10;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1]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 1] = 30;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array[2, 2] = 40;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2]);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494" y="4248640"/>
            <a:ext cx="1809750" cy="12858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7043" y="1930936"/>
            <a:ext cx="818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Пример объявления и инициализации двумерного массива:</a:t>
            </a:r>
          </a:p>
        </p:txBody>
      </p:sp>
    </p:spTree>
    <p:extLst>
      <p:ext uri="{BB962C8B-B14F-4D97-AF65-F5344CB8AC3E}">
        <p14:creationId xmlns:p14="http://schemas.microsoft.com/office/powerpoint/2010/main" val="270654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3781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Трехмерные</a:t>
            </a:r>
            <a:r>
              <a:rPr lang="ru-RU" dirty="0"/>
              <a:t>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 массивы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78672" y="1916714"/>
            <a:ext cx="11249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Трехмерный массив объявляется следующим образом: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Трехмерный </a:t>
            </a:r>
            <a:r>
              <a:rPr lang="ru-RU" dirty="0">
                <a:latin typeface="Roboto"/>
              </a:rPr>
              <a:t>массив — прямоугольный массив содержащий </a:t>
            </a:r>
            <a:r>
              <a:rPr lang="ru-RU" dirty="0" smtClean="0">
                <a:latin typeface="Roboto"/>
              </a:rPr>
              <a:t>три индекса.</a:t>
            </a:r>
            <a:endParaRPr lang="en-US" dirty="0" smtClean="0">
              <a:latin typeface="Roboto"/>
            </a:endParaRPr>
          </a:p>
          <a:p>
            <a:endParaRPr lang="ru-RU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Пример объявления и инициализации двумерного массива: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7806540" y="2564904"/>
            <a:ext cx="3978092" cy="4156572"/>
            <a:chOff x="6777294" y="2019115"/>
            <a:chExt cx="3920611" cy="4155376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6777294" y="2019115"/>
              <a:ext cx="3920611" cy="4155376"/>
              <a:chOff x="6845546" y="2114003"/>
              <a:chExt cx="3920611" cy="4155376"/>
            </a:xfrm>
          </p:grpSpPr>
          <p:grpSp>
            <p:nvGrpSpPr>
              <p:cNvPr id="3" name="Группа 2"/>
              <p:cNvGrpSpPr/>
              <p:nvPr/>
            </p:nvGrpSpPr>
            <p:grpSpPr>
              <a:xfrm>
                <a:off x="6845546" y="2114003"/>
                <a:ext cx="3920611" cy="4155376"/>
                <a:chOff x="6845546" y="2114003"/>
                <a:chExt cx="3920611" cy="4155376"/>
              </a:xfrm>
            </p:grpSpPr>
            <p:grpSp>
              <p:nvGrpSpPr>
                <p:cNvPr id="6" name="Группа 5"/>
                <p:cNvGrpSpPr/>
                <p:nvPr/>
              </p:nvGrpSpPr>
              <p:grpSpPr>
                <a:xfrm>
                  <a:off x="6845546" y="2114003"/>
                  <a:ext cx="3920611" cy="4155376"/>
                  <a:chOff x="6845546" y="2114003"/>
                  <a:chExt cx="3920611" cy="4155376"/>
                </a:xfrm>
              </p:grpSpPr>
              <p:grpSp>
                <p:nvGrpSpPr>
                  <p:cNvPr id="7" name="Группа 6"/>
                  <p:cNvGrpSpPr/>
                  <p:nvPr/>
                </p:nvGrpSpPr>
                <p:grpSpPr>
                  <a:xfrm>
                    <a:off x="7104112" y="2373018"/>
                    <a:ext cx="3662045" cy="3896361"/>
                    <a:chOff x="0" y="0"/>
                    <a:chExt cx="3662486" cy="3896946"/>
                  </a:xfrm>
                </p:grpSpPr>
                <p:grpSp>
                  <p:nvGrpSpPr>
                    <p:cNvPr id="8" name="Группа 7"/>
                    <p:cNvGrpSpPr/>
                    <p:nvPr/>
                  </p:nvGrpSpPr>
                  <p:grpSpPr>
                    <a:xfrm>
                      <a:off x="762000" y="398585"/>
                      <a:ext cx="2900486" cy="2612733"/>
                      <a:chOff x="0" y="0"/>
                      <a:chExt cx="2900486" cy="2612733"/>
                    </a:xfrm>
                  </p:grpSpPr>
                  <p:grpSp>
                    <p:nvGrpSpPr>
                      <p:cNvPr id="27" name="Группа 26"/>
                      <p:cNvGrpSpPr/>
                      <p:nvPr/>
                    </p:nvGrpSpPr>
                    <p:grpSpPr>
                      <a:xfrm>
                        <a:off x="820616" y="0"/>
                        <a:ext cx="2079870" cy="1734038"/>
                        <a:chOff x="0" y="0"/>
                        <a:chExt cx="2079870" cy="1734038"/>
                      </a:xfrm>
                    </p:grpSpPr>
                    <p:grpSp>
                      <p:nvGrpSpPr>
                        <p:cNvPr id="40" name="Группа 39"/>
                        <p:cNvGrpSpPr/>
                        <p:nvPr/>
                      </p:nvGrpSpPr>
                      <p:grpSpPr>
                        <a:xfrm>
                          <a:off x="0" y="0"/>
                          <a:ext cx="755162" cy="948592"/>
                          <a:chOff x="0" y="0"/>
                          <a:chExt cx="755162" cy="948592"/>
                        </a:xfrm>
                      </p:grpSpPr>
                      <p:sp>
                        <p:nvSpPr>
                          <p:cNvPr id="49" name="Скругленный прямоугольник 48"/>
                          <p:cNvSpPr/>
                          <p:nvPr/>
                        </p:nvSpPr>
                        <p:spPr>
                          <a:xfrm>
                            <a:off x="5862" y="0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50" name="Скругленный прямоугольник 49"/>
                          <p:cNvSpPr/>
                          <p:nvPr/>
                        </p:nvSpPr>
                        <p:spPr>
                          <a:xfrm>
                            <a:off x="0" y="334108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51" name="Скругленный прямоугольник 50"/>
                          <p:cNvSpPr/>
                          <p:nvPr/>
                        </p:nvSpPr>
                        <p:spPr>
                          <a:xfrm>
                            <a:off x="0" y="656492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41" name="Группа 40"/>
                        <p:cNvGrpSpPr/>
                        <p:nvPr/>
                      </p:nvGrpSpPr>
                      <p:grpSpPr>
                        <a:xfrm>
                          <a:off x="644770" y="369277"/>
                          <a:ext cx="755162" cy="948592"/>
                          <a:chOff x="0" y="0"/>
                          <a:chExt cx="755162" cy="948592"/>
                        </a:xfrm>
                      </p:grpSpPr>
                      <p:sp>
                        <p:nvSpPr>
                          <p:cNvPr id="46" name="Скругленный прямоугольник 45"/>
                          <p:cNvSpPr/>
                          <p:nvPr/>
                        </p:nvSpPr>
                        <p:spPr>
                          <a:xfrm>
                            <a:off x="5862" y="0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47" name="Скругленный прямоугольник 46"/>
                          <p:cNvSpPr/>
                          <p:nvPr/>
                        </p:nvSpPr>
                        <p:spPr>
                          <a:xfrm>
                            <a:off x="0" y="334108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48" name="Скругленный прямоугольник 47"/>
                          <p:cNvSpPr/>
                          <p:nvPr/>
                        </p:nvSpPr>
                        <p:spPr>
                          <a:xfrm>
                            <a:off x="0" y="656492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42" name="Группа 41"/>
                        <p:cNvGrpSpPr/>
                        <p:nvPr/>
                      </p:nvGrpSpPr>
                      <p:grpSpPr>
                        <a:xfrm>
                          <a:off x="1324708" y="785446"/>
                          <a:ext cx="755162" cy="948592"/>
                          <a:chOff x="0" y="0"/>
                          <a:chExt cx="755162" cy="948592"/>
                        </a:xfrm>
                      </p:grpSpPr>
                      <p:sp>
                        <p:nvSpPr>
                          <p:cNvPr id="43" name="Скругленный прямоугольник 42"/>
                          <p:cNvSpPr/>
                          <p:nvPr/>
                        </p:nvSpPr>
                        <p:spPr>
                          <a:xfrm>
                            <a:off x="5862" y="0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44" name="Скругленный прямоугольник 43"/>
                          <p:cNvSpPr/>
                          <p:nvPr/>
                        </p:nvSpPr>
                        <p:spPr>
                          <a:xfrm>
                            <a:off x="0" y="334108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45" name="Скругленный прямоугольник 44"/>
                          <p:cNvSpPr/>
                          <p:nvPr/>
                        </p:nvSpPr>
                        <p:spPr>
                          <a:xfrm>
                            <a:off x="0" y="656492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</p:grpSp>
                  <p:grpSp>
                    <p:nvGrpSpPr>
                      <p:cNvPr id="28" name="Группа 27"/>
                      <p:cNvGrpSpPr/>
                      <p:nvPr/>
                    </p:nvGrpSpPr>
                    <p:grpSpPr>
                      <a:xfrm>
                        <a:off x="0" y="879230"/>
                        <a:ext cx="755162" cy="948592"/>
                        <a:chOff x="0" y="0"/>
                        <a:chExt cx="755162" cy="948592"/>
                      </a:xfrm>
                    </p:grpSpPr>
                    <p:sp>
                      <p:nvSpPr>
                        <p:cNvPr id="37" name="Скругленный прямоугольник 36"/>
                        <p:cNvSpPr/>
                        <p:nvPr/>
                      </p:nvSpPr>
                      <p:spPr>
                        <a:xfrm>
                          <a:off x="5862" y="0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8" name="Скругленный прямоугольник 37"/>
                        <p:cNvSpPr/>
                        <p:nvPr/>
                      </p:nvSpPr>
                      <p:spPr>
                        <a:xfrm>
                          <a:off x="0" y="334108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9" name="Скругленный прямоугольник 38"/>
                        <p:cNvSpPr/>
                        <p:nvPr/>
                      </p:nvSpPr>
                      <p:spPr>
                        <a:xfrm>
                          <a:off x="0" y="656492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29" name="Группа 28"/>
                      <p:cNvGrpSpPr/>
                      <p:nvPr/>
                    </p:nvGrpSpPr>
                    <p:grpSpPr>
                      <a:xfrm>
                        <a:off x="644770" y="1248507"/>
                        <a:ext cx="755015" cy="948056"/>
                        <a:chOff x="0" y="0"/>
                        <a:chExt cx="755162" cy="948592"/>
                      </a:xfrm>
                    </p:grpSpPr>
                    <p:sp>
                      <p:nvSpPr>
                        <p:cNvPr id="34" name="Скругленный прямоугольник 33"/>
                        <p:cNvSpPr/>
                        <p:nvPr/>
                      </p:nvSpPr>
                      <p:spPr>
                        <a:xfrm>
                          <a:off x="5862" y="0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5" name="Скругленный прямоугольник 34"/>
                        <p:cNvSpPr/>
                        <p:nvPr/>
                      </p:nvSpPr>
                      <p:spPr>
                        <a:xfrm>
                          <a:off x="0" y="334108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6" name="Скругленный прямоугольник 35"/>
                        <p:cNvSpPr/>
                        <p:nvPr/>
                      </p:nvSpPr>
                      <p:spPr>
                        <a:xfrm>
                          <a:off x="0" y="656492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0" name="Группа 29"/>
                      <p:cNvGrpSpPr/>
                      <p:nvPr/>
                    </p:nvGrpSpPr>
                    <p:grpSpPr>
                      <a:xfrm>
                        <a:off x="1324708" y="1664677"/>
                        <a:ext cx="755015" cy="948056"/>
                        <a:chOff x="0" y="0"/>
                        <a:chExt cx="755162" cy="948592"/>
                      </a:xfrm>
                    </p:grpSpPr>
                    <p:sp>
                      <p:nvSpPr>
                        <p:cNvPr id="31" name="Скругленный прямоугольник 30"/>
                        <p:cNvSpPr/>
                        <p:nvPr/>
                      </p:nvSpPr>
                      <p:spPr>
                        <a:xfrm>
                          <a:off x="5862" y="0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2" name="Скругленный прямоугольник 31"/>
                        <p:cNvSpPr/>
                        <p:nvPr/>
                      </p:nvSpPr>
                      <p:spPr>
                        <a:xfrm>
                          <a:off x="0" y="334108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" name="Скругленный прямоугольник 32"/>
                        <p:cNvSpPr/>
                        <p:nvPr/>
                      </p:nvSpPr>
                      <p:spPr>
                        <a:xfrm>
                          <a:off x="0" y="656492"/>
                          <a:ext cx="749300" cy="292100"/>
                        </a:xfrm>
                        <a:prstGeom prst="roundRect">
                          <a:avLst/>
                        </a:prstGeom>
                        <a:effectLst>
                          <a:innerShdw blurRad="63500" dist="50800">
                            <a:prstClr val="black">
                              <a:alpha val="50000"/>
                            </a:prstClr>
                          </a:innerShdw>
                        </a:effectLst>
                        <a:scene3d>
                          <a:camera prst="isometricLeftDown"/>
                          <a:lightRig rig="threePt" dir="t"/>
                        </a:scene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9" name="Группа 8"/>
                    <p:cNvGrpSpPr/>
                    <p:nvPr/>
                  </p:nvGrpSpPr>
                  <p:grpSpPr>
                    <a:xfrm>
                      <a:off x="0" y="0"/>
                      <a:ext cx="2808650" cy="3896946"/>
                      <a:chOff x="0" y="0"/>
                      <a:chExt cx="2808650" cy="3896946"/>
                    </a:xfrm>
                  </p:grpSpPr>
                  <p:grpSp>
                    <p:nvGrpSpPr>
                      <p:cNvPr id="10" name="Группа 9"/>
                      <p:cNvGrpSpPr/>
                      <p:nvPr/>
                    </p:nvGrpSpPr>
                    <p:grpSpPr>
                      <a:xfrm>
                        <a:off x="0" y="2162908"/>
                        <a:ext cx="2079870" cy="1734038"/>
                        <a:chOff x="0" y="0"/>
                        <a:chExt cx="2079870" cy="1734038"/>
                      </a:xfrm>
                    </p:grpSpPr>
                    <p:grpSp>
                      <p:nvGrpSpPr>
                        <p:cNvPr id="15" name="Группа 14"/>
                        <p:cNvGrpSpPr/>
                        <p:nvPr/>
                      </p:nvGrpSpPr>
                      <p:grpSpPr>
                        <a:xfrm>
                          <a:off x="0" y="0"/>
                          <a:ext cx="755162" cy="948592"/>
                          <a:chOff x="0" y="0"/>
                          <a:chExt cx="755162" cy="948592"/>
                        </a:xfrm>
                      </p:grpSpPr>
                      <p:sp>
                        <p:nvSpPr>
                          <p:cNvPr id="24" name="Скругленный прямоугольник 23"/>
                          <p:cNvSpPr/>
                          <p:nvPr/>
                        </p:nvSpPr>
                        <p:spPr>
                          <a:xfrm>
                            <a:off x="5862" y="0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5" name="Скругленный прямоугольник 24"/>
                          <p:cNvSpPr/>
                          <p:nvPr/>
                        </p:nvSpPr>
                        <p:spPr>
                          <a:xfrm>
                            <a:off x="0" y="334108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6" name="Скругленный прямоугольник 25"/>
                          <p:cNvSpPr/>
                          <p:nvPr/>
                        </p:nvSpPr>
                        <p:spPr>
                          <a:xfrm>
                            <a:off x="0" y="656492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6" name="Группа 15"/>
                        <p:cNvGrpSpPr/>
                        <p:nvPr/>
                      </p:nvGrpSpPr>
                      <p:grpSpPr>
                        <a:xfrm>
                          <a:off x="644770" y="390009"/>
                          <a:ext cx="750091" cy="927860"/>
                          <a:chOff x="0" y="20732"/>
                          <a:chExt cx="750091" cy="927860"/>
                        </a:xfrm>
                      </p:grpSpPr>
                      <p:sp>
                        <p:nvSpPr>
                          <p:cNvPr id="21" name="Скругленный прямоугольник 20"/>
                          <p:cNvSpPr/>
                          <p:nvPr/>
                        </p:nvSpPr>
                        <p:spPr>
                          <a:xfrm>
                            <a:off x="791" y="20732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2" name="Скругленный прямоугольник 21"/>
                          <p:cNvSpPr/>
                          <p:nvPr/>
                        </p:nvSpPr>
                        <p:spPr>
                          <a:xfrm>
                            <a:off x="0" y="334108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3" name="Скругленный прямоугольник 22"/>
                          <p:cNvSpPr/>
                          <p:nvPr/>
                        </p:nvSpPr>
                        <p:spPr>
                          <a:xfrm>
                            <a:off x="0" y="656492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7" name="Группа 16"/>
                        <p:cNvGrpSpPr/>
                        <p:nvPr/>
                      </p:nvGrpSpPr>
                      <p:grpSpPr>
                        <a:xfrm>
                          <a:off x="1324708" y="789863"/>
                          <a:ext cx="755162" cy="944175"/>
                          <a:chOff x="0" y="4417"/>
                          <a:chExt cx="755162" cy="944175"/>
                        </a:xfrm>
                      </p:grpSpPr>
                      <p:sp>
                        <p:nvSpPr>
                          <p:cNvPr id="18" name="Скругленный прямоугольник 17"/>
                          <p:cNvSpPr/>
                          <p:nvPr/>
                        </p:nvSpPr>
                        <p:spPr>
                          <a:xfrm>
                            <a:off x="5862" y="4417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" name="Скругленный прямоугольник 18"/>
                          <p:cNvSpPr/>
                          <p:nvPr/>
                        </p:nvSpPr>
                        <p:spPr>
                          <a:xfrm>
                            <a:off x="0" y="334108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0" name="Скругленный прямоугольник 19"/>
                          <p:cNvSpPr/>
                          <p:nvPr/>
                        </p:nvSpPr>
                        <p:spPr>
                          <a:xfrm>
                            <a:off x="0" y="656492"/>
                            <a:ext cx="749300" cy="292100"/>
                          </a:xfrm>
                          <a:prstGeom prst="roundRect">
                            <a:avLst/>
                          </a:prstGeom>
                          <a:effectLst>
                            <a:innerShdw blurRad="63500" dist="50800">
                              <a:prstClr val="black">
                                <a:alpha val="50000"/>
                              </a:prstClr>
                            </a:innerShdw>
                          </a:effectLst>
                          <a:scene3d>
                            <a:camera prst="isometricLeftDown"/>
                            <a:lightRig rig="threePt" dir="t"/>
                          </a:scene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</p:grpSp>
                  <p:grpSp>
                    <p:nvGrpSpPr>
                      <p:cNvPr id="11" name="Группа 10"/>
                      <p:cNvGrpSpPr/>
                      <p:nvPr/>
                    </p:nvGrpSpPr>
                    <p:grpSpPr>
                      <a:xfrm>
                        <a:off x="64477" y="0"/>
                        <a:ext cx="2744173" cy="3574562"/>
                        <a:chOff x="0" y="0"/>
                        <a:chExt cx="2744173" cy="3574562"/>
                      </a:xfrm>
                    </p:grpSpPr>
                    <p:cxnSp>
                      <p:nvCxnSpPr>
                        <p:cNvPr id="12" name="Прямая со стрелкой 11"/>
                        <p:cNvCxnSpPr/>
                        <p:nvPr/>
                      </p:nvCxnSpPr>
                      <p:spPr>
                        <a:xfrm flipV="1">
                          <a:off x="0" y="0"/>
                          <a:ext cx="1875692" cy="19636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Прямая со стрелкой 12"/>
                        <p:cNvCxnSpPr/>
                        <p:nvPr/>
                      </p:nvCxnSpPr>
                      <p:spPr>
                        <a:xfrm>
                          <a:off x="0" y="1963616"/>
                          <a:ext cx="0" cy="15124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Прямая со стрелкой 13"/>
                        <p:cNvCxnSpPr/>
                        <p:nvPr/>
                      </p:nvCxnSpPr>
                      <p:spPr>
                        <a:xfrm>
                          <a:off x="0" y="1959924"/>
                          <a:ext cx="2744173" cy="161463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765078" y="2114003"/>
                    <a:ext cx="29848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latin typeface="Roboto"/>
                      </a:rPr>
                      <a:t>x</a:t>
                    </a:r>
                    <a:endParaRPr lang="ru-RU" sz="1600" b="1" dirty="0">
                      <a:latin typeface="Roboto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845546" y="5617402"/>
                    <a:ext cx="29848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latin typeface="Roboto"/>
                      </a:rPr>
                      <a:t>y</a:t>
                    </a:r>
                    <a:endParaRPr lang="ru-RU" sz="1600" b="1" dirty="0">
                      <a:latin typeface="Roboto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9674497" y="5879568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latin typeface="Roboto"/>
                      </a:rPr>
                      <a:t>z</a:t>
                    </a:r>
                    <a:endParaRPr lang="ru-RU" sz="1600" b="1" dirty="0">
                      <a:latin typeface="Roboto"/>
                    </a:endParaRPr>
                  </a:p>
                </p:txBody>
              </p:sp>
            </p:grpSp>
            <p:sp>
              <p:nvSpPr>
                <p:cNvPr id="102" name="Прямоугольник 101"/>
                <p:cNvSpPr/>
                <p:nvPr/>
              </p:nvSpPr>
              <p:spPr>
                <a:xfrm rot="2028048">
                  <a:off x="7160604" y="4514981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0,0,0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 rot="2028048">
                  <a:off x="8472700" y="5937180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0,2,2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 rot="2028048">
                  <a:off x="7791866" y="5517637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0,2,1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 rot="2028048">
                  <a:off x="7780507" y="5187210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0,1,1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 rot="2028048">
                  <a:off x="7813389" y="4892995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0,0,1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 rot="2028048">
                  <a:off x="7156346" y="5157186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0,2,0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 rot="2028048">
                  <a:off x="7146163" y="4824269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0,1,0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 rot="2028048">
                  <a:off x="8503702" y="5296444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0,0,2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 rot="2028048">
                  <a:off x="8484006" y="5631509"/>
                  <a:ext cx="58475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ru-RU" sz="14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0,1,2</a:t>
                  </a:r>
                  <a:endParaRPr lang="ru-RU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0" name="Прямоугольник 69"/>
              <p:cNvSpPr/>
              <p:nvPr/>
            </p:nvSpPr>
            <p:spPr>
              <a:xfrm rot="1726695">
                <a:off x="8586056" y="4004243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0,1,0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 rot="2028048">
                <a:off x="9246742" y="5054586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,2,2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 rot="1716964">
                <a:off x="9258594" y="4739577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,1,2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3" name="Прямоугольник 72"/>
              <p:cNvSpPr/>
              <p:nvPr/>
            </p:nvSpPr>
            <p:spPr>
              <a:xfrm rot="1566196">
                <a:off x="9272745" y="4405708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,0,2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 rot="2028048">
                <a:off x="7930559" y="3954295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,1,0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 rot="2028048">
                <a:off x="7914338" y="4269422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,2,0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Прямоугольник 75"/>
              <p:cNvSpPr/>
              <p:nvPr/>
            </p:nvSpPr>
            <p:spPr>
              <a:xfrm rot="2028048">
                <a:off x="8570120" y="4646268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,2,1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Прямоугольник 76"/>
              <p:cNvSpPr/>
              <p:nvPr/>
            </p:nvSpPr>
            <p:spPr>
              <a:xfrm rot="2028048">
                <a:off x="8564756" y="4313894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,1,1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8" name="Прямоугольник 77"/>
              <p:cNvSpPr/>
              <p:nvPr/>
            </p:nvSpPr>
            <p:spPr>
              <a:xfrm rot="2028048">
                <a:off x="7936853" y="3623181"/>
                <a:ext cx="58475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ru-RU" sz="1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,0,0</a:t>
                </a:r>
                <a:endParaRPr lang="ru-RU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4" name="Прямоугольник 103"/>
            <p:cNvSpPr/>
            <p:nvPr/>
          </p:nvSpPr>
          <p:spPr>
            <a:xfrm rot="1866286">
              <a:off x="8693172" y="2660756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,0,0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 rot="1866286">
              <a:off x="9986026" y="4073555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,2,2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 rot="1866286">
              <a:off x="10006895" y="3763614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,1,2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Прямоугольник 82"/>
            <p:cNvSpPr/>
            <p:nvPr/>
          </p:nvSpPr>
          <p:spPr>
            <a:xfrm rot="1866286">
              <a:off x="10015910" y="3431708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,0,2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 rot="1866286">
              <a:off x="9309315" y="3664483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,2,1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 rot="1866286">
              <a:off x="9296425" y="3332149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,1,1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Прямоугольник 85"/>
            <p:cNvSpPr/>
            <p:nvPr/>
          </p:nvSpPr>
          <p:spPr>
            <a:xfrm rot="1866286">
              <a:off x="9329296" y="3017180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,0,1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 rot="1866286">
              <a:off x="8669614" y="3297662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,2,0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 rot="1866286">
              <a:off x="8675507" y="2971423"/>
              <a:ext cx="5847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ru-RU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,1,0</a:t>
              </a:r>
              <a:endPara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7" name="Прямоугольник 56"/>
          <p:cNvSpPr/>
          <p:nvPr/>
        </p:nvSpPr>
        <p:spPr>
          <a:xfrm>
            <a:off x="818663" y="3935497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[,,]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[3, 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707551" y="2318926"/>
            <a:ext cx="10776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тип </a:t>
            </a:r>
            <a:r>
              <a:rPr lang="ru-RU" b="1" dirty="0" err="1">
                <a:latin typeface="Roboto"/>
              </a:rPr>
              <a:t>имя_массива</a:t>
            </a:r>
            <a:r>
              <a:rPr lang="ru-RU" b="1" dirty="0">
                <a:latin typeface="Roboto"/>
              </a:rPr>
              <a:t>[размер </a:t>
            </a:r>
            <a:r>
              <a:rPr lang="en-US" b="1" dirty="0" smtClean="0">
                <a:latin typeface="Roboto"/>
              </a:rPr>
              <a:t>1-</a:t>
            </a:r>
            <a:r>
              <a:rPr lang="ru-RU" b="1" dirty="0" err="1" smtClean="0">
                <a:latin typeface="Roboto"/>
              </a:rPr>
              <a:t>го</a:t>
            </a:r>
            <a:r>
              <a:rPr lang="ru-RU" b="1" dirty="0" smtClean="0">
                <a:latin typeface="Roboto"/>
              </a:rPr>
              <a:t> измерения</a:t>
            </a:r>
            <a:r>
              <a:rPr lang="ru-RU" b="1" dirty="0">
                <a:latin typeface="Roboto"/>
              </a:rPr>
              <a:t>][размер </a:t>
            </a:r>
            <a:r>
              <a:rPr lang="ru-RU" b="1" dirty="0" smtClean="0">
                <a:latin typeface="Roboto"/>
              </a:rPr>
              <a:t>2</a:t>
            </a:r>
            <a:r>
              <a:rPr lang="en-US" b="1" dirty="0" smtClean="0">
                <a:latin typeface="Roboto"/>
              </a:rPr>
              <a:t>-</a:t>
            </a:r>
            <a:r>
              <a:rPr lang="ru-RU" b="1" dirty="0" err="1">
                <a:latin typeface="Roboto"/>
              </a:rPr>
              <a:t>го</a:t>
            </a:r>
            <a:r>
              <a:rPr lang="ru-RU" b="1" dirty="0">
                <a:latin typeface="Roboto"/>
              </a:rPr>
              <a:t> </a:t>
            </a:r>
            <a:r>
              <a:rPr lang="ru-RU" b="1" dirty="0" smtClean="0">
                <a:latin typeface="Roboto"/>
              </a:rPr>
              <a:t>измерения</a:t>
            </a:r>
            <a:r>
              <a:rPr lang="ru-RU" b="1" dirty="0">
                <a:latin typeface="Roboto"/>
              </a:rPr>
              <a:t>] [размер </a:t>
            </a:r>
            <a:r>
              <a:rPr lang="ru-RU" b="1" dirty="0" smtClean="0">
                <a:latin typeface="Roboto"/>
              </a:rPr>
              <a:t> 3 –</a:t>
            </a:r>
            <a:r>
              <a:rPr lang="ru-RU" b="1" dirty="0" err="1" smtClean="0">
                <a:latin typeface="Roboto"/>
              </a:rPr>
              <a:t>го</a:t>
            </a:r>
            <a:r>
              <a:rPr lang="ru-RU" b="1" dirty="0" smtClean="0">
                <a:latin typeface="Roboto"/>
              </a:rPr>
              <a:t> измерения</a:t>
            </a:r>
            <a:r>
              <a:rPr lang="ru-RU" b="1" dirty="0">
                <a:latin typeface="Robot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1826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3781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Трехмерные</a:t>
            </a:r>
            <a:r>
              <a:rPr lang="ru-RU" dirty="0"/>
              <a:t>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 массивы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31018" y="2408650"/>
            <a:ext cx="4219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[,,]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[3, 3,3];</a:t>
            </a: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0] = 10;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1] = 20;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1, 0] = 30;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1, 1] = 40;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0] = 50;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1] = 60;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1, 0] = 70;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1, 1] = 80;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1018" y="1894263"/>
            <a:ext cx="11269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Пример объявления и инициализации </a:t>
            </a:r>
            <a:r>
              <a:rPr lang="ru-RU" dirty="0" smtClean="0">
                <a:latin typeface="Roboto"/>
              </a:rPr>
              <a:t>трехмерного </a:t>
            </a:r>
            <a:r>
              <a:rPr lang="ru-RU" dirty="0">
                <a:latin typeface="Roboto"/>
              </a:rPr>
              <a:t>массива: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8767" y="268564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Console.WriteLine(array[0, 0, 0]);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Console.WriteLine(array[0, 0, 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Console.WriteLine(array[0, 1, 0]);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Console.WriteLine(array[0, 1, 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Console.WriteLine(array[1, 0, 0]);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Console.WriteLine(array[1, 0, 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Console.WriteLine(array[1, 1, 0]);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Console.WriteLine(array[1, 1, 1]);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60" y="3068960"/>
            <a:ext cx="2162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0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8358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Зубчатые</a:t>
            </a:r>
            <a:r>
              <a:rPr lang="ru-RU" dirty="0" smtClean="0"/>
              <a:t>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массивы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71127" y="2867012"/>
            <a:ext cx="5471130" cy="1075660"/>
            <a:chOff x="6625645" y="5403647"/>
            <a:chExt cx="5471130" cy="107566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6625645" y="5403647"/>
              <a:ext cx="4030613" cy="1075660"/>
              <a:chOff x="883428" y="5491451"/>
              <a:chExt cx="4030613" cy="1075660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883428" y="5518650"/>
                <a:ext cx="4030613" cy="1026795"/>
                <a:chOff x="0" y="0"/>
                <a:chExt cx="860830" cy="1026854"/>
              </a:xfrm>
            </p:grpSpPr>
            <p:grpSp>
              <p:nvGrpSpPr>
                <p:cNvPr id="20" name="Группа 19"/>
                <p:cNvGrpSpPr/>
                <p:nvPr/>
              </p:nvGrpSpPr>
              <p:grpSpPr>
                <a:xfrm>
                  <a:off x="0" y="0"/>
                  <a:ext cx="860830" cy="240608"/>
                  <a:chOff x="0" y="0"/>
                  <a:chExt cx="860830" cy="240608"/>
                </a:xfrm>
              </p:grpSpPr>
              <p:sp>
                <p:nvSpPr>
                  <p:cNvPr id="28" name="Прямоугольник 27"/>
                  <p:cNvSpPr/>
                  <p:nvPr/>
                </p:nvSpPr>
                <p:spPr>
                  <a:xfrm>
                    <a:off x="0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 dirty="0"/>
                  </a:p>
                </p:txBody>
              </p:sp>
              <p:sp>
                <p:nvSpPr>
                  <p:cNvPr id="29" name="Прямоугольник 28"/>
                  <p:cNvSpPr/>
                  <p:nvPr/>
                </p:nvSpPr>
                <p:spPr>
                  <a:xfrm>
                    <a:off x="311728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Прямоугольник 29"/>
                  <p:cNvSpPr/>
                  <p:nvPr/>
                </p:nvSpPr>
                <p:spPr>
                  <a:xfrm>
                    <a:off x="637310" y="0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1" name="Группа 20"/>
                <p:cNvGrpSpPr/>
                <p:nvPr/>
              </p:nvGrpSpPr>
              <p:grpSpPr>
                <a:xfrm>
                  <a:off x="0" y="408710"/>
                  <a:ext cx="535248" cy="233680"/>
                  <a:chOff x="0" y="6928"/>
                  <a:chExt cx="535248" cy="233680"/>
                </a:xfrm>
              </p:grpSpPr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0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Прямоугольник 26"/>
                  <p:cNvSpPr/>
                  <p:nvPr/>
                </p:nvSpPr>
                <p:spPr>
                  <a:xfrm>
                    <a:off x="311728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2" name="Группа 21"/>
                <p:cNvGrpSpPr/>
                <p:nvPr/>
              </p:nvGrpSpPr>
              <p:grpSpPr>
                <a:xfrm>
                  <a:off x="0" y="786246"/>
                  <a:ext cx="860830" cy="240608"/>
                  <a:chOff x="0" y="0"/>
                  <a:chExt cx="860830" cy="240608"/>
                </a:xfrm>
              </p:grpSpPr>
              <p:sp>
                <p:nvSpPr>
                  <p:cNvPr id="23" name="Прямоугольник 22"/>
                  <p:cNvSpPr/>
                  <p:nvPr/>
                </p:nvSpPr>
                <p:spPr>
                  <a:xfrm>
                    <a:off x="0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Прямоугольник 23"/>
                  <p:cNvSpPr/>
                  <p:nvPr/>
                </p:nvSpPr>
                <p:spPr>
                  <a:xfrm>
                    <a:off x="311728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Прямоугольник 24"/>
                  <p:cNvSpPr/>
                  <p:nvPr/>
                </p:nvSpPr>
                <p:spPr>
                  <a:xfrm>
                    <a:off x="637310" y="0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190691" y="5491451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0,0</a:t>
                </a:r>
                <a:endParaRPr lang="ru-RU" sz="12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90691" y="588400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/>
                  <a:t>1</a:t>
                </a:r>
                <a:r>
                  <a:rPr lang="ru-RU" sz="1200" b="1" dirty="0" smtClean="0"/>
                  <a:t>,0</a:t>
                </a:r>
                <a:endParaRPr lang="ru-RU" sz="12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86383" y="629011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/>
                  <a:t>2</a:t>
                </a:r>
                <a:r>
                  <a:rPr lang="ru-RU" sz="1200" b="1" dirty="0" smtClean="0"/>
                  <a:t>,0</a:t>
                </a:r>
                <a:endParaRPr lang="ru-RU" sz="12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50276" y="5491451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0,1</a:t>
                </a:r>
                <a:endParaRPr lang="ru-RU" sz="12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665" y="5900058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1,1</a:t>
                </a:r>
                <a:endParaRPr lang="ru-RU" sz="12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36665" y="628318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2,1</a:t>
                </a:r>
                <a:endParaRPr lang="ru-RU" sz="12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730" y="5493325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0,2</a:t>
                </a:r>
                <a:endParaRPr lang="ru-RU" sz="12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730" y="6270573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/>
                  <a:t>2</a:t>
                </a:r>
                <a:r>
                  <a:rPr lang="ru-RU" sz="1200" b="1" dirty="0" smtClean="0"/>
                  <a:t>,2</a:t>
                </a:r>
                <a:endParaRPr lang="ru-RU" sz="1200" b="1" dirty="0"/>
              </a:p>
            </p:txBody>
          </p:sp>
        </p:grpSp>
        <p:sp>
          <p:nvSpPr>
            <p:cNvPr id="9" name="Прямоугольник 8"/>
            <p:cNvSpPr/>
            <p:nvPr/>
          </p:nvSpPr>
          <p:spPr>
            <a:xfrm>
              <a:off x="11050201" y="6206612"/>
              <a:ext cx="1046574" cy="23366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66376" y="61827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2,3</a:t>
              </a:r>
              <a:endParaRPr lang="ru-RU" sz="1200" b="1" dirty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39416" y="1958322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Зубчатый массив</a:t>
            </a:r>
            <a:r>
              <a:rPr lang="ru-RU" dirty="0">
                <a:latin typeface="Roboto"/>
              </a:rPr>
              <a:t> – это такой, длина второго и последующих измерений которого может быть различной.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3371" y="4365104"/>
            <a:ext cx="5227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[3][];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10, 20 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30, 40, 50, 60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80, 90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371" y="58946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][1]);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][1]);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4718051"/>
            <a:ext cx="2390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1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86782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  <a:latin typeface="Roboto"/>
              </a:rPr>
              <a:t>С</a:t>
            </a:r>
            <a:r>
              <a:rPr lang="ru-RU" sz="3200" dirty="0" err="1" smtClean="0">
                <a:solidFill>
                  <a:schemeClr val="bg1"/>
                </a:solidFill>
                <a:latin typeface="Roboto"/>
              </a:rPr>
              <a:t>войств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и методов для роботы с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массивами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99282" y="1916832"/>
            <a:ext cx="1144538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Length</a:t>
            </a:r>
            <a:r>
              <a:rPr lang="ru-RU" dirty="0">
                <a:latin typeface="Roboto"/>
              </a:rPr>
              <a:t> возвращает длину массива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Rank</a:t>
            </a:r>
            <a:r>
              <a:rPr lang="ru-RU" dirty="0">
                <a:latin typeface="Roboto"/>
              </a:rPr>
              <a:t> возвращает размерность массива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Clear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</a:t>
            </a:r>
            <a:r>
              <a:rPr lang="ru-RU" dirty="0">
                <a:latin typeface="Roboto"/>
              </a:rPr>
              <a:t> очищает массив, устанавливая для всех его элементов значение по умолчанию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Copy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 </a:t>
            </a:r>
            <a:r>
              <a:rPr lang="ru-RU" dirty="0">
                <a:latin typeface="Roboto"/>
              </a:rPr>
              <a:t>копирует часть одного массива в другой массив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Exists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</a:t>
            </a:r>
            <a:r>
              <a:rPr lang="ru-RU" dirty="0">
                <a:latin typeface="Roboto"/>
              </a:rPr>
              <a:t> проверяет, содержит ли массив определенный элемент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Find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</a:t>
            </a:r>
            <a:r>
              <a:rPr lang="ru-RU" dirty="0">
                <a:latin typeface="Roboto"/>
              </a:rPr>
              <a:t> находит элемент, который </a:t>
            </a:r>
            <a:r>
              <a:rPr lang="ru-RU" dirty="0" err="1">
                <a:latin typeface="Roboto"/>
              </a:rPr>
              <a:t>удовлеворяет</a:t>
            </a:r>
            <a:r>
              <a:rPr lang="ru-RU" dirty="0">
                <a:latin typeface="Roboto"/>
              </a:rPr>
              <a:t> определенному условию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FindAll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</a:t>
            </a:r>
            <a:r>
              <a:rPr lang="ru-RU" dirty="0">
                <a:latin typeface="Roboto"/>
              </a:rPr>
              <a:t> находит все элементы, которые </a:t>
            </a:r>
            <a:r>
              <a:rPr lang="ru-RU" dirty="0" err="1">
                <a:latin typeface="Roboto"/>
              </a:rPr>
              <a:t>удовлеворяет</a:t>
            </a:r>
            <a:r>
              <a:rPr lang="ru-RU" dirty="0">
                <a:latin typeface="Roboto"/>
              </a:rPr>
              <a:t> определенному условию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IndexOf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</a:t>
            </a:r>
            <a:r>
              <a:rPr lang="ru-RU" dirty="0">
                <a:latin typeface="Roboto"/>
              </a:rPr>
              <a:t> возвращает индекс элемента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Resize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</a:t>
            </a:r>
            <a:r>
              <a:rPr lang="ru-RU" dirty="0">
                <a:latin typeface="Roboto"/>
              </a:rPr>
              <a:t> изменяет размер одномерного массива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Reverse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</a:t>
            </a:r>
            <a:r>
              <a:rPr lang="ru-RU" dirty="0">
                <a:latin typeface="Roboto"/>
              </a:rPr>
              <a:t> располагает элементы массива в обратном порядке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Метод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Sort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() </a:t>
            </a:r>
            <a:r>
              <a:rPr lang="ru-RU" dirty="0">
                <a:latin typeface="Roboto"/>
              </a:rPr>
              <a:t>сортирует элементы одномерного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562565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8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1910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517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uk-UA" sz="3200" dirty="0" smtClean="0">
                <a:solidFill>
                  <a:schemeClr val="bg1"/>
                </a:solidFill>
                <a:latin typeface="Roboto"/>
              </a:rPr>
              <a:t>6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3573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Понятие </a:t>
            </a:r>
            <a:r>
              <a:rPr lang="ru-RU" dirty="0" smtClean="0">
                <a:latin typeface="Roboto"/>
              </a:rPr>
              <a:t>массивов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Одномерный массив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Способы </a:t>
            </a:r>
            <a:r>
              <a:rPr lang="ru-RU" dirty="0">
                <a:latin typeface="Roboto"/>
              </a:rPr>
              <a:t>создания массивов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Работа с массивами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Многомерные массивы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Зубчатые массивы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231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3" name="Picture 2" descr="http://developer.alexanderklimov.ru/android/java/arra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2013358"/>
            <a:ext cx="5715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92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6159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Массив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08116"/>
            <a:ext cx="11377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Массив</a:t>
            </a:r>
            <a:r>
              <a:rPr lang="ru-RU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именованный </a:t>
            </a:r>
            <a:r>
              <a:rPr lang="ru-RU" dirty="0">
                <a:latin typeface="Roboto"/>
              </a:rPr>
              <a:t>набор однотипных </a:t>
            </a:r>
            <a:r>
              <a:rPr lang="ru-RU" dirty="0" smtClean="0">
                <a:latin typeface="Roboto"/>
              </a:rPr>
              <a:t>данных, которые расположены в памяти друг за другом. </a:t>
            </a:r>
            <a:r>
              <a:rPr lang="ru-RU" dirty="0">
                <a:latin typeface="Roboto"/>
              </a:rPr>
              <a:t>Объявление массива похоже на объявление переменной за тем исключением, что после указания типа ставятся квадратные </a:t>
            </a:r>
            <a:r>
              <a:rPr lang="ru-RU" dirty="0" smtClean="0">
                <a:latin typeface="Roboto"/>
              </a:rPr>
              <a:t>скобки.</a:t>
            </a:r>
          </a:p>
          <a:p>
            <a:endParaRPr lang="ru-RU" dirty="0">
              <a:latin typeface="Roboto"/>
            </a:endParaRPr>
          </a:p>
          <a:p>
            <a:r>
              <a:rPr lang="ru-RU" dirty="0">
                <a:latin typeface="Roboto"/>
              </a:rPr>
              <a:t>Общее определение методов выглядит следующим образом: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3573016"/>
            <a:ext cx="4556440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ru-RU" b="1" dirty="0" err="1">
                <a:latin typeface="Roboto"/>
              </a:rPr>
              <a:t>тип_переменной</a:t>
            </a:r>
            <a:r>
              <a:rPr lang="ru-RU" b="1" dirty="0">
                <a:latin typeface="Roboto"/>
              </a:rPr>
              <a:t>[] </a:t>
            </a:r>
            <a:r>
              <a:rPr lang="ru-RU" b="1" dirty="0" err="1">
                <a:latin typeface="Roboto"/>
              </a:rPr>
              <a:t>название_массива</a:t>
            </a:r>
            <a:r>
              <a:rPr lang="ru-RU" b="1" dirty="0">
                <a:latin typeface="Roboto"/>
              </a:rPr>
              <a:t>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8041" y="458855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ru-RU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5635647" y="3723965"/>
            <a:ext cx="6509025" cy="2656798"/>
            <a:chOff x="5819725" y="4006398"/>
            <a:chExt cx="6139346" cy="2532515"/>
          </a:xfrm>
        </p:grpSpPr>
        <p:sp>
          <p:nvSpPr>
            <p:cNvPr id="43" name="Надпись 2"/>
            <p:cNvSpPr txBox="1">
              <a:spLocks noChangeArrowheads="1"/>
            </p:cNvSpPr>
            <p:nvPr/>
          </p:nvSpPr>
          <p:spPr bwMode="auto">
            <a:xfrm>
              <a:off x="6980558" y="4728284"/>
              <a:ext cx="325105" cy="278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5819725" y="4006398"/>
              <a:ext cx="6139346" cy="2532515"/>
              <a:chOff x="117024" y="387200"/>
              <a:chExt cx="3287512" cy="820021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117024" y="387200"/>
                <a:ext cx="3287512" cy="820021"/>
                <a:chOff x="117024" y="387200"/>
                <a:chExt cx="3287512" cy="820021"/>
              </a:xfrm>
            </p:grpSpPr>
            <p:sp>
              <p:nvSpPr>
                <p:cNvPr id="14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2578506" y="466232"/>
                  <a:ext cx="826030" cy="96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6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Элемент массива        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" name="Группа 12"/>
                <p:cNvGrpSpPr/>
                <p:nvPr/>
              </p:nvGrpSpPr>
              <p:grpSpPr>
                <a:xfrm>
                  <a:off x="117024" y="387200"/>
                  <a:ext cx="2474511" cy="820021"/>
                  <a:chOff x="117024" y="387200"/>
                  <a:chExt cx="2474511" cy="820021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541173" y="398524"/>
                    <a:ext cx="2050362" cy="808697"/>
                    <a:chOff x="-17627" y="388364"/>
                    <a:chExt cx="2050362" cy="808697"/>
                  </a:xfrm>
                </p:grpSpPr>
                <p:grpSp>
                  <p:nvGrpSpPr>
                    <p:cNvPr id="18" name="Группа 17"/>
                    <p:cNvGrpSpPr/>
                    <p:nvPr/>
                  </p:nvGrpSpPr>
                  <p:grpSpPr>
                    <a:xfrm>
                      <a:off x="-17627" y="615761"/>
                      <a:ext cx="2050361" cy="581300"/>
                      <a:chOff x="-31915" y="285561"/>
                      <a:chExt cx="2050361" cy="581300"/>
                    </a:xfrm>
                  </p:grpSpPr>
                  <p:cxnSp>
                    <p:nvCxnSpPr>
                      <p:cNvPr id="21" name="Прямая со стрелкой 20"/>
                      <p:cNvCxnSpPr/>
                      <p:nvPr/>
                    </p:nvCxnSpPr>
                    <p:spPr>
                      <a:xfrm>
                        <a:off x="-31915" y="866861"/>
                        <a:ext cx="2050361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2" name="Группа 21"/>
                      <p:cNvGrpSpPr/>
                      <p:nvPr/>
                    </p:nvGrpSpPr>
                    <p:grpSpPr>
                      <a:xfrm>
                        <a:off x="0" y="285561"/>
                        <a:ext cx="2018446" cy="541425"/>
                        <a:chOff x="0" y="285561"/>
                        <a:chExt cx="2018446" cy="541425"/>
                      </a:xfrm>
                    </p:grpSpPr>
                    <p:grpSp>
                      <p:nvGrpSpPr>
                        <p:cNvPr id="23" name="Группа 22"/>
                        <p:cNvGrpSpPr/>
                        <p:nvPr/>
                      </p:nvGrpSpPr>
                      <p:grpSpPr>
                        <a:xfrm>
                          <a:off x="0" y="416601"/>
                          <a:ext cx="2018446" cy="335239"/>
                          <a:chOff x="0" y="147361"/>
                          <a:chExt cx="2018446" cy="335239"/>
                        </a:xfrm>
                      </p:grpSpPr>
                      <p:sp>
                        <p:nvSpPr>
                          <p:cNvPr id="29" name="Прямоугольник 28"/>
                          <p:cNvSpPr/>
                          <p:nvPr/>
                        </p:nvSpPr>
                        <p:spPr>
                          <a:xfrm>
                            <a:off x="0" y="148453"/>
                            <a:ext cx="508000" cy="334147"/>
                          </a:xfrm>
                          <a:prstGeom prst="rect">
                            <a:avLst/>
                          </a:prstGeom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0" name="Прямоугольник 29"/>
                          <p:cNvSpPr/>
                          <p:nvPr/>
                        </p:nvSpPr>
                        <p:spPr>
                          <a:xfrm>
                            <a:off x="507912" y="147361"/>
                            <a:ext cx="508000" cy="335239"/>
                          </a:xfrm>
                          <a:prstGeom prst="rect">
                            <a:avLst/>
                          </a:prstGeom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1" name="Прямоугольник 30"/>
                          <p:cNvSpPr/>
                          <p:nvPr/>
                        </p:nvSpPr>
                        <p:spPr>
                          <a:xfrm>
                            <a:off x="1009179" y="147361"/>
                            <a:ext cx="508000" cy="335239"/>
                          </a:xfrm>
                          <a:prstGeom prst="rect">
                            <a:avLst/>
                          </a:prstGeom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2" name="Прямоугольник 31"/>
                          <p:cNvSpPr/>
                          <p:nvPr/>
                        </p:nvSpPr>
                        <p:spPr>
                          <a:xfrm>
                            <a:off x="1510446" y="147361"/>
                            <a:ext cx="508000" cy="335239"/>
                          </a:xfrm>
                          <a:prstGeom prst="rect">
                            <a:avLst/>
                          </a:prstGeom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24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8099" y="758556"/>
                          <a:ext cx="1083225" cy="6843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Длина массива = 4</a:t>
                          </a:r>
                        </a:p>
                      </p:txBody>
                    </p:sp>
                    <p:sp>
                      <p:nvSpPr>
                        <p:cNvPr id="28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77402" y="285561"/>
                          <a:ext cx="174088" cy="9010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p:txBody>
                    </p:sp>
                  </p:grpSp>
                </p:grpSp>
                <p:sp>
                  <p:nvSpPr>
                    <p:cNvPr id="19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6127" y="388364"/>
                      <a:ext cx="518160" cy="677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Индексы</a:t>
                      </a:r>
                    </a:p>
                  </p:txBody>
                </p:sp>
                <p:sp>
                  <p:nvSpPr>
                    <p:cNvPr id="20" name="Правая фигурная скобка 19"/>
                    <p:cNvSpPr/>
                    <p:nvPr/>
                  </p:nvSpPr>
                  <p:spPr>
                    <a:xfrm rot="16200000">
                      <a:off x="939057" y="-428252"/>
                      <a:ext cx="168910" cy="2018446"/>
                    </a:xfrm>
                    <a:prstGeom prst="rightBrace">
                      <a:avLst>
                        <a:gd name="adj1" fmla="val 8333"/>
                        <a:gd name="adj2" fmla="val 48276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6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24" y="387200"/>
                    <a:ext cx="844346" cy="963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Первый индекс</a:t>
                    </a:r>
                  </a:p>
                </p:txBody>
              </p:sp>
              <p:cxnSp>
                <p:nvCxnSpPr>
                  <p:cNvPr id="17" name="Прямая со стрелкой 16"/>
                  <p:cNvCxnSpPr/>
                  <p:nvPr/>
                </p:nvCxnSpPr>
                <p:spPr>
                  <a:xfrm>
                    <a:off x="531766" y="494894"/>
                    <a:ext cx="240335" cy="14011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2491713" y="654741"/>
                <a:ext cx="490897" cy="2515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Надпись 2"/>
            <p:cNvSpPr txBox="1">
              <a:spLocks noChangeArrowheads="1"/>
            </p:cNvSpPr>
            <p:nvPr/>
          </p:nvSpPr>
          <p:spPr bwMode="auto">
            <a:xfrm>
              <a:off x="8870412" y="4741321"/>
              <a:ext cx="325105" cy="278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2"/>
            <p:cNvSpPr txBox="1">
              <a:spLocks noChangeArrowheads="1"/>
            </p:cNvSpPr>
            <p:nvPr/>
          </p:nvSpPr>
          <p:spPr bwMode="auto">
            <a:xfrm>
              <a:off x="7925485" y="4741320"/>
              <a:ext cx="325105" cy="278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692224" y="4126582"/>
            <a:ext cx="4080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Определение массива целых чисел:</a:t>
            </a:r>
          </a:p>
        </p:txBody>
      </p:sp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6159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Массив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5171" y="2019115"/>
            <a:ext cx="11161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Для обращения к элементам массива используются индексы.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Индекс</a:t>
            </a:r>
            <a:r>
              <a:rPr lang="ru-RU" dirty="0" smtClean="0">
                <a:latin typeface="Roboto"/>
              </a:rPr>
              <a:t> - номер конкретного элемента массива, </a:t>
            </a:r>
            <a:r>
              <a:rPr lang="ru-RU" dirty="0"/>
              <a:t>при этом нумерация </a:t>
            </a:r>
            <a:r>
              <a:rPr lang="ru-RU" dirty="0" smtClean="0"/>
              <a:t>массива начинается </a:t>
            </a:r>
            <a:r>
              <a:rPr lang="ru-RU" dirty="0"/>
              <a:t>с нуля, поэтому индекс первого элемента будет равен 0</a:t>
            </a:r>
            <a:r>
              <a:rPr lang="ru-RU" dirty="0" smtClean="0">
                <a:latin typeface="Robot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Индекс -  целое число, или значение типа которое можно привести к целому.</a:t>
            </a:r>
            <a:endParaRPr lang="ru-RU" dirty="0">
              <a:latin typeface="Roboto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4799856" y="4221088"/>
            <a:ext cx="6926139" cy="2022798"/>
            <a:chOff x="5087888" y="4332118"/>
            <a:chExt cx="6926139" cy="202279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087888" y="4332118"/>
              <a:ext cx="6926139" cy="2022798"/>
              <a:chOff x="4079776" y="4070498"/>
              <a:chExt cx="6926139" cy="2022798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8904312" y="4129561"/>
                <a:ext cx="1080120" cy="589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6" name="Группа 5"/>
              <p:cNvGrpSpPr/>
              <p:nvPr/>
            </p:nvGrpSpPr>
            <p:grpSpPr>
              <a:xfrm>
                <a:off x="4079776" y="4070498"/>
                <a:ext cx="6926139" cy="2022798"/>
                <a:chOff x="4079776" y="4070498"/>
                <a:chExt cx="6926139" cy="2022798"/>
              </a:xfrm>
            </p:grpSpPr>
            <p:grpSp>
              <p:nvGrpSpPr>
                <p:cNvPr id="8" name="Группа 7"/>
                <p:cNvGrpSpPr/>
                <p:nvPr/>
              </p:nvGrpSpPr>
              <p:grpSpPr>
                <a:xfrm>
                  <a:off x="4079776" y="4070498"/>
                  <a:ext cx="5842134" cy="2022798"/>
                  <a:chOff x="5819725" y="4006398"/>
                  <a:chExt cx="6149331" cy="2575814"/>
                </a:xfrm>
              </p:grpSpPr>
              <p:sp>
                <p:nvSpPr>
                  <p:cNvPr id="9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0558" y="4728284"/>
                    <a:ext cx="325105" cy="2782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6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0</a:t>
                    </a:r>
                    <a:endParaRPr lang="ru-RU" sz="16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" name="Группа 9"/>
                  <p:cNvGrpSpPr/>
                  <p:nvPr/>
                </p:nvGrpSpPr>
                <p:grpSpPr>
                  <a:xfrm>
                    <a:off x="5819725" y="4006398"/>
                    <a:ext cx="6149331" cy="2575814"/>
                    <a:chOff x="117024" y="387200"/>
                    <a:chExt cx="3292859" cy="834041"/>
                  </a:xfrm>
                </p:grpSpPr>
                <p:grpSp>
                  <p:nvGrpSpPr>
                    <p:cNvPr id="13" name="Группа 12"/>
                    <p:cNvGrpSpPr/>
                    <p:nvPr/>
                  </p:nvGrpSpPr>
                  <p:grpSpPr>
                    <a:xfrm>
                      <a:off x="117024" y="387200"/>
                      <a:ext cx="3292859" cy="834041"/>
                      <a:chOff x="117024" y="387200"/>
                      <a:chExt cx="3292859" cy="834041"/>
                    </a:xfrm>
                  </p:grpSpPr>
                  <p:sp>
                    <p:nvSpPr>
                      <p:cNvPr id="15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871564" y="418058"/>
                        <a:ext cx="538319" cy="833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ru-RU" sz="16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Элемент массива        </a:t>
                        </a:r>
                      </a:p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6" name="Группа 15"/>
                      <p:cNvGrpSpPr/>
                      <p:nvPr/>
                    </p:nvGrpSpPr>
                    <p:grpSpPr>
                      <a:xfrm>
                        <a:off x="117024" y="387200"/>
                        <a:ext cx="2474511" cy="834041"/>
                        <a:chOff x="117024" y="387200"/>
                        <a:chExt cx="2474511" cy="834041"/>
                      </a:xfrm>
                    </p:grpSpPr>
                    <p:grpSp>
                      <p:nvGrpSpPr>
                        <p:cNvPr id="17" name="Группа 16"/>
                        <p:cNvGrpSpPr/>
                        <p:nvPr/>
                      </p:nvGrpSpPr>
                      <p:grpSpPr>
                        <a:xfrm>
                          <a:off x="541173" y="398524"/>
                          <a:ext cx="2050362" cy="822717"/>
                          <a:chOff x="-17627" y="388364"/>
                          <a:chExt cx="2050362" cy="822717"/>
                        </a:xfrm>
                      </p:grpSpPr>
                      <p:grpSp>
                        <p:nvGrpSpPr>
                          <p:cNvPr id="20" name="Группа 19"/>
                          <p:cNvGrpSpPr/>
                          <p:nvPr/>
                        </p:nvGrpSpPr>
                        <p:grpSpPr>
                          <a:xfrm>
                            <a:off x="-17627" y="615761"/>
                            <a:ext cx="2050361" cy="595320"/>
                            <a:chOff x="-31915" y="285561"/>
                            <a:chExt cx="2050361" cy="595320"/>
                          </a:xfrm>
                        </p:grpSpPr>
                        <p:cxnSp>
                          <p:nvCxnSpPr>
                            <p:cNvPr id="23" name="Прямая со стрелкой 22"/>
                            <p:cNvCxnSpPr/>
                            <p:nvPr/>
                          </p:nvCxnSpPr>
                          <p:spPr>
                            <a:xfrm>
                              <a:off x="-31915" y="880881"/>
                              <a:ext cx="2050361" cy="0"/>
                            </a:xfrm>
                            <a:prstGeom prst="straightConnector1">
                              <a:avLst/>
                            </a:prstGeom>
                            <a:ln>
                              <a:headEnd type="triangle"/>
                              <a:tailEnd type="triangle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4" name="Группа 23"/>
                            <p:cNvGrpSpPr/>
                            <p:nvPr/>
                          </p:nvGrpSpPr>
                          <p:grpSpPr>
                            <a:xfrm>
                              <a:off x="0" y="285561"/>
                              <a:ext cx="2018446" cy="541425"/>
                              <a:chOff x="0" y="285561"/>
                              <a:chExt cx="2018446" cy="541425"/>
                            </a:xfrm>
                          </p:grpSpPr>
                          <p:grpSp>
                            <p:nvGrpSpPr>
                              <p:cNvPr id="25" name="Группа 24"/>
                              <p:cNvGrpSpPr/>
                              <p:nvPr/>
                            </p:nvGrpSpPr>
                            <p:grpSpPr>
                              <a:xfrm>
                                <a:off x="0" y="416601"/>
                                <a:ext cx="2018446" cy="335239"/>
                                <a:chOff x="0" y="147361"/>
                                <a:chExt cx="2018446" cy="335239"/>
                              </a:xfrm>
                            </p:grpSpPr>
                            <p:sp>
                              <p:nvSpPr>
                                <p:cNvPr id="28" name="Прямоугольник 27"/>
                                <p:cNvSpPr/>
                                <p:nvPr/>
                              </p:nvSpPr>
                              <p:spPr>
                                <a:xfrm>
                                  <a:off x="0" y="148453"/>
                                  <a:ext cx="508000" cy="334147"/>
                                </a:xfrm>
                                <a:prstGeom prst="rect">
                                  <a:avLst/>
                                </a:prstGeom>
                                <a:scene3d>
                                  <a:camera prst="orthographicFront"/>
                                  <a:lightRig rig="threePt" dir="t"/>
                                </a:scene3d>
                                <a:sp3d>
                                  <a:bevelT/>
                                </a:sp3d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9" name="Прямоугольник 28"/>
                                <p:cNvSpPr/>
                                <p:nvPr/>
                              </p:nvSpPr>
                              <p:spPr>
                                <a:xfrm>
                                  <a:off x="507912" y="147361"/>
                                  <a:ext cx="508000" cy="335239"/>
                                </a:xfrm>
                                <a:prstGeom prst="rect">
                                  <a:avLst/>
                                </a:prstGeom>
                                <a:scene3d>
                                  <a:camera prst="orthographicFront"/>
                                  <a:lightRig rig="threePt" dir="t"/>
                                </a:scene3d>
                                <a:sp3d>
                                  <a:bevelT/>
                                </a:sp3d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30" name="Прямоугольник 29"/>
                                <p:cNvSpPr/>
                                <p:nvPr/>
                              </p:nvSpPr>
                              <p:spPr>
                                <a:xfrm>
                                  <a:off x="1009179" y="147361"/>
                                  <a:ext cx="508000" cy="335239"/>
                                </a:xfrm>
                                <a:prstGeom prst="rect">
                                  <a:avLst/>
                                </a:prstGeom>
                                <a:scene3d>
                                  <a:camera prst="orthographicFront"/>
                                  <a:lightRig rig="threePt" dir="t"/>
                                </a:scene3d>
                                <a:sp3d>
                                  <a:bevelT/>
                                </a:sp3d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31" name="Прямоугольник 30"/>
                                <p:cNvSpPr/>
                                <p:nvPr/>
                              </p:nvSpPr>
                              <p:spPr>
                                <a:xfrm>
                                  <a:off x="1510446" y="147361"/>
                                  <a:ext cx="508000" cy="335239"/>
                                </a:xfrm>
                                <a:prstGeom prst="rect">
                                  <a:avLst/>
                                </a:prstGeom>
                                <a:scene3d>
                                  <a:camera prst="orthographicFront"/>
                                  <a:lightRig rig="threePt" dir="t"/>
                                </a:scene3d>
                                <a:sp3d>
                                  <a:bevelT/>
                                </a:sp3d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sp>
                            <p:nvSpPr>
                              <p:cNvPr id="26" name="Надпись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08099" y="758556"/>
                                <a:ext cx="1083225" cy="6843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ru-RU" sz="1600" dirty="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Длина массива = 4</a:t>
                                </a:r>
                              </a:p>
                            </p:txBody>
                          </p:sp>
                          <p:sp>
                            <p:nvSpPr>
                              <p:cNvPr id="27" name="Надпись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77402" y="285561"/>
                                <a:ext cx="174088" cy="90109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ru-RU" sz="1600" b="1" dirty="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21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85821" y="388364"/>
                            <a:ext cx="599774" cy="6646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16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Индексы</a:t>
                            </a:r>
                          </a:p>
                        </p:txBody>
                      </p:sp>
                      <p:sp>
                        <p:nvSpPr>
                          <p:cNvPr id="22" name="Правая фигурная скобка 21"/>
                          <p:cNvSpPr/>
                          <p:nvPr/>
                        </p:nvSpPr>
                        <p:spPr>
                          <a:xfrm rot="16200000">
                            <a:off x="939057" y="-428252"/>
                            <a:ext cx="168910" cy="2018446"/>
                          </a:xfrm>
                          <a:prstGeom prst="rightBrace">
                            <a:avLst>
                              <a:gd name="adj1" fmla="val 8333"/>
                              <a:gd name="adj2" fmla="val 48276"/>
                            </a:avLst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8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7024" y="387200"/>
                          <a:ext cx="844346" cy="9635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Первый индекс</a:t>
                          </a:r>
                        </a:p>
                      </p:txBody>
                    </p:sp>
                    <p:cxnSp>
                      <p:nvCxnSpPr>
                        <p:cNvPr id="19" name="Прямая со стрелкой 18"/>
                        <p:cNvCxnSpPr/>
                        <p:nvPr/>
                      </p:nvCxnSpPr>
                      <p:spPr>
                        <a:xfrm>
                          <a:off x="531766" y="494894"/>
                          <a:ext cx="240335" cy="14011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4" name="Прямая со стрелкой 13"/>
                    <p:cNvCxnSpPr/>
                    <p:nvPr/>
                  </p:nvCxnSpPr>
                  <p:spPr>
                    <a:xfrm flipV="1">
                      <a:off x="2491713" y="654741"/>
                      <a:ext cx="490897" cy="251536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70412" y="4741321"/>
                    <a:ext cx="325105" cy="2782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6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  <a:endParaRPr lang="ru-RU" sz="16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25485" y="4741320"/>
                    <a:ext cx="325105" cy="2782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6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ru-RU" sz="16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" name="Прямоугольник 3"/>
                <p:cNvSpPr/>
                <p:nvPr/>
              </p:nvSpPr>
              <p:spPr>
                <a:xfrm>
                  <a:off x="9048328" y="4855940"/>
                  <a:ext cx="1957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array[3] = 40;</a:t>
                  </a:r>
                  <a:endParaRPr lang="ru-RU" dirty="0"/>
                </a:p>
              </p:txBody>
            </p:sp>
          </p:grpSp>
        </p:grpSp>
        <p:cxnSp>
          <p:nvCxnSpPr>
            <p:cNvPr id="33" name="Соединительная линия уступом 32"/>
            <p:cNvCxnSpPr/>
            <p:nvPr/>
          </p:nvCxnSpPr>
          <p:spPr>
            <a:xfrm rot="5400000">
              <a:off x="10068168" y="4881291"/>
              <a:ext cx="318372" cy="143613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9466498" y="5660861"/>
            <a:ext cx="87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индекс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704205" y="4300352"/>
            <a:ext cx="377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40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5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558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Одномерный массив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14764" y="2006895"/>
            <a:ext cx="1142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Одномерный массив </a:t>
            </a:r>
            <a:r>
              <a:rPr lang="ru-RU" dirty="0">
                <a:latin typeface="Roboto"/>
              </a:rPr>
              <a:t>— массив, с одним параметром, характеризующим количество элементов одномерного массива.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5082" y="2615755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Фактически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одномерный массив </a:t>
            </a:r>
            <a:r>
              <a:rPr lang="ru-RU" dirty="0">
                <a:latin typeface="Roboto"/>
              </a:rPr>
              <a:t>— это массив, у которого может быть только одна строка, и n-е количество </a:t>
            </a:r>
            <a:r>
              <a:rPr lang="ru-RU" dirty="0" smtClean="0">
                <a:latin typeface="Roboto"/>
              </a:rPr>
              <a:t>столбцов. Столбцы в </a:t>
            </a:r>
            <a:r>
              <a:rPr lang="ru-RU" dirty="0">
                <a:latin typeface="Roboto"/>
              </a:rPr>
              <a:t>одномерном массиве — это элементы массива.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1393" y="3291099"/>
            <a:ext cx="364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Roboto"/>
              </a:rPr>
              <a:t>Создание одномерного массива</a:t>
            </a:r>
            <a:endParaRPr lang="ru-RU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2264594" y="4005064"/>
            <a:ext cx="7662811" cy="2248878"/>
            <a:chOff x="1675345" y="4005064"/>
            <a:chExt cx="7662811" cy="2248878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1703512" y="4005064"/>
              <a:ext cx="7634644" cy="2033435"/>
              <a:chOff x="1459408" y="4128633"/>
              <a:chExt cx="7634644" cy="2033435"/>
            </a:xfrm>
          </p:grpSpPr>
          <p:sp>
            <p:nvSpPr>
              <p:cNvPr id="26" name="Правая фигурная скобка 25"/>
              <p:cNvSpPr/>
              <p:nvPr/>
            </p:nvSpPr>
            <p:spPr>
              <a:xfrm rot="5400000">
                <a:off x="6589843" y="4679443"/>
                <a:ext cx="244904" cy="164772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1459408" y="4128633"/>
                <a:ext cx="7634644" cy="2033435"/>
                <a:chOff x="1459408" y="4128633"/>
                <a:chExt cx="7634644" cy="2033435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807968" y="5854291"/>
                  <a:ext cx="271786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Roboto"/>
                    </a:rPr>
                    <a:t>Выражение создания массива</a:t>
                  </a:r>
                </a:p>
              </p:txBody>
            </p:sp>
            <p:grpSp>
              <p:nvGrpSpPr>
                <p:cNvPr id="25" name="Группа 24"/>
                <p:cNvGrpSpPr/>
                <p:nvPr/>
              </p:nvGrpSpPr>
              <p:grpSpPr>
                <a:xfrm>
                  <a:off x="1459408" y="4128633"/>
                  <a:ext cx="7634644" cy="1267030"/>
                  <a:chOff x="946897" y="4437112"/>
                  <a:chExt cx="7634644" cy="1267030"/>
                </a:xfrm>
              </p:grpSpPr>
              <p:grpSp>
                <p:nvGrpSpPr>
                  <p:cNvPr id="24" name="Группа 23"/>
                  <p:cNvGrpSpPr/>
                  <p:nvPr/>
                </p:nvGrpSpPr>
                <p:grpSpPr>
                  <a:xfrm>
                    <a:off x="946897" y="4437112"/>
                    <a:ext cx="7634644" cy="1267030"/>
                    <a:chOff x="946897" y="4437112"/>
                    <a:chExt cx="7634644" cy="1267030"/>
                  </a:xfrm>
                </p:grpSpPr>
                <p:sp>
                  <p:nvSpPr>
                    <p:cNvPr id="10" name="Прямоугольник 9"/>
                    <p:cNvSpPr/>
                    <p:nvPr/>
                  </p:nvSpPr>
                  <p:spPr>
                    <a:xfrm>
                      <a:off x="5375920" y="4437112"/>
                      <a:ext cx="3205621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Roboto"/>
                        </a:rPr>
                        <a:t>[4]</a:t>
                      </a:r>
                      <a:r>
                        <a:rPr lang="ru-RU" sz="1400" dirty="0">
                          <a:latin typeface="Roboto"/>
                        </a:rPr>
                        <a:t> – количество элементов массива</a:t>
                      </a:r>
                    </a:p>
                  </p:txBody>
                </p:sp>
                <p:grpSp>
                  <p:nvGrpSpPr>
                    <p:cNvPr id="19" name="Группа 18"/>
                    <p:cNvGrpSpPr/>
                    <p:nvPr/>
                  </p:nvGrpSpPr>
                  <p:grpSpPr>
                    <a:xfrm>
                      <a:off x="946897" y="4437112"/>
                      <a:ext cx="6383955" cy="1267030"/>
                      <a:chOff x="1127448" y="4601984"/>
                      <a:chExt cx="6383955" cy="1267030"/>
                    </a:xfrm>
                  </p:grpSpPr>
                  <p:sp>
                    <p:nvSpPr>
                      <p:cNvPr id="7" name="Прямоугольник 6"/>
                      <p:cNvSpPr/>
                      <p:nvPr/>
                    </p:nvSpPr>
                    <p:spPr>
                      <a:xfrm>
                        <a:off x="3078779" y="5407349"/>
                        <a:ext cx="4432624" cy="4616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int</a:t>
                        </a:r>
                        <a:r>
                          <a:rPr lang="en-US" sz="2400" dirty="0" smtClean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[] </a:t>
                        </a:r>
                        <a:r>
                          <a:rPr lang="en-US" sz="24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array = </a:t>
                        </a:r>
                        <a:r>
                          <a:rPr lang="en-US" sz="240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new</a:t>
                        </a:r>
                        <a:r>
                          <a:rPr lang="en-US" sz="24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</a:t>
                        </a:r>
                        <a:r>
                          <a:rPr lang="en-US" sz="240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int</a:t>
                        </a:r>
                        <a:r>
                          <a:rPr lang="en-US" sz="240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[4];</a:t>
                        </a:r>
                        <a:endParaRPr lang="ru-RU" sz="2400" dirty="0"/>
                      </a:p>
                    </p:txBody>
                  </p:sp>
                  <p:sp>
                    <p:nvSpPr>
                      <p:cNvPr id="8" name="Прямоугольник 7"/>
                      <p:cNvSpPr/>
                      <p:nvPr/>
                    </p:nvSpPr>
                    <p:spPr>
                      <a:xfrm>
                        <a:off x="1127448" y="4601984"/>
                        <a:ext cx="2696636" cy="30777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uk-UA" sz="140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і</a:t>
                        </a:r>
                        <a:r>
                          <a:rPr lang="en-US" sz="1400" dirty="0" err="1" smtClean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nt</a:t>
                        </a:r>
                        <a:r>
                          <a:rPr lang="ru-RU" sz="1400" dirty="0" smtClean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 </a:t>
                        </a:r>
                        <a:r>
                          <a:rPr lang="ru-RU" sz="1400" dirty="0">
                            <a:latin typeface="Roboto"/>
                          </a:rPr>
                          <a:t>– тип элементов массива</a:t>
                        </a:r>
                      </a:p>
                    </p:txBody>
                  </p:sp>
                  <p:sp>
                    <p:nvSpPr>
                      <p:cNvPr id="9" name="Прямоугольник 8"/>
                      <p:cNvSpPr/>
                      <p:nvPr/>
                    </p:nvSpPr>
                    <p:spPr>
                      <a:xfrm>
                        <a:off x="3813073" y="4601984"/>
                        <a:ext cx="1253485" cy="30777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ru-RU" sz="1400" dirty="0">
                            <a:latin typeface="Roboto"/>
                          </a:rPr>
                          <a:t>и</a:t>
                        </a:r>
                        <a:r>
                          <a:rPr lang="ru-RU" sz="1400" dirty="0" smtClean="0">
                            <a:latin typeface="Roboto"/>
                          </a:rPr>
                          <a:t>мя массива</a:t>
                        </a:r>
                        <a:endParaRPr lang="ru-RU" sz="1400" dirty="0"/>
                      </a:p>
                    </p:txBody>
                  </p:sp>
                  <p:cxnSp>
                    <p:nvCxnSpPr>
                      <p:cNvPr id="12" name="Прямая со стрелкой 11"/>
                      <p:cNvCxnSpPr/>
                      <p:nvPr/>
                    </p:nvCxnSpPr>
                    <p:spPr>
                      <a:xfrm>
                        <a:off x="2560836" y="4985453"/>
                        <a:ext cx="730372" cy="446857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Прямая со стрелкой 16"/>
                      <p:cNvCxnSpPr/>
                      <p:nvPr/>
                    </p:nvCxnSpPr>
                    <p:spPr>
                      <a:xfrm>
                        <a:off x="4439816" y="4985453"/>
                        <a:ext cx="0" cy="446857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Прямая со стрелкой 22"/>
                  <p:cNvCxnSpPr/>
                  <p:nvPr/>
                </p:nvCxnSpPr>
                <p:spPr>
                  <a:xfrm>
                    <a:off x="6312024" y="4744889"/>
                    <a:ext cx="432048" cy="52254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Прямая со стрелкой 29"/>
                <p:cNvCxnSpPr/>
                <p:nvPr/>
              </p:nvCxnSpPr>
              <p:spPr>
                <a:xfrm flipH="1" flipV="1">
                  <a:off x="6729532" y="5674925"/>
                  <a:ext cx="241451" cy="21832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Прямоугольник 34"/>
            <p:cNvSpPr/>
            <p:nvPr/>
          </p:nvSpPr>
          <p:spPr>
            <a:xfrm>
              <a:off x="1675345" y="5730722"/>
              <a:ext cx="3544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>
                  <a:latin typeface="Roboto"/>
                </a:rPr>
                <a:t>квадратные скобки указывают на то, </a:t>
              </a:r>
            </a:p>
            <a:p>
              <a:pPr algn="ctr"/>
              <a:r>
                <a:rPr lang="ru-RU" sz="1400" dirty="0">
                  <a:latin typeface="Roboto"/>
                </a:rPr>
                <a:t>что переменная array типа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1400" dirty="0" smtClean="0">
                  <a:latin typeface="Roboto"/>
                </a:rPr>
                <a:t> </a:t>
              </a:r>
              <a:r>
                <a:rPr lang="ru-RU" sz="1400" dirty="0">
                  <a:latin typeface="Roboto"/>
                </a:rPr>
                <a:t>- массив </a:t>
              </a:r>
            </a:p>
          </p:txBody>
        </p:sp>
        <p:cxnSp>
          <p:nvCxnSpPr>
            <p:cNvPr id="39" name="Прямая со стрелкой 38"/>
            <p:cNvCxnSpPr/>
            <p:nvPr/>
          </p:nvCxnSpPr>
          <p:spPr>
            <a:xfrm flipV="1">
              <a:off x="3719736" y="5272094"/>
              <a:ext cx="576064" cy="497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804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558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Одномерный массив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392144" y="1845822"/>
            <a:ext cx="3502986" cy="1895808"/>
            <a:chOff x="6641530" y="3872283"/>
            <a:chExt cx="3828998" cy="2885853"/>
          </a:xfrm>
        </p:grpSpPr>
        <p:sp>
          <p:nvSpPr>
            <p:cNvPr id="8" name="Надпись 2"/>
            <p:cNvSpPr txBox="1">
              <a:spLocks noChangeArrowheads="1"/>
            </p:cNvSpPr>
            <p:nvPr/>
          </p:nvSpPr>
          <p:spPr bwMode="auto">
            <a:xfrm>
              <a:off x="6980558" y="4728284"/>
              <a:ext cx="325105" cy="278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6641530" y="3872283"/>
              <a:ext cx="3828998" cy="2885853"/>
              <a:chOff x="-1714" y="333614"/>
              <a:chExt cx="2050361" cy="934431"/>
            </a:xfrm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-1714" y="615761"/>
                <a:ext cx="2050361" cy="652284"/>
                <a:chOff x="-16002" y="285561"/>
                <a:chExt cx="2050361" cy="652284"/>
              </a:xfrm>
            </p:grpSpPr>
            <p:cxnSp>
              <p:nvCxnSpPr>
                <p:cNvPr id="22" name="Прямая со стрелкой 21"/>
                <p:cNvCxnSpPr/>
                <p:nvPr/>
              </p:nvCxnSpPr>
              <p:spPr>
                <a:xfrm>
                  <a:off x="-16002" y="937845"/>
                  <a:ext cx="205036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Группа 22"/>
                <p:cNvGrpSpPr/>
                <p:nvPr/>
              </p:nvGrpSpPr>
              <p:grpSpPr>
                <a:xfrm>
                  <a:off x="0" y="285561"/>
                  <a:ext cx="2018446" cy="559281"/>
                  <a:chOff x="0" y="285561"/>
                  <a:chExt cx="2018446" cy="559281"/>
                </a:xfrm>
              </p:grpSpPr>
              <p:grpSp>
                <p:nvGrpSpPr>
                  <p:cNvPr id="24" name="Группа 23"/>
                  <p:cNvGrpSpPr/>
                  <p:nvPr/>
                </p:nvGrpSpPr>
                <p:grpSpPr>
                  <a:xfrm>
                    <a:off x="0" y="416601"/>
                    <a:ext cx="2018446" cy="335239"/>
                    <a:chOff x="0" y="147361"/>
                    <a:chExt cx="2018446" cy="335239"/>
                  </a:xfrm>
                </p:grpSpPr>
                <p:sp>
                  <p:nvSpPr>
                    <p:cNvPr id="27" name="Прямоугольник 26"/>
                    <p:cNvSpPr/>
                    <p:nvPr/>
                  </p:nvSpPr>
                  <p:spPr>
                    <a:xfrm>
                      <a:off x="0" y="148453"/>
                      <a:ext cx="508000" cy="334147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" name="Прямоугольник 27"/>
                    <p:cNvSpPr/>
                    <p:nvPr/>
                  </p:nvSpPr>
                  <p:spPr>
                    <a:xfrm>
                      <a:off x="507912" y="147361"/>
                      <a:ext cx="508000" cy="335239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9" name="Прямоугольник 28"/>
                    <p:cNvSpPr/>
                    <p:nvPr/>
                  </p:nvSpPr>
                  <p:spPr>
                    <a:xfrm>
                      <a:off x="1009179" y="147361"/>
                      <a:ext cx="508000" cy="335239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Прямоугольник 29"/>
                    <p:cNvSpPr/>
                    <p:nvPr/>
                  </p:nvSpPr>
                  <p:spPr>
                    <a:xfrm>
                      <a:off x="1510446" y="147361"/>
                      <a:ext cx="508000" cy="335239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5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5419" y="776412"/>
                    <a:ext cx="1083225" cy="6843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Длина массива = 4</a:t>
                    </a:r>
                  </a:p>
                </p:txBody>
              </p:sp>
              <p:sp>
                <p:nvSpPr>
                  <p:cNvPr id="26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7402" y="285561"/>
                    <a:ext cx="174088" cy="9010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20" name="Надпись 2"/>
              <p:cNvSpPr txBox="1">
                <a:spLocks noChangeArrowheads="1"/>
              </p:cNvSpPr>
              <p:nvPr/>
            </p:nvSpPr>
            <p:spPr bwMode="auto">
              <a:xfrm>
                <a:off x="685821" y="333614"/>
                <a:ext cx="646590" cy="726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Индексы</a:t>
                </a:r>
              </a:p>
            </p:txBody>
          </p:sp>
          <p:sp>
            <p:nvSpPr>
              <p:cNvPr id="21" name="Правая фигурная скобка 20"/>
              <p:cNvSpPr/>
              <p:nvPr/>
            </p:nvSpPr>
            <p:spPr>
              <a:xfrm rot="16200000">
                <a:off x="939057" y="-428252"/>
                <a:ext cx="168910" cy="2018446"/>
              </a:xfrm>
              <a:prstGeom prst="rightBrace">
                <a:avLst>
                  <a:gd name="adj1" fmla="val 8333"/>
                  <a:gd name="adj2" fmla="val 48276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8870412" y="4741321"/>
              <a:ext cx="325105" cy="278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2"/>
            <p:cNvSpPr txBox="1">
              <a:spLocks noChangeArrowheads="1"/>
            </p:cNvSpPr>
            <p:nvPr/>
          </p:nvSpPr>
          <p:spPr bwMode="auto">
            <a:xfrm>
              <a:off x="7925485" y="4741320"/>
              <a:ext cx="325105" cy="278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95400" y="1906691"/>
            <a:ext cx="6353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Определение массива целых чисел и присвоение ему </a:t>
            </a:r>
          </a:p>
          <a:p>
            <a:r>
              <a:rPr lang="ru-RU" dirty="0">
                <a:latin typeface="Roboto"/>
              </a:rPr>
              <a:t>определенного значения: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4482" y="255444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4482" y="2937588"/>
            <a:ext cx="519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Инициализация каждого элемента массива:</a:t>
            </a:r>
            <a:endParaRPr lang="ru-RU" dirty="0">
              <a:latin typeface="Roboto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94482" y="3307131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10;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20;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30;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40;</a:t>
            </a:r>
            <a:endParaRPr lang="ru-RU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Инициализируем каждый элемент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94482" y="4941168"/>
            <a:ext cx="3818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Console.WriteLine(array[3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94482" y="4539648"/>
            <a:ext cx="340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Вывод элементов массива:</a:t>
            </a:r>
            <a:endParaRPr lang="ru-RU" dirty="0">
              <a:latin typeface="Roboto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517" y="4486630"/>
            <a:ext cx="2486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4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81799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Способы создания одномерных массивов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8123" y="243550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8428" y="3635732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10, 20, 30, 40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0663" y="4859868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10, 20, 30, 40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867" y="613891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10, 20, 30, 40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9416" y="2053502"/>
            <a:ext cx="10990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Определение массива целых чисел и присвоение ему </a:t>
            </a:r>
            <a:r>
              <a:rPr lang="ru-RU" dirty="0" smtClean="0">
                <a:latin typeface="Roboto"/>
              </a:rPr>
              <a:t>определенного </a:t>
            </a:r>
            <a:r>
              <a:rPr lang="ru-RU" dirty="0">
                <a:latin typeface="Roboto"/>
              </a:rPr>
              <a:t>значения: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31150" y="2926685"/>
            <a:ext cx="10990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Определение массива целых чисел и присвоение ему </a:t>
            </a:r>
            <a:r>
              <a:rPr lang="ru-RU" dirty="0" smtClean="0">
                <a:latin typeface="Roboto"/>
              </a:rPr>
              <a:t>определенного значения. </a:t>
            </a:r>
            <a:r>
              <a:rPr lang="ru-RU" dirty="0">
                <a:latin typeface="Roboto"/>
              </a:rPr>
              <a:t>Заполнение массива в блоке </a:t>
            </a:r>
            <a:r>
              <a:rPr lang="ru-RU" dirty="0" smtClean="0">
                <a:latin typeface="Roboto"/>
              </a:rPr>
              <a:t>инициализатора.</a:t>
            </a:r>
            <a:endParaRPr lang="ru-RU" dirty="0">
              <a:latin typeface="Roboto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23" y="4078813"/>
            <a:ext cx="10990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Определение массива целых </a:t>
            </a:r>
            <a:r>
              <a:rPr lang="ru-RU" dirty="0" smtClean="0">
                <a:latin typeface="Roboto"/>
              </a:rPr>
              <a:t>чисел. Заполнение </a:t>
            </a:r>
            <a:r>
              <a:rPr lang="ru-RU" dirty="0">
                <a:latin typeface="Roboto"/>
              </a:rPr>
              <a:t>массива в блоке инициализатора</a:t>
            </a:r>
            <a:r>
              <a:rPr lang="ru-RU" dirty="0" smtClean="0">
                <a:latin typeface="Roboto"/>
              </a:rPr>
              <a:t>, без указания количества элементов массива.</a:t>
            </a:r>
            <a:endParaRPr lang="ru-RU" dirty="0">
              <a:latin typeface="Roboto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29827" y="5338082"/>
            <a:ext cx="10990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Определение массива целых чисел. Заполнение </a:t>
            </a:r>
            <a:r>
              <a:rPr lang="ru-RU" dirty="0">
                <a:latin typeface="Roboto"/>
              </a:rPr>
              <a:t>массива </a:t>
            </a:r>
            <a:r>
              <a:rPr lang="ru-RU" dirty="0" smtClean="0">
                <a:latin typeface="Roboto"/>
              </a:rPr>
              <a:t>в блоке инициализатора, без указания выражения создания массива.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21901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3145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Многомерные массив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3495949" y="1825258"/>
            <a:ext cx="4896544" cy="2007759"/>
            <a:chOff x="3647728" y="1925297"/>
            <a:chExt cx="4946539" cy="2146717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966700" y="1925297"/>
              <a:ext cx="12675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>
                  <a:latin typeface="Roboto"/>
                </a:rPr>
                <a:t>М</a:t>
              </a:r>
              <a:r>
                <a:rPr lang="ru-RU" sz="2000" dirty="0" smtClean="0">
                  <a:latin typeface="Roboto"/>
                </a:rPr>
                <a:t>ассивы</a:t>
              </a:r>
              <a:r>
                <a:rPr lang="ru-RU" sz="2000" b="1" dirty="0" smtClean="0">
                  <a:latin typeface="Arial,sans-serif"/>
                </a:rPr>
                <a:t> </a:t>
              </a:r>
              <a:endParaRPr lang="ru-RU" sz="20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647728" y="2815882"/>
              <a:ext cx="1652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latin typeface="Calibri,sans-serif"/>
                </a:rPr>
                <a:t>Одномерные</a:t>
              </a:r>
              <a:r>
                <a:rPr lang="ru-RU" dirty="0" smtClean="0">
                  <a:latin typeface="Arial,sans-serif"/>
                </a:rPr>
                <a:t> </a:t>
              </a:r>
              <a:endParaRPr lang="ru-RU" dirty="0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5025219" y="2287418"/>
              <a:ext cx="1060704" cy="493510"/>
              <a:chOff x="5070099" y="2335153"/>
              <a:chExt cx="1060704" cy="493510"/>
            </a:xfrm>
          </p:grpSpPr>
          <p:cxnSp>
            <p:nvCxnSpPr>
              <p:cNvPr id="16" name="Прямая со стрелкой 15"/>
              <p:cNvCxnSpPr/>
              <p:nvPr/>
            </p:nvCxnSpPr>
            <p:spPr>
              <a:xfrm flipH="1">
                <a:off x="5070099" y="2335153"/>
                <a:ext cx="530352" cy="4935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>
                <a:off x="5600451" y="2335153"/>
                <a:ext cx="530352" cy="4935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Прямоугольник 26"/>
            <p:cNvSpPr/>
            <p:nvPr/>
          </p:nvSpPr>
          <p:spPr>
            <a:xfrm>
              <a:off x="6023992" y="2815882"/>
              <a:ext cx="1680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latin typeface="Calibri,sans-serif"/>
                </a:rPr>
                <a:t>Многомерные</a:t>
              </a:r>
              <a:endParaRPr lang="ru-RU" dirty="0"/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6390873" y="3185214"/>
              <a:ext cx="1060704" cy="493510"/>
              <a:chOff x="5070099" y="2287418"/>
              <a:chExt cx="1060704" cy="493510"/>
            </a:xfrm>
          </p:grpSpPr>
          <p:cxnSp>
            <p:nvCxnSpPr>
              <p:cNvPr id="31" name="Прямая со стрелкой 30"/>
              <p:cNvCxnSpPr/>
              <p:nvPr/>
            </p:nvCxnSpPr>
            <p:spPr>
              <a:xfrm flipH="1">
                <a:off x="5070099" y="2287418"/>
                <a:ext cx="530352" cy="4935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/>
              <p:nvPr/>
            </p:nvCxnSpPr>
            <p:spPr>
              <a:xfrm>
                <a:off x="5600451" y="2287418"/>
                <a:ext cx="530352" cy="4935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Прямоугольник 35"/>
            <p:cNvSpPr/>
            <p:nvPr/>
          </p:nvSpPr>
          <p:spPr>
            <a:xfrm>
              <a:off x="4918460" y="3690285"/>
              <a:ext cx="1947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latin typeface="Calibri,sans-serif"/>
                </a:rPr>
                <a:t>Прямоугольные</a:t>
              </a:r>
              <a:r>
                <a:rPr lang="ru-RU" dirty="0" smtClean="0">
                  <a:latin typeface="Arial,sans-serif"/>
                </a:rPr>
                <a:t> 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7320136" y="3702682"/>
              <a:ext cx="1274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latin typeface="Calibri,sans-serif"/>
                </a:rPr>
                <a:t>Зубчатые</a:t>
              </a:r>
              <a:r>
                <a:rPr lang="ru-RU" b="1" dirty="0" smtClean="0">
                  <a:latin typeface="Arial,sans-serif"/>
                </a:rPr>
                <a:t> </a:t>
              </a:r>
              <a:endParaRPr lang="ru-RU" dirty="0"/>
            </a:p>
          </p:txBody>
        </p:sp>
      </p:grp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75325"/>
              </p:ext>
            </p:extLst>
          </p:nvPr>
        </p:nvGraphicFramePr>
        <p:xfrm>
          <a:off x="0" y="3973831"/>
          <a:ext cx="12192000" cy="28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158307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59262536"/>
                    </a:ext>
                  </a:extLst>
                </a:gridCol>
              </a:tblGrid>
              <a:tr h="36881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,sans-serif"/>
                        </a:rPr>
                        <a:t>Прямоугольные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,sans-serif"/>
                        </a:rPr>
                        <a:t>Зубчатые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89735"/>
                  </a:ext>
                </a:extLst>
              </a:tr>
              <a:tr h="922025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Roboto"/>
                          <a:ea typeface="+mn-ea"/>
                          <a:cs typeface="+mn-cs"/>
                        </a:rPr>
                        <a:t>Прямоугольный массив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Roboto"/>
                          <a:ea typeface="+mn-ea"/>
                          <a:cs typeface="+mn-cs"/>
                        </a:rPr>
                        <a:t>— это многомерный массив, в котором все строки и столбцы имеют одинаковое количество элементов.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Roboto"/>
                          <a:ea typeface="+mn-ea"/>
                          <a:cs typeface="+mn-cs"/>
                        </a:rPr>
                        <a:t>Зубчатый массив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Roboto"/>
                          <a:ea typeface="+mn-ea"/>
                          <a:cs typeface="+mn-cs"/>
                        </a:rPr>
                        <a:t> – это такой, длина второго и последующих измерений которого может быть различной.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77687"/>
                  </a:ext>
                </a:extLst>
              </a:tr>
              <a:tr h="15933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24916"/>
                  </a:ext>
                </a:extLst>
              </a:tr>
            </a:tbl>
          </a:graphicData>
        </a:graphic>
      </p:graphicFrame>
      <p:grpSp>
        <p:nvGrpSpPr>
          <p:cNvPr id="29" name="Группа 28"/>
          <p:cNvGrpSpPr/>
          <p:nvPr/>
        </p:nvGrpSpPr>
        <p:grpSpPr>
          <a:xfrm>
            <a:off x="883428" y="5491451"/>
            <a:ext cx="4030613" cy="1075660"/>
            <a:chOff x="883428" y="5491451"/>
            <a:chExt cx="4030613" cy="1075660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883428" y="5518650"/>
              <a:ext cx="4030613" cy="1026795"/>
              <a:chOff x="0" y="0"/>
              <a:chExt cx="860830" cy="1026854"/>
            </a:xfrm>
          </p:grpSpPr>
          <p:grpSp>
            <p:nvGrpSpPr>
              <p:cNvPr id="42" name="Группа 41"/>
              <p:cNvGrpSpPr/>
              <p:nvPr/>
            </p:nvGrpSpPr>
            <p:grpSpPr>
              <a:xfrm>
                <a:off x="0" y="0"/>
                <a:ext cx="860830" cy="240608"/>
                <a:chOff x="0" y="0"/>
                <a:chExt cx="860830" cy="240608"/>
              </a:xfrm>
            </p:grpSpPr>
            <p:sp>
              <p:nvSpPr>
                <p:cNvPr id="51" name="Прямоугольник 50"/>
                <p:cNvSpPr/>
                <p:nvPr/>
              </p:nvSpPr>
              <p:spPr>
                <a:xfrm>
                  <a:off x="0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311728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37310" y="0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43" name="Группа 42"/>
              <p:cNvGrpSpPr/>
              <p:nvPr/>
            </p:nvGrpSpPr>
            <p:grpSpPr>
              <a:xfrm>
                <a:off x="0" y="401782"/>
                <a:ext cx="860830" cy="240608"/>
                <a:chOff x="0" y="0"/>
                <a:chExt cx="860830" cy="240608"/>
              </a:xfrm>
            </p:grpSpPr>
            <p:sp>
              <p:nvSpPr>
                <p:cNvPr id="48" name="Прямоугольник 47"/>
                <p:cNvSpPr/>
                <p:nvPr/>
              </p:nvSpPr>
              <p:spPr>
                <a:xfrm>
                  <a:off x="0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1728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637310" y="0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44" name="Группа 43"/>
              <p:cNvGrpSpPr/>
              <p:nvPr/>
            </p:nvGrpSpPr>
            <p:grpSpPr>
              <a:xfrm>
                <a:off x="0" y="786246"/>
                <a:ext cx="860830" cy="240608"/>
                <a:chOff x="0" y="0"/>
                <a:chExt cx="860830" cy="240608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0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311728" y="6928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637310" y="0"/>
                  <a:ext cx="223520" cy="2336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190691" y="5491451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0,0</a:t>
              </a:r>
              <a:endParaRPr lang="ru-RU" sz="1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90691" y="5884004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1</a:t>
              </a:r>
              <a:r>
                <a:rPr lang="ru-RU" sz="1200" b="1" dirty="0" smtClean="0"/>
                <a:t>,0</a:t>
              </a:r>
              <a:endParaRPr lang="ru-RU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86383" y="629011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2</a:t>
              </a:r>
              <a:r>
                <a:rPr lang="ru-RU" sz="1200" b="1" dirty="0" smtClean="0"/>
                <a:t>,0</a:t>
              </a:r>
              <a:endParaRPr lang="ru-RU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50276" y="5491451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0,1</a:t>
              </a:r>
              <a:endParaRPr lang="ru-RU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36665" y="590005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1,1</a:t>
              </a:r>
              <a:endParaRPr lang="ru-RU" sz="1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36665" y="6283184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2,1</a:t>
              </a:r>
              <a:endParaRPr lang="ru-RU" sz="12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74730" y="549332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0,2</a:t>
              </a:r>
              <a:endParaRPr lang="ru-RU" sz="12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730" y="589874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1,2</a:t>
              </a:r>
              <a:endParaRPr lang="ru-RU" sz="12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730" y="6270573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/>
                <a:t>2</a:t>
              </a:r>
              <a:r>
                <a:rPr lang="ru-RU" sz="1200" b="1" dirty="0" smtClean="0"/>
                <a:t>,2</a:t>
              </a:r>
              <a:endParaRPr lang="ru-RU" sz="1200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6625645" y="5403647"/>
            <a:ext cx="5471130" cy="1075660"/>
            <a:chOff x="6625645" y="5403647"/>
            <a:chExt cx="5471130" cy="1075660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6625645" y="5403647"/>
              <a:ext cx="4030613" cy="1075660"/>
              <a:chOff x="883428" y="5491451"/>
              <a:chExt cx="4030613" cy="1075660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883428" y="5518650"/>
                <a:ext cx="4030613" cy="1026795"/>
                <a:chOff x="0" y="0"/>
                <a:chExt cx="860830" cy="1026854"/>
              </a:xfrm>
            </p:grpSpPr>
            <p:grpSp>
              <p:nvGrpSpPr>
                <p:cNvPr id="102" name="Группа 101"/>
                <p:cNvGrpSpPr/>
                <p:nvPr/>
              </p:nvGrpSpPr>
              <p:grpSpPr>
                <a:xfrm>
                  <a:off x="0" y="0"/>
                  <a:ext cx="860830" cy="240608"/>
                  <a:chOff x="0" y="0"/>
                  <a:chExt cx="860830" cy="240608"/>
                </a:xfrm>
              </p:grpSpPr>
              <p:sp>
                <p:nvSpPr>
                  <p:cNvPr id="111" name="Прямоугольник 110"/>
                  <p:cNvSpPr/>
                  <p:nvPr/>
                </p:nvSpPr>
                <p:spPr>
                  <a:xfrm>
                    <a:off x="0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 dirty="0"/>
                  </a:p>
                </p:txBody>
              </p:sp>
              <p:sp>
                <p:nvSpPr>
                  <p:cNvPr id="112" name="Прямоугольник 111"/>
                  <p:cNvSpPr/>
                  <p:nvPr/>
                </p:nvSpPr>
                <p:spPr>
                  <a:xfrm>
                    <a:off x="311728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3" name="Прямоугольник 112"/>
                  <p:cNvSpPr/>
                  <p:nvPr/>
                </p:nvSpPr>
                <p:spPr>
                  <a:xfrm>
                    <a:off x="637310" y="0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03" name="Группа 102"/>
                <p:cNvGrpSpPr/>
                <p:nvPr/>
              </p:nvGrpSpPr>
              <p:grpSpPr>
                <a:xfrm>
                  <a:off x="0" y="408710"/>
                  <a:ext cx="535248" cy="233680"/>
                  <a:chOff x="0" y="6928"/>
                  <a:chExt cx="535248" cy="233680"/>
                </a:xfrm>
              </p:grpSpPr>
              <p:sp>
                <p:nvSpPr>
                  <p:cNvPr id="108" name="Прямоугольник 107"/>
                  <p:cNvSpPr/>
                  <p:nvPr/>
                </p:nvSpPr>
                <p:spPr>
                  <a:xfrm>
                    <a:off x="0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9" name="Прямоугольник 108"/>
                  <p:cNvSpPr/>
                  <p:nvPr/>
                </p:nvSpPr>
                <p:spPr>
                  <a:xfrm>
                    <a:off x="311728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04" name="Группа 103"/>
                <p:cNvGrpSpPr/>
                <p:nvPr/>
              </p:nvGrpSpPr>
              <p:grpSpPr>
                <a:xfrm>
                  <a:off x="0" y="786246"/>
                  <a:ext cx="860830" cy="240608"/>
                  <a:chOff x="0" y="0"/>
                  <a:chExt cx="860830" cy="240608"/>
                </a:xfrm>
              </p:grpSpPr>
              <p:sp>
                <p:nvSpPr>
                  <p:cNvPr id="105" name="Прямоугольник 104"/>
                  <p:cNvSpPr/>
                  <p:nvPr/>
                </p:nvSpPr>
                <p:spPr>
                  <a:xfrm>
                    <a:off x="0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6" name="Прямоугольник 105"/>
                  <p:cNvSpPr/>
                  <p:nvPr/>
                </p:nvSpPr>
                <p:spPr>
                  <a:xfrm>
                    <a:off x="311728" y="6928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7" name="Прямоугольник 106"/>
                  <p:cNvSpPr/>
                  <p:nvPr/>
                </p:nvSpPr>
                <p:spPr>
                  <a:xfrm>
                    <a:off x="637310" y="0"/>
                    <a:ext cx="223520" cy="233680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93" name="TextBox 92"/>
              <p:cNvSpPr txBox="1"/>
              <p:nvPr/>
            </p:nvSpPr>
            <p:spPr>
              <a:xfrm>
                <a:off x="1190691" y="5491451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0,0</a:t>
                </a:r>
                <a:endParaRPr lang="ru-RU" sz="12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190691" y="588400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/>
                  <a:t>1</a:t>
                </a:r>
                <a:r>
                  <a:rPr lang="ru-RU" sz="1200" b="1" dirty="0" smtClean="0"/>
                  <a:t>,0</a:t>
                </a:r>
                <a:endParaRPr lang="ru-RU" sz="12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86383" y="629011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/>
                  <a:t>2</a:t>
                </a:r>
                <a:r>
                  <a:rPr lang="ru-RU" sz="1200" b="1" dirty="0" smtClean="0"/>
                  <a:t>,0</a:t>
                </a:r>
                <a:endParaRPr lang="ru-RU" sz="12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650276" y="5491451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0,1</a:t>
                </a:r>
                <a:endParaRPr lang="ru-RU" sz="12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636665" y="5900058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1,1</a:t>
                </a:r>
                <a:endParaRPr lang="ru-RU" sz="12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636665" y="628318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2,1</a:t>
                </a:r>
                <a:endParaRPr lang="ru-RU" sz="12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174730" y="5493325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 smtClean="0"/>
                  <a:t>0,2</a:t>
                </a:r>
                <a:endParaRPr lang="ru-RU" sz="120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174730" y="6270573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/>
                  <a:t>2</a:t>
                </a:r>
                <a:r>
                  <a:rPr lang="ru-RU" sz="1200" b="1" dirty="0" smtClean="0"/>
                  <a:t>,2</a:t>
                </a:r>
                <a:endParaRPr lang="ru-RU" sz="1200" b="1" dirty="0"/>
              </a:p>
            </p:txBody>
          </p:sp>
        </p:grpSp>
        <p:sp>
          <p:nvSpPr>
            <p:cNvPr id="114" name="Прямоугольник 113"/>
            <p:cNvSpPr/>
            <p:nvPr/>
          </p:nvSpPr>
          <p:spPr>
            <a:xfrm>
              <a:off x="11050201" y="6206612"/>
              <a:ext cx="1046574" cy="23366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366376" y="61827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2,3</a:t>
              </a:r>
              <a:endParaRPr lang="ru-RU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2858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1182</Words>
  <Application>Microsoft Office PowerPoint</Application>
  <PresentationFormat>Широкоэкранный</PresentationFormat>
  <Paragraphs>302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Arial,sans-serif</vt:lpstr>
      <vt:lpstr>Calibri</vt:lpstr>
      <vt:lpstr>Calibri,sans-serif</vt:lpstr>
      <vt:lpstr>Consolas</vt:lpstr>
      <vt:lpstr>Courier 10 Pitch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RePack by Diakov</cp:lastModifiedBy>
  <cp:revision>160</cp:revision>
  <dcterms:created xsi:type="dcterms:W3CDTF">2019-09-26T08:50:26Z</dcterms:created>
  <dcterms:modified xsi:type="dcterms:W3CDTF">2021-03-01T16:39:01Z</dcterms:modified>
</cp:coreProperties>
</file>