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63" r:id="rId3"/>
    <p:sldId id="272" r:id="rId4"/>
    <p:sldId id="265" r:id="rId5"/>
    <p:sldId id="273" r:id="rId6"/>
    <p:sldId id="274" r:id="rId7"/>
    <p:sldId id="291" r:id="rId8"/>
    <p:sldId id="275" r:id="rId9"/>
    <p:sldId id="292" r:id="rId10"/>
    <p:sldId id="281" r:id="rId11"/>
    <p:sldId id="287" r:id="rId12"/>
    <p:sldId id="282" r:id="rId13"/>
    <p:sldId id="279" r:id="rId14"/>
    <p:sldId id="290" r:id="rId15"/>
    <p:sldId id="288" r:id="rId16"/>
    <p:sldId id="276" r:id="rId17"/>
    <p:sldId id="277" r:id="rId18"/>
    <p:sldId id="278" r:id="rId19"/>
    <p:sldId id="286" r:id="rId20"/>
    <p:sldId id="285" r:id="rId21"/>
    <p:sldId id="289" r:id="rId22"/>
    <p:sldId id="280" r:id="rId23"/>
    <p:sldId id="283" r:id="rId24"/>
    <p:sldId id="284" r:id="rId25"/>
    <p:sldId id="271" r:id="rId26"/>
    <p:sldId id="29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83" d="100"/>
          <a:sy n="83" d="100"/>
        </p:scale>
        <p:origin x="63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E968-A304-48EF-ACBC-B84B38EF8CAA}" type="datetimeFigureOut">
              <a:rPr lang="uk-UA" smtClean="0"/>
              <a:t>11.03.2021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46D4-CF45-4EBD-B185-E5B78A9080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50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81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798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889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78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184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98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245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07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60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09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4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076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068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700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06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869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2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42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75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5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7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28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698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15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7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4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526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117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10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62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47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№ 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 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472" y="1924982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67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7584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Модификаторы доступа</a:t>
            </a: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21246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Все члены класса - поля, методы, свойства - все они имеют </a:t>
            </a:r>
            <a:r>
              <a:rPr lang="ru-RU" b="1" dirty="0">
                <a:latin typeface="Roboto"/>
              </a:rPr>
              <a:t>модификаторы доступа.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2483361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М</a:t>
            </a:r>
            <a:r>
              <a:rPr lang="ru-RU" b="1" dirty="0">
                <a:latin typeface="Roboto"/>
              </a:rPr>
              <a:t>одификаторы доступа </a:t>
            </a:r>
            <a:r>
              <a:rPr lang="ru-RU" dirty="0">
                <a:latin typeface="Roboto"/>
              </a:rPr>
              <a:t>позволяют задать допустимую область видимости для членов класса.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5655" y="2998769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Модификаторы доступа </a:t>
            </a:r>
            <a:r>
              <a:rPr lang="ru-RU" dirty="0">
                <a:latin typeface="Roboto"/>
              </a:rPr>
              <a:t>определяют контекст, в котором можно употреблять данную переменную или метод.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5042" y="3883959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В C# применяются следующие модификаторы доступа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4306206"/>
            <a:ext cx="1121360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public</a:t>
            </a:r>
            <a:r>
              <a:rPr lang="ru-RU" dirty="0">
                <a:latin typeface="Roboto"/>
              </a:rPr>
              <a:t>: публичный, общедоступный класс или член класса. Такой член класса доступен из любого места в коде, а также из других программ и сборок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5042" y="5282125"/>
            <a:ext cx="110695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private</a:t>
            </a:r>
            <a:r>
              <a:rPr lang="ru-RU" dirty="0">
                <a:latin typeface="Roboto"/>
              </a:rPr>
              <a:t>: закрытый класс или член класса. Представляет полную противоположность модификатору </a:t>
            </a:r>
            <a:r>
              <a:rPr lang="ru-RU" dirty="0" err="1">
                <a:latin typeface="Roboto"/>
              </a:rPr>
              <a:t>public</a:t>
            </a:r>
            <a:r>
              <a:rPr lang="ru-RU" dirty="0">
                <a:latin typeface="Roboto"/>
              </a:rPr>
              <a:t>. Такой закрытый класс или член класса доступен только из кода в том же классе или контексте.</a:t>
            </a:r>
          </a:p>
        </p:txBody>
      </p:sp>
    </p:spTree>
    <p:extLst>
      <p:ext uri="{BB962C8B-B14F-4D97-AF65-F5344CB8AC3E}">
        <p14:creationId xmlns:p14="http://schemas.microsoft.com/office/powerpoint/2010/main" val="1038669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7584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Модификаторы доступа</a:t>
            </a: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95400" y="3045488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Никогда не следует делать поля открытыми, это плохой </a:t>
            </a:r>
            <a:r>
              <a:rPr lang="ru-RU" dirty="0" smtClean="0">
                <a:latin typeface="Roboto"/>
              </a:rPr>
              <a:t>стиль. Для </a:t>
            </a:r>
            <a:r>
              <a:rPr lang="ru-RU" dirty="0">
                <a:latin typeface="Roboto"/>
              </a:rPr>
              <a:t>обращения к </a:t>
            </a:r>
            <a:r>
              <a:rPr lang="ru-RU" dirty="0" smtClean="0">
                <a:latin typeface="Roboto"/>
              </a:rPr>
              <a:t>полю, рекомендуется </a:t>
            </a:r>
            <a:r>
              <a:rPr lang="ru-RU" dirty="0">
                <a:latin typeface="Roboto"/>
              </a:rPr>
              <a:t>использовать методы доступа.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2000041"/>
            <a:ext cx="11305256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Если для полей и методов не определен модификатор доступа, то по умолчанию для них применяется модификатор </a:t>
            </a:r>
            <a:r>
              <a:rPr lang="ru-RU" dirty="0" err="1">
                <a:latin typeface="Roboto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95400" y="4136652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Члены, используемые только в классе, должны быть </a:t>
            </a:r>
            <a:r>
              <a:rPr lang="ru-RU" dirty="0" smtClean="0">
                <a:latin typeface="Roboto"/>
              </a:rPr>
              <a:t>закрытыми.</a:t>
            </a:r>
            <a:endParaRPr lang="ru-RU" dirty="0">
              <a:latin typeface="Roboto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5400" y="4673818"/>
            <a:ext cx="11267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Методы, получающие и устанавливающие значения закрытых данных, должны быть </a:t>
            </a:r>
            <a:r>
              <a:rPr lang="ru-RU" dirty="0" smtClean="0">
                <a:latin typeface="Roboto"/>
              </a:rPr>
              <a:t>открытыми.</a:t>
            </a:r>
            <a:endParaRPr lang="ru-RU" dirty="0">
              <a:latin typeface="Roboto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5400" y="5210984"/>
            <a:ext cx="1080120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Если изменение члена приводит к последствиям, распространяющимся за пределы области действия самого члена, т.е. оказывает влияние на другие аспекты объекта, то этот член должен быть закрытым, а доступ к нему — контролируемым</a:t>
            </a:r>
          </a:p>
        </p:txBody>
      </p:sp>
    </p:spTree>
    <p:extLst>
      <p:ext uri="{BB962C8B-B14F-4D97-AF65-F5344CB8AC3E}">
        <p14:creationId xmlns:p14="http://schemas.microsoft.com/office/powerpoint/2010/main" val="3911723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985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Свойства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798532"/>
            <a:ext cx="11496600" cy="129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Кроме обычных методов в языке C# предусмотрены специальные методы доступа, которые называют свойства. Они обеспечивают простой доступ к полям классов и структур, узнать их значение или выполнить их установку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3143276"/>
            <a:ext cx="3240360" cy="36523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25032" y="3148339"/>
            <a:ext cx="2880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field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field;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field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value;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95800" y="3091643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Стандартное описание свойства имеет следующий синтаксис: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309337" y="346160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[</a:t>
            </a:r>
            <a:r>
              <a:rPr lang="ru-RU" b="1" dirty="0" err="1"/>
              <a:t>модификатор_доступа</a:t>
            </a:r>
            <a:r>
              <a:rPr lang="ru-RU" b="1" dirty="0"/>
              <a:t>] </a:t>
            </a:r>
            <a:r>
              <a:rPr lang="ru-RU" b="1" dirty="0" err="1"/>
              <a:t>возвращаемый_тип</a:t>
            </a:r>
            <a:r>
              <a:rPr lang="ru-RU" b="1" dirty="0"/>
              <a:t> </a:t>
            </a:r>
            <a:r>
              <a:rPr lang="ru-RU" b="1" dirty="0" err="1"/>
              <a:t>произвольное_название</a:t>
            </a:r>
            <a:r>
              <a:rPr lang="ru-RU" b="1" dirty="0"/>
              <a:t> </a:t>
            </a:r>
            <a:endParaRPr lang="en-US" b="1" dirty="0" smtClean="0"/>
          </a:p>
          <a:p>
            <a:r>
              <a:rPr lang="ru-RU" b="1" dirty="0" smtClean="0"/>
              <a:t>{}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95800" y="4276022"/>
            <a:ext cx="7704856" cy="646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Свойство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состоит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из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имени, типа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тела. В теле задаются методы доступа, через использование ключевых слов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set</a:t>
            </a:r>
            <a:r>
              <a:rPr lang="uk-UA" dirty="0">
                <a:latin typeface="Roboto"/>
              </a:rPr>
              <a:t> </a:t>
            </a:r>
            <a:r>
              <a:rPr lang="ru-RU" dirty="0">
                <a:latin typeface="Roboto"/>
              </a:rPr>
              <a:t>и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get</a:t>
            </a:r>
            <a:r>
              <a:rPr lang="en-US" dirty="0">
                <a:latin typeface="Roboto"/>
              </a:rPr>
              <a:t>.</a:t>
            </a:r>
            <a:endParaRPr lang="ru-RU" dirty="0">
              <a:latin typeface="Roboto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09337" y="4994998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Метод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set</a:t>
            </a:r>
            <a:r>
              <a:rPr lang="uk-UA" dirty="0">
                <a:latin typeface="Roboto"/>
              </a:rPr>
              <a:t> </a:t>
            </a:r>
            <a:r>
              <a:rPr lang="ru-RU" dirty="0">
                <a:latin typeface="Roboto"/>
              </a:rPr>
              <a:t>автоматически срабатывает тогда, когда свойству пытаются присвоить значение. Это значение представлено ключевым словом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value</a:t>
            </a:r>
            <a:r>
              <a:rPr lang="en-US" dirty="0">
                <a:latin typeface="Roboto"/>
              </a:rPr>
              <a:t>.</a:t>
            </a:r>
            <a:endParaRPr lang="ru-RU" dirty="0">
              <a:latin typeface="Roboto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309337" y="5990652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,sans-serif"/>
              </a:rPr>
              <a:t>Метод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,sans-serif"/>
              </a:rPr>
              <a:t>get</a:t>
            </a:r>
            <a:r>
              <a:rPr lang="uk-UA" dirty="0" smtClean="0">
                <a:latin typeface="Consolas,sans-serif"/>
              </a:rPr>
              <a:t> </a:t>
            </a:r>
            <a:r>
              <a:rPr lang="ru-RU" dirty="0" smtClean="0">
                <a:latin typeface="Calibri,sans-serif"/>
              </a:rPr>
              <a:t>автоматически срабатывает тогда, когда</a:t>
            </a:r>
            <a:r>
              <a:rPr lang="ru-RU" dirty="0" smtClean="0"/>
              <a:t> </a:t>
            </a:r>
            <a:r>
              <a:rPr lang="ru-RU" dirty="0" smtClean="0">
                <a:latin typeface="Calibri,sans-serif"/>
              </a:rPr>
              <a:t>мы пытаемся получить значение</a:t>
            </a:r>
            <a:r>
              <a:rPr lang="ru-RU" dirty="0">
                <a:latin typeface="Calibri,sans-serif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472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9773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Свойства только для чтения и только для записи 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09741"/>
              </p:ext>
            </p:extLst>
          </p:nvPr>
        </p:nvGraphicFramePr>
        <p:xfrm>
          <a:off x="623392" y="2130079"/>
          <a:ext cx="11161240" cy="433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0">
                  <a:extLst>
                    <a:ext uri="{9D8B030D-6E8A-4147-A177-3AD203B41FA5}">
                      <a16:colId xmlns:a16="http://schemas.microsoft.com/office/drawing/2014/main" val="3980976932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1047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Свойство только для чтения </a:t>
                      </a:r>
                    </a:p>
                    <a:p>
                      <a:pPr algn="ctr"/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Свойство только для записи</a:t>
                      </a:r>
                    </a:p>
                    <a:p>
                      <a:pPr algn="ctr"/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WriteOnly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4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доступа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используется для получения значения из переменной.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доступа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используется для записи значения в переменную.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409"/>
                  </a:ext>
                </a:extLst>
              </a:tr>
              <a:tr h="287378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88612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911424" y="3771028"/>
            <a:ext cx="31683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uk-UA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field;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52679" y="3771027"/>
            <a:ext cx="3121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field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uk-UA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field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value;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942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75541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Автоматически реализуемые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свойства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954283"/>
            <a:ext cx="11377264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Начиная с версии C# 3.0, появилась возможность для реализации очень простых свойств, не прибегая к явному определению переменной, которой управляет свойство. Вместо этого базовую переменную для свойства автоматически предоставляет компилятор. Такое свойство называется автоматически реализуемым и принимает следующую общую форму: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3512" y="3923588"/>
            <a:ext cx="2623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тип имя { </a:t>
            </a:r>
            <a:r>
              <a:rPr lang="ru-RU" sz="2400" dirty="0" err="1"/>
              <a:t>get</a:t>
            </a:r>
            <a:r>
              <a:rPr lang="ru-RU" sz="2400" dirty="0"/>
              <a:t>; </a:t>
            </a:r>
            <a:r>
              <a:rPr lang="ru-RU" sz="2400" dirty="0" err="1"/>
              <a:t>set</a:t>
            </a:r>
            <a:r>
              <a:rPr lang="ru-RU" sz="2400" dirty="0"/>
              <a:t>; 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95400" y="4602947"/>
            <a:ext cx="112390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П</a:t>
            </a:r>
            <a:r>
              <a:rPr lang="ru-RU" dirty="0" smtClean="0">
                <a:latin typeface="Roboto"/>
              </a:rPr>
              <a:t>осле </a:t>
            </a:r>
            <a:r>
              <a:rPr lang="ru-RU" dirty="0">
                <a:latin typeface="Roboto"/>
              </a:rPr>
              <a:t>обозначений </a:t>
            </a:r>
            <a:r>
              <a:rPr lang="ru-RU" dirty="0" smtClean="0">
                <a:latin typeface="Roboto"/>
              </a:rPr>
              <a:t>аксессора - </a:t>
            </a:r>
            <a:r>
              <a:rPr lang="ru-RU" dirty="0" err="1" smtClean="0">
                <a:latin typeface="Roboto"/>
              </a:rPr>
              <a:t>get</a:t>
            </a:r>
            <a:r>
              <a:rPr lang="ru-RU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и </a:t>
            </a:r>
            <a:r>
              <a:rPr lang="ru-RU" dirty="0" smtClean="0">
                <a:latin typeface="Roboto"/>
              </a:rPr>
              <a:t>мутатора - </a:t>
            </a:r>
            <a:r>
              <a:rPr lang="ru-RU" dirty="0" err="1" smtClean="0">
                <a:latin typeface="Roboto"/>
              </a:rPr>
              <a:t>set</a:t>
            </a:r>
            <a:r>
              <a:rPr lang="ru-RU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сразу же следует точка с запятой, а тело </a:t>
            </a:r>
            <a:r>
              <a:rPr lang="ru-RU" dirty="0" smtClean="0">
                <a:latin typeface="Roboto"/>
              </a:rPr>
              <a:t>отсутствует</a:t>
            </a:r>
            <a:r>
              <a:rPr lang="ru-RU" dirty="0">
                <a:latin typeface="Roboto"/>
              </a:rPr>
              <a:t>. Такой синтаксис предписывает компилятору создать автоматически переменную, иногда еще называемую поддерживающим полем, для хранения значения. Такая переменная недоступна непосредственно и не имеет имени. Но в то же время она может быть доступна через свойство.</a:t>
            </a:r>
          </a:p>
        </p:txBody>
      </p:sp>
    </p:spTree>
    <p:extLst>
      <p:ext uri="{BB962C8B-B14F-4D97-AF65-F5344CB8AC3E}">
        <p14:creationId xmlns:p14="http://schemas.microsoft.com/office/powerpoint/2010/main" val="261545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75541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Автоматически реализуемые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свойства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65452" y="2004478"/>
            <a:ext cx="11191188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Calibri,sans-serif"/>
              </a:rPr>
              <a:t>Автоматически реализуемые свойства это более лаконичная форма свойств, их есть смысл</a:t>
            </a:r>
            <a:r>
              <a:rPr lang="ru-RU" dirty="0" smtClean="0"/>
              <a:t> </a:t>
            </a:r>
            <a:r>
              <a:rPr lang="ru-RU" dirty="0">
                <a:latin typeface="Calibri,sans-serif"/>
              </a:rPr>
              <a:t>использовать</a:t>
            </a:r>
            <a:r>
              <a:rPr lang="ru-RU" dirty="0" smtClean="0">
                <a:latin typeface="Calibri,sans-serif"/>
              </a:rPr>
              <a:t>, когда в методах доступа </a:t>
            </a:r>
            <a:r>
              <a:rPr lang="en-US" dirty="0" smtClean="0">
                <a:latin typeface="Consolas,sans-serif"/>
              </a:rPr>
              <a:t>get</a:t>
            </a:r>
            <a:r>
              <a:rPr lang="uk-UA" dirty="0" smtClean="0">
                <a:latin typeface="Consolas,sans-serif"/>
              </a:rPr>
              <a:t> </a:t>
            </a:r>
            <a:r>
              <a:rPr lang="ru-RU" dirty="0" smtClean="0">
                <a:latin typeface="Calibri,sans-serif"/>
              </a:rPr>
              <a:t>и </a:t>
            </a:r>
            <a:r>
              <a:rPr lang="en-US" dirty="0" smtClean="0">
                <a:latin typeface="Consolas,sans-serif"/>
              </a:rPr>
              <a:t>set</a:t>
            </a:r>
            <a:r>
              <a:rPr lang="uk-UA" dirty="0" smtClean="0">
                <a:latin typeface="Consolas,sans-serif"/>
              </a:rPr>
              <a:t> </a:t>
            </a:r>
            <a:r>
              <a:rPr lang="ru-RU" dirty="0" smtClean="0">
                <a:latin typeface="Calibri,sans-serif"/>
              </a:rPr>
              <a:t>не требуется дополнительная логика</a:t>
            </a:r>
            <a:r>
              <a:rPr lang="ru-RU" dirty="0">
                <a:latin typeface="Calibri,sans-serif"/>
              </a:rPr>
              <a:t>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95400" y="312259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///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Имя студента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///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Возраст студента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431704" y="3717032"/>
            <a:ext cx="3672408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3126738"/>
            <a:ext cx="4314234" cy="21227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04112" y="5288681"/>
            <a:ext cx="40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Отображения описания авто свойства.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447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Конструктор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28956"/>
            <a:ext cx="1149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Кроме обычных методов в классах используются также и специальные методы, которые называются </a:t>
            </a:r>
            <a:r>
              <a:rPr lang="ru-RU" b="1" dirty="0">
                <a:latin typeface="Roboto"/>
              </a:rPr>
              <a:t>конструкторами</a:t>
            </a:r>
            <a:r>
              <a:rPr lang="ru-RU" dirty="0">
                <a:latin typeface="Roboto"/>
              </a:rPr>
              <a:t>. Конструкторы вызываются при создании нового объекта данного класса. Конструкторы выполняют инициализацию объекта.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07568" y="3047582"/>
            <a:ext cx="7118275" cy="1011733"/>
            <a:chOff x="2487677" y="3244777"/>
            <a:chExt cx="7118275" cy="101173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87688" y="3244777"/>
              <a:ext cx="55996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Конструкторы бывают двух видов:</a:t>
              </a:r>
            </a:p>
          </p:txBody>
        </p:sp>
        <p:sp>
          <p:nvSpPr>
            <p:cNvPr id="9" name="Выгнутая влево стрелка 8"/>
            <p:cNvSpPr/>
            <p:nvPr/>
          </p:nvSpPr>
          <p:spPr>
            <a:xfrm>
              <a:off x="2487677" y="3386180"/>
              <a:ext cx="731520" cy="87033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Выгнутая вправо стрелка 9"/>
            <p:cNvSpPr/>
            <p:nvPr/>
          </p:nvSpPr>
          <p:spPr>
            <a:xfrm>
              <a:off x="8874432" y="3400361"/>
              <a:ext cx="731520" cy="85614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588551" y="4240442"/>
            <a:ext cx="4617994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Конструкторы по 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умолчанию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84551" y="4258883"/>
            <a:ext cx="5141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Пользовательские</a:t>
            </a:r>
            <a:r>
              <a:rPr lang="ru-RU" sz="28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конструкторы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68462" y="5705813"/>
            <a:ext cx="598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Имя конструктора всегда совпадает с именем класса.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63908" y="5708546"/>
            <a:ext cx="553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Конструкторы не имеют возвращаемых значений</a:t>
            </a:r>
            <a:r>
              <a:rPr lang="ru-RU" dirty="0">
                <a:latin typeface="Calibri,sans-serif"/>
              </a:rPr>
              <a:t>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88551" y="6128386"/>
            <a:ext cx="11237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Если в теле класса не определен ни один пользовательский конструктор, то всегда используется «невидимый» конструктор по умолчанию.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23392" y="4691517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684551" y="4691517"/>
            <a:ext cx="5141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argument)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245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5204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Конструктор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44995" y="3138389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Задача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конструктора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по</a:t>
            </a:r>
            <a:r>
              <a:rPr lang="en-US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умолчанию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–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инициализация</a:t>
            </a:r>
            <a:r>
              <a:rPr lang="en-US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полей значениями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умолчанию</a:t>
            </a:r>
            <a:r>
              <a:rPr lang="ru-RU" dirty="0" smtClean="0">
                <a:latin typeface="Calibri,sans-serif"/>
              </a:rPr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1865" y="3590198"/>
            <a:ext cx="11150756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Задача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пользовательского</a:t>
            </a:r>
            <a:r>
              <a:rPr lang="en-US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конструктора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–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инициализация </a:t>
            </a:r>
            <a:r>
              <a:rPr lang="ru-RU" dirty="0">
                <a:latin typeface="Roboto"/>
              </a:rPr>
              <a:t>полей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предопределенными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пользователем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значениями.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9320" y="4534532"/>
            <a:ext cx="11334414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Если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в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имеется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пользовательский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конструктор,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при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этом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требуется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создавать экземпляры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использованием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конструктора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умолчанию,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то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конструктор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по умолчанию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должен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быть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определен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в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теле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явно,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иначе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возникнет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ошибка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на уровне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компиляции.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9320" y="1993246"/>
            <a:ext cx="10887000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Каждый раз, когда </a:t>
            </a:r>
            <a:r>
              <a:rPr lang="ru-RU" dirty="0" smtClean="0">
                <a:latin typeface="Roboto"/>
              </a:rPr>
              <a:t>создается</a:t>
            </a:r>
            <a:r>
              <a:rPr lang="en-US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класс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или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структура</a:t>
            </a:r>
            <a:r>
              <a:rPr lang="ru-RU" dirty="0">
                <a:latin typeface="Roboto"/>
              </a:rPr>
              <a:t>, вызывается конструктор. Класс или структура может иметь несколько конструкторов, принимающих различные аргументы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06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06540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Конструкторы,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которые вызывают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другие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конструкторы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2013529"/>
            <a:ext cx="11449272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Один конструктор может вызывать другой конструктор того же класса, если после сигнатуры вызывающего конструктора поставить ключевое слово </a:t>
            </a:r>
            <a:r>
              <a:rPr lang="en-US" dirty="0">
                <a:latin typeface="Roboto"/>
              </a:rPr>
              <a:t>this</a:t>
            </a:r>
            <a:r>
              <a:rPr lang="ru-RU" dirty="0">
                <a:latin typeface="Roboto"/>
              </a:rPr>
              <a:t> и указать набор параметров, который должен совпадать по количеству и типу с набором параметров вызываемого конструктора.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9416" y="3861048"/>
            <a:ext cx="334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Calibri,sans-serif"/>
              </a:rPr>
              <a:t>Вызывающий конструктор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81645" y="3861048"/>
            <a:ext cx="3303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Calibri,sans-serif"/>
              </a:rPr>
              <a:t>Вызываемый конструктор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40220" y="4501340"/>
            <a:ext cx="4778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name;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Age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5400" y="45013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Position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position;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297861" y="4725144"/>
            <a:ext cx="2560732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23392" y="6075145"/>
            <a:ext cx="11282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Roboto"/>
              </a:rPr>
              <a:t>При </a:t>
            </a:r>
            <a:r>
              <a:rPr lang="ru-RU" dirty="0" smtClean="0">
                <a:latin typeface="Roboto"/>
              </a:rPr>
              <a:t>попытке</a:t>
            </a:r>
            <a:r>
              <a:rPr lang="en-US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вызова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конструктора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несуществующим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набором</a:t>
            </a:r>
            <a:r>
              <a:rPr lang="en-US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будет</a:t>
            </a:r>
            <a:r>
              <a:rPr lang="uk-UA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ошибка</a:t>
            </a:r>
            <a:r>
              <a:rPr lang="en-US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уровня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2742811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768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Поля только для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чтения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916832"/>
            <a:ext cx="113772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Roboto"/>
              </a:rPr>
              <a:t>Поля для чтения можно инициализировать при их объявлении 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либо инициализировать 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и изменять в конструкторе. Инициализировать или изменять их значение в других местах нельзя, можно только считывать их значение.</a:t>
            </a:r>
            <a:endParaRPr lang="ru-RU" dirty="0"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7106" y="3944358"/>
            <a:ext cx="8071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field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01366" y="4786944"/>
            <a:ext cx="259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Roboto"/>
              </a:rPr>
              <a:t>Модификатор доступа</a:t>
            </a:r>
            <a:endParaRPr lang="ru-RU" dirty="0">
              <a:latin typeface="Robot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675" y="4782804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Roboto"/>
              </a:rPr>
              <a:t>Ключевое слово</a:t>
            </a:r>
            <a:endParaRPr lang="ru-RU" dirty="0">
              <a:latin typeface="Robo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1563" y="4782804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Roboto"/>
              </a:rPr>
              <a:t>Тип</a:t>
            </a:r>
            <a:endParaRPr lang="ru-RU" dirty="0"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8088" y="47828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latin typeface="Roboto"/>
              </a:rPr>
              <a:t>Имя</a:t>
            </a:r>
            <a:endParaRPr lang="ru-RU" dirty="0">
              <a:latin typeface="Roboto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67608" y="4467578"/>
            <a:ext cx="288032" cy="315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151784" y="4467578"/>
            <a:ext cx="0" cy="315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023992" y="4433024"/>
            <a:ext cx="0" cy="315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205643" y="4407706"/>
            <a:ext cx="0" cy="315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901366" y="5814196"/>
            <a:ext cx="1076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Roboto"/>
              </a:rPr>
              <a:t>readonly</a:t>
            </a:r>
            <a:r>
              <a:rPr lang="uk-UA" b="1" dirty="0" smtClean="0">
                <a:solidFill>
                  <a:srgbClr val="000000"/>
                </a:solidFill>
                <a:latin typeface="Roboto"/>
              </a:rPr>
              <a:t> - 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это 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модификатор, который можно использовать только для полей</a:t>
            </a:r>
            <a:r>
              <a:rPr lang="ru-RU" dirty="0">
                <a:latin typeface="Calibri,sans-serif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85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89887" y="2226238"/>
            <a:ext cx="33489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С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# </a:t>
            </a:r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Base </a:t>
            </a:r>
            <a:endParaRPr lang="ru-RU" sz="60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429000"/>
            <a:ext cx="12192000" cy="16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30173" y="4278542"/>
            <a:ext cx="9085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Введение в ООП. Понятия классов и объектов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30173" y="3561384"/>
            <a:ext cx="1403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Урок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7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201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Константы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95400" y="2019115"/>
            <a:ext cx="11233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Константы</a:t>
            </a:r>
            <a:r>
              <a:rPr lang="ru-RU" dirty="0">
                <a:latin typeface="Roboto"/>
              </a:rPr>
              <a:t> предназначены для описания таких значений, которые не должны изменяться в программе. Для определения констант используется ключевое слово </a:t>
            </a:r>
            <a:r>
              <a:rPr lang="ru-RU" dirty="0" err="1">
                <a:latin typeface="Roboto"/>
              </a:rPr>
              <a:t>const</a:t>
            </a:r>
            <a:r>
              <a:rPr lang="ru-RU" dirty="0">
                <a:latin typeface="Roboto"/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09470" y="2935353"/>
            <a:ext cx="112191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Константы характеризуются следующими признаками</a:t>
            </a:r>
            <a:r>
              <a:rPr lang="ru-RU" dirty="0" smtClean="0">
                <a:latin typeface="Roboto"/>
              </a:rPr>
              <a:t>:</a:t>
            </a:r>
          </a:p>
          <a:p>
            <a:endParaRPr lang="ru-RU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Roboto"/>
              </a:rPr>
              <a:t>Константа должна быть проинициализирована при определении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Roboto"/>
              </a:rPr>
              <a:t>После определения значение константы не может быть изменено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83632" y="5089083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PI = 3.141;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2169" y="5940684"/>
            <a:ext cx="259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Roboto"/>
              </a:rPr>
              <a:t>Модификатор доступа</a:t>
            </a:r>
            <a:endParaRPr lang="ru-RU" dirty="0">
              <a:latin typeface="Robot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4192" y="5934964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Roboto"/>
              </a:rPr>
              <a:t>Ключевое слово</a:t>
            </a:r>
            <a:endParaRPr lang="ru-RU" dirty="0">
              <a:latin typeface="Robo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3952" y="5934964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Roboto"/>
              </a:rPr>
              <a:t>Тип</a:t>
            </a:r>
            <a:endParaRPr lang="ru-RU" dirty="0"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6080" y="593496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latin typeface="Roboto"/>
              </a:rPr>
              <a:t>Имя</a:t>
            </a:r>
            <a:endParaRPr lang="ru-RU" dirty="0">
              <a:latin typeface="Roboto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365192" y="5612303"/>
            <a:ext cx="624875" cy="322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583832" y="5612303"/>
            <a:ext cx="0" cy="322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887780" y="5599354"/>
            <a:ext cx="0" cy="322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032104" y="5591929"/>
            <a:ext cx="0" cy="322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80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26458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Сильные и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слабые ссылки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7143"/>
              </p:ext>
            </p:extLst>
          </p:nvPr>
        </p:nvGraphicFramePr>
        <p:xfrm>
          <a:off x="727056" y="2159450"/>
          <a:ext cx="9689424" cy="227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712">
                  <a:extLst>
                    <a:ext uri="{9D8B030D-6E8A-4147-A177-3AD203B41FA5}">
                      <a16:colId xmlns:a16="http://schemas.microsoft.com/office/drawing/2014/main" val="247141704"/>
                    </a:ext>
                  </a:extLst>
                </a:gridCol>
                <a:gridCol w="4844712">
                  <a:extLst>
                    <a:ext uri="{9D8B030D-6E8A-4147-A177-3AD203B41FA5}">
                      <a16:colId xmlns:a16="http://schemas.microsoft.com/office/drawing/2014/main" val="4131286446"/>
                    </a:ext>
                  </a:extLst>
                </a:gridCol>
              </a:tblGrid>
              <a:tr h="986207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экземпляра класса по сильной ссылке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экземпляра класса по слабой ссылке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8869"/>
                  </a:ext>
                </a:extLst>
              </a:tr>
              <a:tr h="12914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904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911424" y="3406448"/>
            <a:ext cx="4450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instance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MyClass();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instance.Method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59983" y="337728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MyClass().Method();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7056" y="4812848"/>
            <a:ext cx="10337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>
                <a:latin typeface="Roboto"/>
              </a:rPr>
              <a:t>Слабые ссылки (</a:t>
            </a:r>
            <a:r>
              <a:rPr lang="ru-RU" b="1" i="1" u="sng" dirty="0" err="1">
                <a:latin typeface="Roboto"/>
              </a:rPr>
              <a:t>weak</a:t>
            </a:r>
            <a:r>
              <a:rPr lang="ru-RU" b="1" i="1" u="sng" dirty="0">
                <a:latin typeface="Roboto"/>
              </a:rPr>
              <a:t> </a:t>
            </a:r>
            <a:r>
              <a:rPr lang="ru-RU" b="1" i="1" u="sng" dirty="0" err="1">
                <a:latin typeface="Roboto"/>
              </a:rPr>
              <a:t>references</a:t>
            </a:r>
            <a:r>
              <a:rPr lang="ru-RU" b="1" i="1" u="sng" dirty="0">
                <a:latin typeface="Roboto"/>
              </a:rPr>
              <a:t>)</a:t>
            </a:r>
            <a:r>
              <a:rPr lang="ru-RU" dirty="0">
                <a:latin typeface="Roboto"/>
              </a:rPr>
              <a:t> - это вспомогательный механизм обслуживания ссылок на управляемые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419305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739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Частичные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классы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2012900"/>
            <a:ext cx="11377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,sans-serif"/>
              </a:rPr>
              <a:t>В С</a:t>
            </a:r>
            <a:r>
              <a:rPr lang="en-US" dirty="0">
                <a:latin typeface="Calibri,sans-serif"/>
              </a:rPr>
              <a:t># </a:t>
            </a:r>
            <a:r>
              <a:rPr lang="ru-RU" dirty="0">
                <a:latin typeface="Calibri,sans-serif"/>
              </a:rPr>
              <a:t>существует возможность создать </a:t>
            </a:r>
            <a:r>
              <a:rPr lang="ru-RU" b="1" dirty="0">
                <a:latin typeface="Calibri,sans-serif"/>
              </a:rPr>
              <a:t>частичный класс </a:t>
            </a:r>
            <a:r>
              <a:rPr lang="ru-RU" dirty="0">
                <a:latin typeface="Calibri,sans-serif"/>
              </a:rPr>
              <a:t>(интерфейс или </a:t>
            </a:r>
            <a:r>
              <a:rPr lang="ru-RU" dirty="0" smtClean="0">
                <a:latin typeface="Calibri,sans-serif"/>
              </a:rPr>
              <a:t>структуру). </a:t>
            </a:r>
            <a:r>
              <a:rPr lang="ru-RU" dirty="0">
                <a:latin typeface="Calibri,sans-serif"/>
              </a:rPr>
              <a:t>То есть мы можем иметь несколько файлов с определением одного и того же класса, и при компиляции все эти определения будут скомпилированы в одно.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3015256"/>
            <a:ext cx="1115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,sans-serif"/>
              </a:rPr>
              <a:t>Для разделения </a:t>
            </a:r>
            <a:r>
              <a:rPr lang="ru-RU" dirty="0" smtClean="0">
                <a:latin typeface="Calibri,sans-serif"/>
              </a:rPr>
              <a:t>класса на </a:t>
            </a:r>
            <a:r>
              <a:rPr lang="ru-RU" dirty="0">
                <a:latin typeface="Calibri,sans-serif"/>
              </a:rPr>
              <a:t>несколько частей, используется ключевое слово </a:t>
            </a:r>
            <a:r>
              <a:rPr lang="ru-RU" dirty="0" err="1">
                <a:latin typeface="Calibri,sans-serif"/>
              </a:rPr>
              <a:t>partial</a:t>
            </a:r>
            <a:r>
              <a:rPr lang="ru-RU" dirty="0">
                <a:latin typeface="Calibri,sans-serif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28363" y="3515074"/>
            <a:ext cx="3503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Partial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84032" y="3520642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Partial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5640" y="4967150"/>
            <a:ext cx="7907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Partial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lass partial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Partial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lass();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partial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lass.Method1();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partial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lass.Method2();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404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81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Частичные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методы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99522" y="1986718"/>
            <a:ext cx="11301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,sans-serif"/>
              </a:rPr>
              <a:t>Частичные классы могут содержать </a:t>
            </a:r>
            <a:r>
              <a:rPr lang="ru-RU" b="1" dirty="0">
                <a:latin typeface="Calibri,sans-serif"/>
              </a:rPr>
              <a:t>частичные методы</a:t>
            </a:r>
            <a:r>
              <a:rPr lang="ru-RU" dirty="0">
                <a:latin typeface="Calibri,sans-serif"/>
              </a:rPr>
              <a:t>. Таким методы также </a:t>
            </a:r>
            <a:r>
              <a:rPr lang="ru-RU" dirty="0" smtClean="0">
                <a:latin typeface="Calibri,sans-serif"/>
              </a:rPr>
              <a:t>определяются </a:t>
            </a:r>
            <a:r>
              <a:rPr lang="ru-RU" dirty="0">
                <a:latin typeface="Calibri,sans-serif"/>
              </a:rPr>
              <a:t>с ключевым словом </a:t>
            </a:r>
            <a:r>
              <a:rPr lang="ru-RU" dirty="0" err="1">
                <a:latin typeface="Calibri,sans-serif"/>
              </a:rPr>
              <a:t>partial</a:t>
            </a:r>
            <a:r>
              <a:rPr lang="ru-RU" dirty="0">
                <a:latin typeface="Calibri,sans-serif"/>
              </a:rPr>
              <a:t>. Причем определение частичного метода без тела метода находится в одном частичном классе, а реализация этого же метода - в другом частичном классе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25816" y="3072139"/>
            <a:ext cx="5256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Partial</a:t>
            </a:r>
            <a:r>
              <a:rPr lang="ru-RU" dirty="0" smtClean="0">
                <a:solidFill>
                  <a:srgbClr val="2B91AF"/>
                </a:solidFill>
                <a:latin typeface="Consolas" panose="020B0609020204030204" pitchFamily="49" charset="0"/>
              </a:rPr>
              <a:t>С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lass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partial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Method(){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Реализация*/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CallPartialMethod()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Method();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0057" y="3072139"/>
            <a:ext cx="3527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Partial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partial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5400" y="5103464"/>
            <a:ext cx="648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Partial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lass partial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Partial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lass();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partial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lass.CallPartialMethod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156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86317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Правила использования частичных методов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126424"/>
            <a:ext cx="113772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Calibri,sans-serif"/>
              </a:rPr>
              <a:t>Частичные методы должны быть определенны только в частичных классах.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Calibri,sans-serif"/>
              </a:rPr>
              <a:t>Частичные </a:t>
            </a:r>
            <a:r>
              <a:rPr lang="ru-RU" dirty="0">
                <a:latin typeface="Calibri,sans-serif"/>
              </a:rPr>
              <a:t>методы должны быть помечены ключевым словом </a:t>
            </a:r>
            <a:r>
              <a:rPr lang="ru-RU" dirty="0" err="1">
                <a:latin typeface="Calibri,sans-serif"/>
              </a:rPr>
              <a:t>partial</a:t>
            </a:r>
            <a:r>
              <a:rPr lang="ru-RU" dirty="0">
                <a:latin typeface="Calibri,sans-serif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Calibri,sans-serif"/>
              </a:rPr>
              <a:t>Частичные методы</a:t>
            </a:r>
            <a:r>
              <a:rPr lang="en-US" dirty="0" smtClean="0">
                <a:latin typeface="Calibri,sans-serif"/>
              </a:rPr>
              <a:t> </a:t>
            </a:r>
            <a:r>
              <a:rPr lang="ru-RU" dirty="0" smtClean="0">
                <a:latin typeface="Calibri,sans-serif"/>
              </a:rPr>
              <a:t>всегда </a:t>
            </a:r>
            <a:r>
              <a:rPr lang="ru-RU" dirty="0">
                <a:latin typeface="Calibri,sans-serif"/>
              </a:rPr>
              <a:t>являются </a:t>
            </a:r>
            <a:r>
              <a:rPr lang="ru-RU" dirty="0" err="1">
                <a:latin typeface="Calibri,sans-serif"/>
              </a:rPr>
              <a:t>private</a:t>
            </a:r>
            <a:r>
              <a:rPr lang="ru-RU" dirty="0">
                <a:latin typeface="Calibri,sans-serif"/>
              </a:rPr>
              <a:t>, попытка явного использования с ними модификатора доступа приведет к ошибке.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Calibri,sans-serif"/>
              </a:rPr>
              <a:t>Частичные </a:t>
            </a:r>
            <a:r>
              <a:rPr lang="ru-RU" dirty="0">
                <a:latin typeface="Calibri,sans-serif"/>
              </a:rPr>
              <a:t>методы должны возвращать </a:t>
            </a:r>
            <a:r>
              <a:rPr lang="ru-RU" dirty="0" err="1">
                <a:latin typeface="Calibri,sans-serif"/>
              </a:rPr>
              <a:t>void</a:t>
            </a:r>
            <a:r>
              <a:rPr lang="ru-RU" dirty="0">
                <a:latin typeface="Calibri,sans-serif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Calibri,sans-serif"/>
              </a:rPr>
              <a:t>Частичные </a:t>
            </a:r>
            <a:r>
              <a:rPr lang="ru-RU" dirty="0">
                <a:latin typeface="Calibri,sans-serif"/>
              </a:rPr>
              <a:t>методы могут быть нереализованными.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Calibri,sans-serif"/>
              </a:rPr>
              <a:t>Частичные </a:t>
            </a:r>
            <a:r>
              <a:rPr lang="ru-RU" dirty="0">
                <a:latin typeface="Calibri,sans-serif"/>
              </a:rPr>
              <a:t>методы могут не иметь аргументов.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1933330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149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Тема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071664" y="1138863"/>
            <a:ext cx="5328592" cy="5040560"/>
            <a:chOff x="3503712" y="1807022"/>
            <a:chExt cx="5130898" cy="4828131"/>
          </a:xfrm>
        </p:grpSpPr>
        <p:pic>
          <p:nvPicPr>
            <p:cNvPr id="1026" name="Picture 2" descr="Картинки по запросу спасибо за внима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79" y="1807022"/>
              <a:ext cx="4828131" cy="482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3503712" y="4221088"/>
              <a:ext cx="64807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6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60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494588" y="3212976"/>
            <a:ext cx="29220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“Smart House”,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ул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Машиностроительная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41 (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«Корона» улица Срибнокильская,1</a:t>
            </a:r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 Позняки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000000"/>
              </a:buClr>
              <a:buSzPts val="1600"/>
            </a:pP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 (044) 599-01-79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7464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7392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960094" y="0"/>
            <a:ext cx="456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7464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224" y="669250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r="6664"/>
          <a:stretch/>
        </p:blipFill>
        <p:spPr>
          <a:xfrm>
            <a:off x="1712259" y="292259"/>
            <a:ext cx="4869516" cy="29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7968"/>
            <a:ext cx="5420877" cy="3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0" y="1904946"/>
            <a:ext cx="57271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Основы ООП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Понятие </a:t>
            </a:r>
            <a:r>
              <a:rPr lang="ru-RU" dirty="0">
                <a:latin typeface="Roboto"/>
              </a:rPr>
              <a:t>класса и объекта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Создание классов, их содержимое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Создание объектов с помощью классов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Модификаторы доступа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Работа со свойствами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Автоматически реализуемые свойства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Конструкторы пользовательские и по умолчанию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Частичные классы и </a:t>
            </a:r>
            <a:r>
              <a:rPr lang="ru-RU" dirty="0" smtClean="0">
                <a:latin typeface="Roboto"/>
              </a:rPr>
              <a:t>методы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Поля только для чтения</a:t>
            </a:r>
            <a:endParaRPr lang="ru-RU" dirty="0">
              <a:latin typeface="Roboto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1107496"/>
            <a:ext cx="2231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План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урока</a:t>
            </a:r>
          </a:p>
        </p:txBody>
      </p:sp>
      <p:pic>
        <p:nvPicPr>
          <p:cNvPr id="13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Картинки по запросу ооп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146033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44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05955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ООП - Объектно-ориентированное программирование</a:t>
            </a: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940639"/>
            <a:ext cx="11377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Roboto"/>
              </a:rPr>
              <a:t>Объектно-ориентированное программирование</a:t>
            </a:r>
            <a:r>
              <a:rPr lang="ru-RU" dirty="0">
                <a:latin typeface="Roboto"/>
              </a:rPr>
              <a:t> (в дальнейшем ООП) — парадигма программирования, в которой основными концепциями являются понятия объектов и классов.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2170" y="2889652"/>
            <a:ext cx="1137726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Roboto"/>
              </a:rPr>
              <a:t>ООП </a:t>
            </a:r>
            <a:r>
              <a:rPr lang="ru-RU" dirty="0" smtClean="0">
                <a:latin typeface="Roboto"/>
              </a:rPr>
              <a:t>при разработке дает возможность оперировать некоторыми сущностями, такими как классами и экземплярами класса – объектами.  </a:t>
            </a:r>
            <a:endParaRPr lang="ru-RU" dirty="0">
              <a:latin typeface="Roboto"/>
            </a:endParaRPr>
          </a:p>
        </p:txBody>
      </p:sp>
      <p:pic>
        <p:nvPicPr>
          <p:cNvPr id="2054" name="Picture 6" descr="cute-kitten-transparent-19.png (970×82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3502058"/>
            <a:ext cx="3969833" cy="335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72170" y="3853737"/>
            <a:ext cx="8044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У каждого объекта есть </a:t>
            </a:r>
            <a:r>
              <a:rPr lang="ru-RU" b="1" dirty="0">
                <a:latin typeface="Roboto"/>
              </a:rPr>
              <a:t>свойства</a:t>
            </a:r>
            <a:r>
              <a:rPr lang="ru-RU" dirty="0">
                <a:latin typeface="Roboto"/>
              </a:rPr>
              <a:t>. Например, свойства котенка: порода, имя, возраст, длина шерсти и т.д.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8353" y="4809426"/>
            <a:ext cx="79253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У каждого объекта есть </a:t>
            </a:r>
            <a:r>
              <a:rPr lang="ru-RU" b="1" dirty="0">
                <a:latin typeface="Roboto"/>
              </a:rPr>
              <a:t>методы</a:t>
            </a:r>
            <a:r>
              <a:rPr lang="ru-RU" dirty="0">
                <a:latin typeface="Roboto"/>
              </a:rPr>
              <a:t> (то есть действия, которые может делать объект). Например, методы </a:t>
            </a:r>
            <a:r>
              <a:rPr lang="ru-RU" dirty="0" smtClean="0">
                <a:latin typeface="Roboto"/>
              </a:rPr>
              <a:t>котенка: спать(), кушать(), мурчать(), играть(), шкодить() и </a:t>
            </a:r>
            <a:r>
              <a:rPr lang="ru-RU" dirty="0">
                <a:latin typeface="Roboto"/>
              </a:rPr>
              <a:t>т.д. </a:t>
            </a:r>
          </a:p>
        </p:txBody>
      </p:sp>
    </p:spTree>
    <p:extLst>
      <p:ext uri="{BB962C8B-B14F-4D97-AF65-F5344CB8AC3E}">
        <p14:creationId xmlns:p14="http://schemas.microsoft.com/office/powerpoint/2010/main" val="88003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4034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  <a:latin typeface="Roboto"/>
              </a:rPr>
              <a:t>П</a:t>
            </a:r>
            <a:r>
              <a:rPr lang="uk-UA" sz="3200" dirty="0" smtClean="0">
                <a:solidFill>
                  <a:schemeClr val="bg1"/>
                </a:solidFill>
                <a:latin typeface="Roboto"/>
              </a:rPr>
              <a:t>арадигмы ООП</a:t>
            </a: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44460" y="1898356"/>
            <a:ext cx="1156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Roboto"/>
              </a:rPr>
              <a:t>Парадигма программирования</a:t>
            </a:r>
            <a:r>
              <a:rPr lang="ru-RU" dirty="0">
                <a:latin typeface="Roboto"/>
              </a:rPr>
              <a:t> — это совокупность идей и понятий, определяющих стиль написания компьютерных программ (подход к программированию).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2856" y="2953277"/>
            <a:ext cx="4999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Roboto"/>
              </a:rPr>
              <a:t>К основным парадигмам ООП относятся: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2856" y="347226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alibri,sans-serif"/>
              </a:rPr>
              <a:t>Инкапсуляция</a:t>
            </a:r>
            <a:r>
              <a:rPr lang="ru-RU" dirty="0" smtClean="0">
                <a:latin typeface="Calibri,sans-serif"/>
              </a:rPr>
              <a:t> - это свойство системы, позволяющее объединить данные и методы, работающие с ними, в классе и скрыть детали реализации от пользователя.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8455" y="4268250"/>
            <a:ext cx="11518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Наследование</a:t>
            </a:r>
            <a:r>
              <a:rPr lang="ru-RU" dirty="0">
                <a:latin typeface="Roboto"/>
              </a:rPr>
              <a:t> - это свойство системы, позволяющее описать новый класс на основе </a:t>
            </a:r>
            <a:r>
              <a:rPr lang="ru-RU" dirty="0" smtClean="0">
                <a:latin typeface="Roboto"/>
              </a:rPr>
              <a:t>уже существующего</a:t>
            </a:r>
            <a:r>
              <a:rPr lang="ru-RU" dirty="0">
                <a:latin typeface="Roboto"/>
              </a:rPr>
              <a:t>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2856" y="5063729"/>
            <a:ext cx="11429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alibri,sans-serif"/>
              </a:rPr>
              <a:t>Полиморфизм</a:t>
            </a:r>
            <a:r>
              <a:rPr lang="ru-RU" dirty="0">
                <a:latin typeface="Calibri,sans-serif"/>
              </a:rPr>
              <a:t> - </a:t>
            </a:r>
            <a:r>
              <a:rPr lang="ru-RU" dirty="0">
                <a:latin typeface="Roboto"/>
              </a:rPr>
              <a:t>возможность</a:t>
            </a:r>
            <a:r>
              <a:rPr lang="ru-RU" dirty="0">
                <a:latin typeface="Calibri,sans-serif"/>
              </a:rPr>
              <a:t> объектов с одинаковой спецификацией иметь различную реализацию.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2856" y="5582716"/>
            <a:ext cx="11161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Абстракция</a:t>
            </a:r>
            <a:r>
              <a:rPr lang="ru-RU" dirty="0">
                <a:latin typeface="Roboto"/>
              </a:rPr>
              <a:t> – это придание объекту характеристик, которые четко определяют его концептуальные границы, отличая от всех других объектов. Позволяет работать с объектами, не вдаваясь в особенности их реализации. </a:t>
            </a:r>
          </a:p>
        </p:txBody>
      </p:sp>
    </p:spTree>
    <p:extLst>
      <p:ext uri="{BB962C8B-B14F-4D97-AF65-F5344CB8AC3E}">
        <p14:creationId xmlns:p14="http://schemas.microsoft.com/office/powerpoint/2010/main" val="387755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1882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Понятие</a:t>
            </a:r>
            <a:r>
              <a:rPr lang="ru-RU" sz="3200" dirty="0">
                <a:latin typeface="Roboto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класса и объекта</a:t>
            </a:r>
          </a:p>
          <a:p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901383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>
                <a:latin typeface="Calibri,sans-serif"/>
              </a:rPr>
              <a:t>Класс</a:t>
            </a:r>
            <a:r>
              <a:rPr lang="ru-RU" dirty="0">
                <a:latin typeface="Calibri,sans-serif"/>
              </a:rPr>
              <a:t> — это логическая структура, позволяющая создавать свои собственные пользовательские типы. </a:t>
            </a:r>
            <a:endParaRPr lang="en-US" dirty="0">
              <a:latin typeface="Calibri,sans-serif"/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2330842" y="2391480"/>
            <a:ext cx="6933510" cy="1465352"/>
            <a:chOff x="2121600" y="2346999"/>
            <a:chExt cx="6933510" cy="1465352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2121600" y="2346999"/>
              <a:ext cx="6933510" cy="1465352"/>
              <a:chOff x="-931320" y="-540335"/>
              <a:chExt cx="6065281" cy="1733089"/>
            </a:xfrm>
          </p:grpSpPr>
          <p:grpSp>
            <p:nvGrpSpPr>
              <p:cNvPr id="36" name="Группа 35"/>
              <p:cNvGrpSpPr/>
              <p:nvPr/>
            </p:nvGrpSpPr>
            <p:grpSpPr>
              <a:xfrm>
                <a:off x="-931320" y="-540335"/>
                <a:ext cx="4701287" cy="1733089"/>
                <a:chOff x="-931320" y="-540335"/>
                <a:chExt cx="4701287" cy="1733089"/>
              </a:xfrm>
            </p:grpSpPr>
            <p:sp>
              <p:nvSpPr>
                <p:cNvPr id="38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583165" y="-540335"/>
                  <a:ext cx="3186802" cy="38548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3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Система типов </a:t>
                  </a:r>
                  <a:r>
                    <a:rPr lang="en-US" sz="3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NET</a:t>
                  </a:r>
                  <a:endParaRPr lang="ru-RU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-931320" y="734879"/>
                  <a:ext cx="2267657" cy="4578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800" i="1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Типы значений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37" name="Надпись 2"/>
              <p:cNvSpPr txBox="1">
                <a:spLocks noChangeArrowheads="1"/>
              </p:cNvSpPr>
              <p:nvPr/>
            </p:nvSpPr>
            <p:spPr bwMode="auto">
              <a:xfrm>
                <a:off x="2316421" y="734879"/>
                <a:ext cx="2817540" cy="3859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i="1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Ссылочные типы</a:t>
                </a:r>
                <a:endParaRPr lang="ru-RU" sz="28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Выгнутая вправо стрелка 47"/>
            <p:cNvSpPr/>
            <p:nvPr/>
          </p:nvSpPr>
          <p:spPr>
            <a:xfrm>
              <a:off x="7902982" y="2663550"/>
              <a:ext cx="731520" cy="85614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9" name="Выгнутая влево стрелка 48"/>
            <p:cNvSpPr/>
            <p:nvPr/>
          </p:nvSpPr>
          <p:spPr>
            <a:xfrm>
              <a:off x="2790414" y="2656460"/>
              <a:ext cx="731520" cy="87033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6" name="Таблица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12477"/>
              </p:ext>
            </p:extLst>
          </p:nvPr>
        </p:nvGraphicFramePr>
        <p:xfrm>
          <a:off x="1703512" y="4014295"/>
          <a:ext cx="3604038" cy="253434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604038">
                  <a:extLst>
                    <a:ext uri="{9D8B030D-6E8A-4147-A177-3AD203B41FA5}">
                      <a16:colId xmlns:a16="http://schemas.microsoft.com/office/drawing/2014/main" val="399713536"/>
                    </a:ext>
                  </a:extLst>
                </a:gridCol>
              </a:tblGrid>
              <a:tr h="4223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Целочисленные типы</a:t>
                      </a:r>
                      <a:endParaRPr lang="ru-RU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845859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Типы с плавающей запятой</a:t>
                      </a:r>
                      <a:endParaRPr lang="ru-RU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512570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Тип decimal</a:t>
                      </a:r>
                      <a:endParaRPr lang="ru-RU" sz="20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627258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Тип char</a:t>
                      </a:r>
                      <a:endParaRPr lang="ru-RU" sz="20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821459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Перечисления enum</a:t>
                      </a:r>
                      <a:endParaRPr lang="ru-RU" sz="20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4095129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Структуры (</a:t>
                      </a:r>
                      <a:r>
                        <a:rPr lang="ru-RU" sz="20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struct</a:t>
                      </a:r>
                      <a:r>
                        <a:rPr lang="ru-RU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ru-RU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322877"/>
                  </a:ext>
                </a:extLst>
              </a:tr>
            </a:tbl>
          </a:graphicData>
        </a:graphic>
      </p:graphicFrame>
      <p:graphicFrame>
        <p:nvGraphicFramePr>
          <p:cNvPr id="57" name="Таблица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81363"/>
              </p:ext>
            </p:extLst>
          </p:nvPr>
        </p:nvGraphicFramePr>
        <p:xfrm>
          <a:off x="6048923" y="4014295"/>
          <a:ext cx="3312368" cy="21181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3789465023"/>
                    </a:ext>
                  </a:extLst>
                </a:gridCol>
              </a:tblGrid>
              <a:tr h="4236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Тип </a:t>
                      </a:r>
                      <a:r>
                        <a:rPr lang="ru-RU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object</a:t>
                      </a:r>
                      <a:endParaRPr lang="ru-RU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374002"/>
                  </a:ext>
                </a:extLst>
              </a:tr>
              <a:tr h="4236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Тип string</a:t>
                      </a:r>
                      <a:endParaRPr lang="ru-RU" sz="20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234523"/>
                  </a:ext>
                </a:extLst>
              </a:tr>
              <a:tr h="4236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9025" algn="l"/>
                        </a:tabLst>
                      </a:pPr>
                      <a:r>
                        <a:rPr lang="ru-RU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Классы (class)</a:t>
                      </a:r>
                      <a:endParaRPr lang="ru-RU" sz="20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223702"/>
                  </a:ext>
                </a:extLst>
              </a:tr>
              <a:tr h="4236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Интерфейсы (interface)</a:t>
                      </a:r>
                      <a:endParaRPr lang="ru-RU" sz="20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535197"/>
                  </a:ext>
                </a:extLst>
              </a:tr>
              <a:tr h="4236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Делегаты (</a:t>
                      </a:r>
                      <a:r>
                        <a:rPr lang="ru-RU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delegate</a:t>
                      </a:r>
                      <a:r>
                        <a:rPr lang="ru-RU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ru-RU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371275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085336" y="285480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Хранение - 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Стек</a:t>
            </a:r>
            <a:endParaRPr lang="ru-RU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48328" y="2857594"/>
            <a:ext cx="175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Хранение - 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Куча</a:t>
            </a:r>
            <a:endParaRPr lang="ru-RU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80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1956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Устройство памяти в .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NET</a:t>
            </a: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https://hsto.org/files/24b/1e7/274/24b1e72743a546419b7e3cc0fe70c2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636912"/>
            <a:ext cx="5498797" cy="297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95400" y="2000712"/>
            <a:ext cx="6096000" cy="17238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latin typeface="Roboto"/>
              </a:rPr>
              <a:t>Стек</a:t>
            </a:r>
            <a:r>
              <a:rPr lang="ru-RU" dirty="0">
                <a:latin typeface="Roboto"/>
              </a:rPr>
              <a:t> — это область оперативной памяти, которая создаётся для каждого потока. Он работает в порядке LIFO (</a:t>
            </a:r>
            <a:r>
              <a:rPr lang="ru-RU" dirty="0" err="1">
                <a:latin typeface="Roboto"/>
              </a:rPr>
              <a:t>Last</a:t>
            </a:r>
            <a:r>
              <a:rPr lang="ru-RU" dirty="0">
                <a:latin typeface="Roboto"/>
              </a:rPr>
              <a:t> In, </a:t>
            </a:r>
            <a:r>
              <a:rPr lang="ru-RU" dirty="0" err="1">
                <a:latin typeface="Roboto"/>
              </a:rPr>
              <a:t>First</a:t>
            </a:r>
            <a:r>
              <a:rPr lang="ru-RU" dirty="0">
                <a:latin typeface="Roboto"/>
              </a:rPr>
              <a:t> Out),  то есть последний добавленный в стек кусок памяти будет первым в очереди на вывод из стека.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3861048"/>
            <a:ext cx="6096000" cy="23951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latin typeface="Roboto"/>
              </a:rPr>
              <a:t>Куча</a:t>
            </a:r>
            <a:r>
              <a:rPr lang="ru-RU" dirty="0">
                <a:latin typeface="Roboto"/>
              </a:rPr>
              <a:t> — это хранилище памяти, также расположенное в ОЗУ, которое допускает динамическое выделение памяти и не работает по принципу стека: это просто склад для ваших переменных. Когда вы выделяете в куче участок памяти для хранения переменной, к ней можно обратиться не только в потоке, но и во всем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1006709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796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Создание классов, их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содержимое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926226"/>
            <a:ext cx="11229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>
                <a:latin typeface="Roboto"/>
              </a:rPr>
              <a:t>Класс</a:t>
            </a:r>
            <a:r>
              <a:rPr lang="ru-RU" dirty="0">
                <a:latin typeface="Roboto"/>
              </a:rPr>
              <a:t> — это логическая структура, позволяющая создавать свои собственные пользовательские типы. </a:t>
            </a:r>
            <a:endParaRPr lang="en-US" dirty="0"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2624700"/>
            <a:ext cx="1115228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dirty="0">
                <a:latin typeface="Roboto"/>
              </a:rPr>
              <a:t>По сути класс представляет новый тип, который определяется пользователем. Класс определяется с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dirty="0">
                <a:latin typeface="Roboto"/>
              </a:rPr>
              <a:t>помощью ключевого слова </a:t>
            </a:r>
            <a:r>
              <a:rPr lang="ru-RU" b="1" dirty="0" err="1">
                <a:latin typeface="Roboto"/>
              </a:rPr>
              <a:t>сlass</a:t>
            </a:r>
            <a:r>
              <a:rPr lang="ru-RU" dirty="0">
                <a:latin typeface="Roboto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3249392"/>
            <a:ext cx="6141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Ключевому слову </a:t>
            </a:r>
            <a:r>
              <a:rPr lang="ru-RU" b="1" dirty="0" err="1">
                <a:latin typeface="Roboto"/>
              </a:rPr>
              <a:t>class</a:t>
            </a:r>
            <a:r>
              <a:rPr lang="ru-RU" dirty="0">
                <a:latin typeface="Roboto"/>
              </a:rPr>
              <a:t> предшествует уровень доступа.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3710091"/>
            <a:ext cx="8163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Класс может содержать в своем теле: поля, методы, свойства и события</a:t>
            </a:r>
            <a:r>
              <a:rPr lang="ru-RU" dirty="0">
                <a:latin typeface="Calibri,sans-serif"/>
              </a:rPr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5400" y="4168584"/>
            <a:ext cx="90147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field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Поле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Method()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Метод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Console.WriteLine(field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6476721" y="4725143"/>
            <a:ext cx="360040" cy="163120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960096" y="5205843"/>
            <a:ext cx="4603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тело класса, в котором задаются данные</a:t>
            </a:r>
          </a:p>
          <a:p>
            <a:r>
              <a:rPr lang="ru-RU" dirty="0">
                <a:latin typeface="Roboto"/>
              </a:rPr>
              <a:t>и поведение.</a:t>
            </a:r>
            <a:r>
              <a:rPr lang="ru-RU" dirty="0"/>
              <a:t> 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4799856" y="4437112"/>
            <a:ext cx="3672408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5663952" y="4437112"/>
            <a:ext cx="2808312" cy="28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472264" y="4252446"/>
            <a:ext cx="1705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  <a:r>
              <a:rPr lang="ru-RU" dirty="0">
                <a:latin typeface="Roboto"/>
              </a:rPr>
              <a:t>члены класса</a:t>
            </a:r>
          </a:p>
        </p:txBody>
      </p:sp>
    </p:spTree>
    <p:extLst>
      <p:ext uri="{BB962C8B-B14F-4D97-AF65-F5344CB8AC3E}">
        <p14:creationId xmlns:p14="http://schemas.microsoft.com/office/powerpoint/2010/main" val="182495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7769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Создание объектов с помощью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классов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917296"/>
            <a:ext cx="1149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ru-RU" b="1" dirty="0">
                <a:latin typeface="Roboto"/>
              </a:rPr>
              <a:t>Класс и объект </a:t>
            </a:r>
            <a:r>
              <a:rPr lang="ru-RU" dirty="0">
                <a:latin typeface="Roboto"/>
              </a:rPr>
              <a:t>— </a:t>
            </a:r>
            <a:r>
              <a:rPr lang="ru-RU" dirty="0">
                <a:solidFill>
                  <a:srgbClr val="FF0000"/>
                </a:solidFill>
                <a:latin typeface="Roboto"/>
              </a:rPr>
              <a:t>это разные вещи</a:t>
            </a:r>
            <a:r>
              <a:rPr lang="ru-RU" dirty="0">
                <a:latin typeface="Roboto"/>
              </a:rPr>
              <a:t>.  </a:t>
            </a:r>
            <a:r>
              <a:rPr lang="ru-RU" b="1" dirty="0" smtClean="0">
                <a:latin typeface="Roboto"/>
              </a:rPr>
              <a:t>Класс</a:t>
            </a:r>
            <a:r>
              <a:rPr lang="ru-RU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определяет тип объекта, но не сам объект</a:t>
            </a:r>
            <a:r>
              <a:rPr lang="ru-RU" dirty="0" smtClean="0">
                <a:latin typeface="Roboto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ru-RU" b="1" dirty="0">
                <a:latin typeface="Roboto"/>
              </a:rPr>
              <a:t>Объект</a:t>
            </a:r>
            <a:r>
              <a:rPr lang="ru-RU" dirty="0">
                <a:latin typeface="Roboto"/>
              </a:rPr>
              <a:t> — это конкретная сущность, основанная на классе и иногда называемая экземпляром класса</a:t>
            </a:r>
            <a:r>
              <a:rPr lang="ru-RU" dirty="0" smtClean="0">
                <a:latin typeface="Roboto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ru-RU" b="1" dirty="0">
                <a:latin typeface="Calibri,sans-serif"/>
              </a:rPr>
              <a:t>Объекты </a:t>
            </a:r>
            <a:r>
              <a:rPr lang="ru-RU" dirty="0">
                <a:latin typeface="Calibri,sans-serif"/>
              </a:rPr>
              <a:t>содержат в себе статические поля и все методы</a:t>
            </a:r>
            <a:r>
              <a:rPr lang="ru-RU" dirty="0" smtClean="0">
                <a:latin typeface="Calibri,sans-serif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ru-RU" b="1" dirty="0">
                <a:latin typeface="Calibri,sans-serif"/>
              </a:rPr>
              <a:t>Экземпляры </a:t>
            </a:r>
            <a:r>
              <a:rPr lang="ru-RU" dirty="0">
                <a:latin typeface="Calibri,sans-serif"/>
              </a:rPr>
              <a:t>содержат нестатические поля</a:t>
            </a:r>
            <a:r>
              <a:rPr lang="ru-RU" dirty="0" smtClean="0">
                <a:latin typeface="Calibri,sans-serif"/>
              </a:rPr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38522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MyClass instance1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MyClass();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instance2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MyClass();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5400" y="47636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instance1.field = 2;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instance2.field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5;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5644155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instance1.Method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instance2.Method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711624" y="2780533"/>
            <a:ext cx="9376628" cy="4032843"/>
            <a:chOff x="2711624" y="2780533"/>
            <a:chExt cx="9376628" cy="4032843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7106480" y="2780533"/>
              <a:ext cx="4981772" cy="4032843"/>
              <a:chOff x="6791400" y="2768339"/>
              <a:chExt cx="4981772" cy="4032843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6791400" y="2768339"/>
                <a:ext cx="4981772" cy="4032843"/>
                <a:chOff x="6791400" y="2768339"/>
                <a:chExt cx="4981772" cy="4032843"/>
              </a:xfrm>
            </p:grpSpPr>
            <p:grpSp>
              <p:nvGrpSpPr>
                <p:cNvPr id="15" name="Группа 14"/>
                <p:cNvGrpSpPr/>
                <p:nvPr/>
              </p:nvGrpSpPr>
              <p:grpSpPr>
                <a:xfrm>
                  <a:off x="6791400" y="2768339"/>
                  <a:ext cx="4981772" cy="4032843"/>
                  <a:chOff x="0" y="-32722"/>
                  <a:chExt cx="3924300" cy="2957195"/>
                </a:xfrm>
              </p:grpSpPr>
              <p:grpSp>
                <p:nvGrpSpPr>
                  <p:cNvPr id="16" name="Группа 15"/>
                  <p:cNvGrpSpPr/>
                  <p:nvPr/>
                </p:nvGrpSpPr>
                <p:grpSpPr>
                  <a:xfrm>
                    <a:off x="0" y="-32722"/>
                    <a:ext cx="3924300" cy="2957195"/>
                    <a:chOff x="0" y="-32722"/>
                    <a:chExt cx="3924300" cy="2957195"/>
                  </a:xfrm>
                </p:grpSpPr>
                <p:sp>
                  <p:nvSpPr>
                    <p:cNvPr id="18" name="Скругленный прямоугольник 17"/>
                    <p:cNvSpPr/>
                    <p:nvPr/>
                  </p:nvSpPr>
                  <p:spPr>
                    <a:xfrm>
                      <a:off x="0" y="-32722"/>
                      <a:ext cx="3924300" cy="295719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9" name="Овал 18"/>
                    <p:cNvSpPr/>
                    <p:nvPr/>
                  </p:nvSpPr>
                  <p:spPr>
                    <a:xfrm>
                      <a:off x="1643063" y="681037"/>
                      <a:ext cx="2124075" cy="207613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4885" y="55274"/>
                      <a:ext cx="1346636" cy="266700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  <a:headEnd/>
                      <a:tailE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Управляемая куча</a:t>
                      </a:r>
                      <a:endParaRPr lang="ru-RU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4355" y="1624140"/>
                      <a:ext cx="926570" cy="223789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  <a:headEnd/>
                      <a:tailE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Экземпляр 2</a:t>
                      </a:r>
                      <a:endParaRPr lang="ru-RU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3" name="Группа 22"/>
                    <p:cNvGrpSpPr/>
                    <p:nvPr/>
                  </p:nvGrpSpPr>
                  <p:grpSpPr>
                    <a:xfrm>
                      <a:off x="347662" y="628650"/>
                      <a:ext cx="1203299" cy="1008208"/>
                      <a:chOff x="-1" y="0"/>
                      <a:chExt cx="1203299" cy="1008208"/>
                    </a:xfrm>
                  </p:grpSpPr>
                  <p:sp>
                    <p:nvSpPr>
                      <p:cNvPr id="28" name="Овал 27"/>
                      <p:cNvSpPr/>
                      <p:nvPr/>
                    </p:nvSpPr>
                    <p:spPr>
                      <a:xfrm>
                        <a:off x="-1" y="0"/>
                        <a:ext cx="1203299" cy="100820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9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666" y="346654"/>
                        <a:ext cx="1036485" cy="20111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headEnd/>
                        <a:tailE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ru-RU" sz="1600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Consolas" panose="020B0609020204030204" pitchFamily="49" charset="0"/>
                          </a:rPr>
                          <a:t>field = 2;</a:t>
                        </a:r>
                        <a:endParaRPr lang="ru-RU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5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5050" y="913200"/>
                      <a:ext cx="793827" cy="181092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headEnd/>
                      <a:tailE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Объект</a:t>
                      </a:r>
                      <a:r>
                        <a:rPr lang="ru-RU" sz="9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ru-RU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915" y="1357312"/>
                    <a:ext cx="1766694" cy="75843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1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a:t>public</a:t>
                    </a:r>
                    <a:r>
                      <a: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a:t> </a:t>
                    </a:r>
                    <a:r>
                      <a:rPr lang="en-US" sz="1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a:t>void</a:t>
                    </a:r>
                    <a:r>
                      <a: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a:t> Method()</a:t>
                    </a:r>
                    <a:endParaRPr lang="ru-RU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a:t>{</a:t>
                    </a:r>
                    <a:endParaRPr lang="ru-RU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ru-RU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a:t>  </a:t>
                    </a:r>
                    <a:r>
                      <a:rPr lang="en-US" sz="11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a:t>Console.WriteLine(field</a:t>
                    </a:r>
                    <a:r>
                      <a: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a:t>);</a:t>
                    </a:r>
                    <a:endParaRPr lang="ru-RU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a:t>}</a:t>
                    </a:r>
                    <a:endParaRPr lang="ru-RU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" name="Овал 30"/>
                <p:cNvSpPr/>
                <p:nvPr/>
              </p:nvSpPr>
              <p:spPr>
                <a:xfrm>
                  <a:off x="7270940" y="5335636"/>
                  <a:ext cx="1527549" cy="137493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7361919" y="5808382"/>
                  <a:ext cx="1315784" cy="27426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600" dirty="0">
                      <a:solidFill>
                        <a:srgbClr val="000000"/>
                      </a:solidFill>
                      <a:effectLst/>
                      <a:latin typeface="Consolas" panose="020B0609020204030204" pitchFamily="49" charset="0"/>
                      <a:ea typeface="Calibri" panose="020F0502020204030204" pitchFamily="34" charset="0"/>
                      <a:cs typeface="Consolas" panose="020B0609020204030204" pitchFamily="49" charset="0"/>
                    </a:rPr>
                    <a:t>field = </a:t>
                  </a:r>
                  <a:r>
                    <a:rPr lang="ru-RU" sz="1600" dirty="0" smtClean="0">
                      <a:solidFill>
                        <a:srgbClr val="000000"/>
                      </a:solidFill>
                      <a:effectLst/>
                      <a:latin typeface="Consolas" panose="020B0609020204030204" pitchFamily="49" charset="0"/>
                      <a:ea typeface="Calibri" panose="020F0502020204030204" pitchFamily="34" charset="0"/>
                      <a:cs typeface="Consolas" panose="020B0609020204030204" pitchFamily="49" charset="0"/>
                    </a:rPr>
                    <a:t>5;</a:t>
                  </a:r>
                  <a:endParaRPr lang="ru-RU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Надпись 2"/>
              <p:cNvSpPr txBox="1">
                <a:spLocks noChangeArrowheads="1"/>
              </p:cNvSpPr>
              <p:nvPr/>
            </p:nvSpPr>
            <p:spPr bwMode="auto">
              <a:xfrm>
                <a:off x="7431662" y="3322526"/>
                <a:ext cx="1176251" cy="305190"/>
              </a:xfrm>
              <a:prstGeom prst="rect">
                <a:avLst/>
              </a:prstGeom>
              <a:ln>
                <a:solidFill>
                  <a:schemeClr val="accent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Экземпляр </a:t>
                </a:r>
                <a:r>
                  <a:rPr lang="ru-RU" sz="1400" b="1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Прямая со стрелкой 13"/>
            <p:cNvCxnSpPr/>
            <p:nvPr/>
          </p:nvCxnSpPr>
          <p:spPr>
            <a:xfrm>
              <a:off x="2711624" y="4498542"/>
              <a:ext cx="4844542" cy="12119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endCxn id="28" idx="2"/>
            </p:cNvCxnSpPr>
            <p:nvPr/>
          </p:nvCxnSpPr>
          <p:spPr>
            <a:xfrm>
              <a:off x="2927648" y="3965947"/>
              <a:ext cx="4620178" cy="4039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 flipV="1">
              <a:off x="9113569" y="6237312"/>
              <a:ext cx="366807" cy="119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9029751" y="3992619"/>
              <a:ext cx="486970" cy="161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3224020" y="6138249"/>
              <a:ext cx="4332146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 flipV="1">
              <a:off x="9001719" y="4909227"/>
              <a:ext cx="1445392" cy="86150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endCxn id="32" idx="3"/>
            </p:cNvCxnSpPr>
            <p:nvPr/>
          </p:nvCxnSpPr>
          <p:spPr>
            <a:xfrm flipH="1">
              <a:off x="8992783" y="5260819"/>
              <a:ext cx="2175143" cy="69689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474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2101</Words>
  <Application>Microsoft Office PowerPoint</Application>
  <PresentationFormat>Широкоэкранный</PresentationFormat>
  <Paragraphs>360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Calibri,sans-serif</vt:lpstr>
      <vt:lpstr>Consolas</vt:lpstr>
      <vt:lpstr>Consolas,sans-serif</vt:lpstr>
      <vt:lpstr>Roboto</vt:lpstr>
      <vt:lpstr>Segoe UI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Глембицкий Алексей</dc:creator>
  <cp:lastModifiedBy>RePack by Diakov</cp:lastModifiedBy>
  <cp:revision>183</cp:revision>
  <dcterms:created xsi:type="dcterms:W3CDTF">2019-09-26T08:50:26Z</dcterms:created>
  <dcterms:modified xsi:type="dcterms:W3CDTF">2021-03-11T16:15:15Z</dcterms:modified>
</cp:coreProperties>
</file>