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63" r:id="rId3"/>
    <p:sldId id="272" r:id="rId4"/>
    <p:sldId id="274" r:id="rId5"/>
    <p:sldId id="281" r:id="rId6"/>
    <p:sldId id="280" r:id="rId7"/>
    <p:sldId id="283" r:id="rId8"/>
    <p:sldId id="275" r:id="rId9"/>
    <p:sldId id="278" r:id="rId10"/>
    <p:sldId id="284" r:id="rId11"/>
    <p:sldId id="279" r:id="rId12"/>
    <p:sldId id="285" r:id="rId13"/>
    <p:sldId id="286" r:id="rId14"/>
    <p:sldId id="287" r:id="rId15"/>
    <p:sldId id="271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4E968-A304-48EF-ACBC-B84B38EF8CAA}" type="datetimeFigureOut">
              <a:rPr lang="uk-UA" smtClean="0"/>
              <a:t>17.02.2021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46D4-CF45-4EBD-B185-E5B78A9080A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578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507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298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162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204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8254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7420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2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76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05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441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243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04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2576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2570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081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417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42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1526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8117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000"/>
            </a:pPr>
            <a:r>
              <a:rPr lang="en-US" sz="10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962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847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Лекция </a:t>
            </a:r>
            <a:r>
              <a:rPr lang="uk-UA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№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</a:t>
            </a:r>
            <a:r>
              <a:rPr lang="uk-UA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1472" y="1924982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7667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</a:t>
            </a:fld>
            <a:endParaRPr lang="en-US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347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675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Правила именования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переменных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pic>
        <p:nvPicPr>
          <p:cNvPr id="1026" name="Picture 2" descr="https://cs2.pikabu.ru/post_img2/big/2014/01/22/5/1390370996_209942709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36" y="2060848"/>
            <a:ext cx="4809208" cy="420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kedev.org/bundles/workdefault/images/perfect_cod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2060847"/>
            <a:ext cx="2637270" cy="367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7484658" y="5805264"/>
            <a:ext cx="3939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Автор: </a:t>
            </a:r>
            <a:r>
              <a:rPr lang="en-US" dirty="0" err="1">
                <a:latin typeface="Roboto"/>
              </a:rPr>
              <a:t>C</a:t>
            </a:r>
            <a:r>
              <a:rPr lang="ru-RU" dirty="0" err="1">
                <a:latin typeface="Roboto"/>
              </a:rPr>
              <a:t>тив</a:t>
            </a:r>
            <a:r>
              <a:rPr lang="ru-RU" dirty="0">
                <a:latin typeface="Roboto"/>
              </a:rPr>
              <a:t> </a:t>
            </a:r>
            <a:r>
              <a:rPr lang="ru-RU" dirty="0" err="1">
                <a:latin typeface="Roboto"/>
              </a:rPr>
              <a:t>Макконнелл</a:t>
            </a:r>
            <a:r>
              <a:rPr lang="ru-RU" dirty="0">
                <a:latin typeface="Roboto"/>
              </a:rPr>
              <a:t> Название:  Совершенный код</a:t>
            </a:r>
          </a:p>
        </p:txBody>
      </p:sp>
    </p:spTree>
    <p:extLst>
      <p:ext uri="{BB962C8B-B14F-4D97-AF65-F5344CB8AC3E}">
        <p14:creationId xmlns:p14="http://schemas.microsoft.com/office/powerpoint/2010/main" val="1811741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67555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Правила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именования переменных</a:t>
            </a:r>
          </a:p>
          <a:p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019115"/>
            <a:ext cx="112846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В идентификаторах допустимо использовать символы алфавита и нижнего подчеркивания: </a:t>
            </a:r>
            <a:endParaRPr lang="en-US" dirty="0">
              <a:latin typeface="Roboto"/>
            </a:endParaRPr>
          </a:p>
          <a:p>
            <a:pPr algn="ctr">
              <a:lnSpc>
                <a:spcPct val="150000"/>
              </a:lnSpc>
            </a:pPr>
            <a:r>
              <a:rPr lang="ru-RU" dirty="0" err="1">
                <a:latin typeface="Roboto"/>
              </a:rPr>
              <a:t>myVariable</a:t>
            </a:r>
            <a:r>
              <a:rPr lang="ru-RU" dirty="0">
                <a:latin typeface="Roboto"/>
              </a:rPr>
              <a:t>, </a:t>
            </a:r>
            <a:r>
              <a:rPr lang="ru-RU" dirty="0" err="1">
                <a:latin typeface="Roboto"/>
              </a:rPr>
              <a:t>my_Variable</a:t>
            </a:r>
            <a:r>
              <a:rPr lang="ru-RU" dirty="0">
                <a:latin typeface="Roboto"/>
              </a:rPr>
              <a:t>, _</a:t>
            </a:r>
            <a:r>
              <a:rPr lang="ru-RU" dirty="0" err="1">
                <a:latin typeface="Roboto"/>
              </a:rPr>
              <a:t>MyVariable</a:t>
            </a:r>
            <a:r>
              <a:rPr lang="ru-RU" dirty="0">
                <a:latin typeface="Roboto"/>
              </a:rPr>
              <a:t> </a:t>
            </a:r>
            <a:endParaRPr lang="en-US" dirty="0"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Roboto"/>
              </a:rPr>
              <a:t>Использование </a:t>
            </a:r>
            <a:r>
              <a:rPr lang="ru-RU" dirty="0">
                <a:latin typeface="Roboto"/>
              </a:rPr>
              <a:t>цифр недопустимо только на первой позиции:</a:t>
            </a:r>
            <a:endParaRPr lang="en-US" dirty="0">
              <a:latin typeface="Roboto"/>
            </a:endParaRPr>
          </a:p>
          <a:p>
            <a:pPr algn="ctr">
              <a:lnSpc>
                <a:spcPct val="150000"/>
              </a:lnSpc>
            </a:pPr>
            <a:r>
              <a:rPr lang="ru-RU" dirty="0" smtClean="0">
                <a:latin typeface="Roboto"/>
              </a:rPr>
              <a:t>myVariable1</a:t>
            </a:r>
            <a:r>
              <a:rPr lang="ru-RU" dirty="0">
                <a:latin typeface="Roboto"/>
              </a:rPr>
              <a:t>, my1Variable, 1MyVariable </a:t>
            </a:r>
            <a:endParaRPr lang="en-US" dirty="0"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Roboto"/>
              </a:rPr>
              <a:t>Нельзя </a:t>
            </a:r>
            <a:r>
              <a:rPr lang="ru-RU" dirty="0">
                <a:latin typeface="Roboto"/>
              </a:rPr>
              <a:t>использовать в качестве идентификаторов зарезервированные ключевые слова: </a:t>
            </a:r>
            <a:endParaRPr lang="en-US" dirty="0" smtClean="0">
              <a:latin typeface="Roboto"/>
            </a:endParaRPr>
          </a:p>
          <a:p>
            <a:pPr algn="ctr">
              <a:lnSpc>
                <a:spcPct val="150000"/>
              </a:lnSpc>
            </a:pPr>
            <a:r>
              <a:rPr lang="ru-RU" dirty="0" err="1" smtClean="0">
                <a:latin typeface="Roboto"/>
              </a:rPr>
              <a:t>decimal</a:t>
            </a:r>
            <a:r>
              <a:rPr lang="ru-RU" dirty="0">
                <a:latin typeface="Roboto"/>
              </a:rPr>
              <a:t>, </a:t>
            </a:r>
            <a:r>
              <a:rPr lang="ru-RU" dirty="0" err="1">
                <a:latin typeface="Roboto"/>
              </a:rPr>
              <a:t>false</a:t>
            </a:r>
            <a:r>
              <a:rPr lang="ru-RU" dirty="0">
                <a:latin typeface="Roboto"/>
              </a:rPr>
              <a:t>, </a:t>
            </a:r>
            <a:r>
              <a:rPr lang="ru-RU" dirty="0" err="1">
                <a:latin typeface="Roboto"/>
              </a:rPr>
              <a:t>extern</a:t>
            </a:r>
            <a:r>
              <a:rPr lang="ru-RU" dirty="0">
                <a:latin typeface="Roboto"/>
              </a:rPr>
              <a:t>, </a:t>
            </a:r>
            <a:r>
              <a:rPr lang="ru-RU" dirty="0" err="1">
                <a:latin typeface="Roboto"/>
              </a:rPr>
              <a:t>intMyVar</a:t>
            </a:r>
            <a:r>
              <a:rPr lang="ru-RU" dirty="0">
                <a:latin typeface="Roboto"/>
              </a:rPr>
              <a:t> </a:t>
            </a:r>
            <a:endParaRPr lang="en-US" dirty="0"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Roboto"/>
              </a:rPr>
              <a:t>Использование </a:t>
            </a:r>
            <a:r>
              <a:rPr lang="ru-RU" dirty="0">
                <a:latin typeface="Roboto"/>
              </a:rPr>
              <a:t>символа @ допустимо только на первой позиции: </a:t>
            </a:r>
            <a:endParaRPr lang="en-US" dirty="0" smtClean="0">
              <a:latin typeface="Roboto"/>
            </a:endParaRPr>
          </a:p>
          <a:p>
            <a:pPr algn="ctr">
              <a:lnSpc>
                <a:spcPct val="150000"/>
              </a:lnSpc>
            </a:pPr>
            <a:r>
              <a:rPr lang="ru-RU" dirty="0" smtClean="0">
                <a:latin typeface="Roboto"/>
              </a:rPr>
              <a:t>@</a:t>
            </a:r>
            <a:r>
              <a:rPr lang="ru-RU" dirty="0" err="1">
                <a:latin typeface="Roboto"/>
              </a:rPr>
              <a:t>myVariable</a:t>
            </a:r>
            <a:r>
              <a:rPr lang="ru-RU" dirty="0">
                <a:latin typeface="Roboto"/>
              </a:rPr>
              <a:t>, </a:t>
            </a:r>
            <a:r>
              <a:rPr lang="ru-RU" dirty="0" err="1">
                <a:latin typeface="Roboto"/>
              </a:rPr>
              <a:t>my@Variable</a:t>
            </a:r>
            <a:r>
              <a:rPr lang="ru-RU" dirty="0">
                <a:latin typeface="Robo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9745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5624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Соглашения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по именованию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87084"/>
              </p:ext>
            </p:extLst>
          </p:nvPr>
        </p:nvGraphicFramePr>
        <p:xfrm>
          <a:off x="695400" y="2113667"/>
          <a:ext cx="10801200" cy="3710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3782468969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825251514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13830104"/>
                    </a:ext>
                  </a:extLst>
                </a:gridCol>
              </a:tblGrid>
              <a:tr h="667261">
                <a:tc>
                  <a:txBody>
                    <a:bodyPr/>
                    <a:lstStyle/>
                    <a:p>
                      <a:pPr algn="ctr"/>
                      <a:r>
                        <a:rPr lang="ru-RU" sz="2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Стиль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01462"/>
                  </a:ext>
                </a:extLst>
              </a:tr>
              <a:tr h="1014508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Pascal casing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каждое слово в идентификаторе начинается с большой буквы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MyMethod, Remove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52778"/>
                  </a:ext>
                </a:extLst>
              </a:tr>
              <a:tr h="1014508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Camel casing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идентификатор состоит из букв написанных в верхнем регистре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myCount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dirty="0" smtClean="0"/>
                    </a:p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totalDiscount</a:t>
                      </a:r>
                      <a:endParaRPr lang="en-US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54887"/>
                  </a:ext>
                </a:extLst>
              </a:tr>
              <a:tr h="1014508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Uppercase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идентификатор состоит из букв написанных в верхнем регистре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IO, XML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82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247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977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Конкатенация строк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pic>
        <p:nvPicPr>
          <p:cNvPr id="1028" name="Picture 4" descr="https://vertex-academy.com/tutorials/wp-content/uploads/2016/09/%D0%9A%D0%BE%D0%BD%D0%BA%D0%B0%D1%82%D0%B5%D0%BD%D0%B0%D1%86%D0%B8%D1%8F_Vertex-Academ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2125352"/>
            <a:ext cx="4194522" cy="41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95400" y="2013910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Roboto"/>
              </a:rPr>
              <a:t>Конкатенация</a:t>
            </a:r>
            <a:r>
              <a:rPr lang="ru-RU" dirty="0">
                <a:latin typeface="Roboto"/>
              </a:rPr>
              <a:t> операция склеивания объектов линейной структуры, обычно строк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5400" y="2816550"/>
            <a:ext cx="762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Конкатенация строк или объединение может производиться как с помощью операции +, так и с помощью метода </a:t>
            </a:r>
            <a:r>
              <a:rPr lang="ru-RU" dirty="0" err="1">
                <a:latin typeface="Roboto"/>
              </a:rPr>
              <a:t>Concat</a:t>
            </a:r>
            <a:r>
              <a:rPr lang="ru-RU" dirty="0">
                <a:latin typeface="Roboto"/>
              </a:rPr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47002" y="38610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s1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s2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"world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uk-UA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s3 = s1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s2;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47002" y="5199553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s4 = 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tring.Concat(s3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"!!!"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5457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6229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Преобразование значения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типа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147182"/>
            <a:ext cx="11310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Кастинг (</a:t>
            </a:r>
            <a:r>
              <a:rPr lang="ru-RU" dirty="0" err="1">
                <a:latin typeface="Roboto"/>
              </a:rPr>
              <a:t>casting</a:t>
            </a:r>
            <a:r>
              <a:rPr lang="ru-RU" dirty="0">
                <a:latin typeface="Roboto"/>
              </a:rPr>
              <a:t>) – это преобразование значения переменной одного типа в значение другого типа</a:t>
            </a:r>
            <a:r>
              <a:rPr lang="ru-RU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2882370"/>
            <a:ext cx="1110010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Roboto"/>
              </a:rPr>
              <a:t>Я</a:t>
            </a:r>
            <a:r>
              <a:rPr lang="ru-RU" b="1" dirty="0" smtClean="0">
                <a:latin typeface="Roboto"/>
              </a:rPr>
              <a:t>вный </a:t>
            </a:r>
            <a:r>
              <a:rPr lang="ru-RU" b="1" dirty="0">
                <a:latin typeface="Roboto"/>
              </a:rPr>
              <a:t>кастинг </a:t>
            </a:r>
            <a:r>
              <a:rPr lang="ru-RU" dirty="0">
                <a:latin typeface="Roboto"/>
              </a:rPr>
              <a:t>(</a:t>
            </a:r>
            <a:r>
              <a:rPr lang="ru-RU" dirty="0" err="1">
                <a:latin typeface="Roboto"/>
              </a:rPr>
              <a:t>explicit</a:t>
            </a:r>
            <a:r>
              <a:rPr lang="ru-RU" dirty="0">
                <a:latin typeface="Roboto"/>
              </a:rPr>
              <a:t>) – его также называют небезопасным преобразованием – при использовании явного кастинга преобразования выполняются только в случае явного указания (в круглых, скобках) типа, в который необходимо преобразовать</a:t>
            </a:r>
            <a:r>
              <a:rPr lang="ru-RU" dirty="0" smtClean="0">
                <a:latin typeface="Roboto"/>
              </a:rPr>
              <a:t>.</a:t>
            </a:r>
            <a:endParaRPr lang="en-US" dirty="0" smtClean="0">
              <a:latin typeface="Roboto"/>
            </a:endParaRPr>
          </a:p>
          <a:p>
            <a:pPr>
              <a:lnSpc>
                <a:spcPct val="150000"/>
              </a:lnSpc>
            </a:pPr>
            <a:endParaRPr lang="en-US" dirty="0"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ru-RU" b="1" dirty="0">
                <a:latin typeface="Roboto"/>
              </a:rPr>
              <a:t>Н</a:t>
            </a:r>
            <a:r>
              <a:rPr lang="ru-RU" b="1" dirty="0" smtClean="0">
                <a:latin typeface="Roboto"/>
              </a:rPr>
              <a:t>еявный </a:t>
            </a:r>
            <a:r>
              <a:rPr lang="ru-RU" b="1" dirty="0">
                <a:latin typeface="Roboto"/>
              </a:rPr>
              <a:t>кастинг </a:t>
            </a:r>
            <a:r>
              <a:rPr lang="ru-RU" dirty="0">
                <a:latin typeface="Roboto"/>
              </a:rPr>
              <a:t>(</a:t>
            </a:r>
            <a:r>
              <a:rPr lang="ru-RU" dirty="0" err="1">
                <a:latin typeface="Roboto"/>
              </a:rPr>
              <a:t>implicit</a:t>
            </a:r>
            <a:r>
              <a:rPr lang="ru-RU" dirty="0">
                <a:latin typeface="Roboto"/>
              </a:rPr>
              <a:t>) – его также называют безопасным преобразованием – при использовании неявного кастинга преобразования выполняются автоматически без потери точности и урезания части исходного значения числа.</a:t>
            </a:r>
          </a:p>
        </p:txBody>
      </p:sp>
    </p:spTree>
    <p:extLst>
      <p:ext uri="{BB962C8B-B14F-4D97-AF65-F5344CB8AC3E}">
        <p14:creationId xmlns:p14="http://schemas.microsoft.com/office/powerpoint/2010/main" val="2058998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11490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smtClean="0">
                <a:solidFill>
                  <a:schemeClr val="bg1"/>
                </a:solidFill>
                <a:latin typeface="Roboto"/>
              </a:rPr>
              <a:t>Тема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3071664" y="1138863"/>
            <a:ext cx="5328592" cy="5040560"/>
            <a:chOff x="3503712" y="1807022"/>
            <a:chExt cx="5130898" cy="4828131"/>
          </a:xfrm>
        </p:grpSpPr>
        <p:pic>
          <p:nvPicPr>
            <p:cNvPr id="1026" name="Picture 2" descr="Картинки по запросу спасибо за внимани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6479" y="1807022"/>
              <a:ext cx="4828131" cy="4828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/>
            <p:cNvSpPr/>
            <p:nvPr/>
          </p:nvSpPr>
          <p:spPr>
            <a:xfrm>
              <a:off x="3503712" y="4221088"/>
              <a:ext cx="64807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80367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>
            <a:off x="6960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7494588" y="3212976"/>
            <a:ext cx="2922000" cy="3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262626"/>
              </a:buClr>
              <a:buSzPts val="1500"/>
            </a:pPr>
            <a:r>
              <a:rPr lang="en-US" sz="15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ЖК “Smart House”, 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ул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Машиностроительная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41 (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м.Берестейская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dirty="0"/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ЖК «Корона» улица Срибнокильская,1</a:t>
            </a:r>
            <a:b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м. Позняки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000000"/>
              </a:buClr>
              <a:buSzPts val="1600"/>
            </a:pPr>
            <a:endParaRPr sz="15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+38 (044) 599-01-79</a:t>
            </a:r>
            <a:endParaRPr dirty="0"/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facebook.com/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FFFFFF"/>
              </a:buClr>
              <a:buSzPts val="16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info@itea.ua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FFFFFF"/>
              </a:buClr>
              <a:buSzPts val="1600"/>
            </a:pPr>
            <a:r>
              <a:rPr lang="en-US" sz="16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" name="Google Shape;302;p27"/>
          <p:cNvCxnSpPr/>
          <p:nvPr/>
        </p:nvCxnSpPr>
        <p:spPr>
          <a:xfrm>
            <a:off x="7464152" y="3237967"/>
            <a:ext cx="0" cy="1080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p27"/>
          <p:cNvSpPr txBox="1"/>
          <p:nvPr/>
        </p:nvSpPr>
        <p:spPr>
          <a:xfrm>
            <a:off x="7392150" y="1935301"/>
            <a:ext cx="28803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2800"/>
            </a:pPr>
            <a: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</a:t>
            </a:r>
            <a:b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ДАННЫЕ</a:t>
            </a:r>
            <a:endParaRPr sz="28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6960094" y="0"/>
            <a:ext cx="456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27"/>
          <p:cNvCxnSpPr/>
          <p:nvPr/>
        </p:nvCxnSpPr>
        <p:spPr>
          <a:xfrm>
            <a:off x="7464152" y="4627173"/>
            <a:ext cx="0" cy="100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5224" y="669250"/>
            <a:ext cx="2119300" cy="6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7"/>
          <p:cNvPicPr preferRelativeResize="0"/>
          <p:nvPr/>
        </p:nvPicPr>
        <p:blipFill rotWithShape="1">
          <a:blip r:embed="rId4">
            <a:alphaModFix/>
          </a:blip>
          <a:srcRect r="6664"/>
          <a:stretch/>
        </p:blipFill>
        <p:spPr>
          <a:xfrm>
            <a:off x="1712259" y="292259"/>
            <a:ext cx="4869516" cy="294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37968"/>
            <a:ext cx="5420877" cy="36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58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789887" y="2226238"/>
            <a:ext cx="33489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С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# </a:t>
            </a:r>
            <a:r>
              <a:rPr lang="ru-RU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Base </a:t>
            </a:r>
            <a:endParaRPr lang="ru-RU" sz="60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429000"/>
            <a:ext cx="12192000" cy="16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1830173" y="4278542"/>
            <a:ext cx="26961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Типы данных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30173" y="3561384"/>
            <a:ext cx="1517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Урок</a:t>
            </a:r>
            <a:r>
              <a:rPr lang="en-US" sz="3200" dirty="0" smtClean="0">
                <a:solidFill>
                  <a:schemeClr val="bg1"/>
                </a:solidFill>
                <a:latin typeface="Roboto"/>
              </a:rPr>
              <a:t> 2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 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43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400" y="1904946"/>
            <a:ext cx="48882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Понятие </a:t>
            </a:r>
            <a:r>
              <a:rPr lang="ru-RU" dirty="0">
                <a:latin typeface="Roboto"/>
              </a:rPr>
              <a:t>переменной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Типы переменных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Создание и инициализация переменных.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Область видимости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Константы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Операции над базовыми типами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695400" y="1107496"/>
            <a:ext cx="2337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План</a:t>
            </a:r>
            <a:r>
              <a:rPr lang="ru-RU" sz="3200" dirty="0"/>
              <a:t>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урока</a:t>
            </a:r>
          </a:p>
        </p:txBody>
      </p:sp>
      <p:pic>
        <p:nvPicPr>
          <p:cNvPr id="13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 dirty="0"/>
          </a:p>
        </p:txBody>
      </p:sp>
      <p:pic>
        <p:nvPicPr>
          <p:cNvPr id="1026" name="Picture 2" descr="433432.jpg (700×66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903132"/>
            <a:ext cx="4058799" cy="383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587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23866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Понятие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переменной</a:t>
            </a:r>
          </a:p>
          <a:p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2050" name="Picture 2" descr="Картинки по запросу &quot;переменная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4061892"/>
            <a:ext cx="6552728" cy="247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95400" y="1933808"/>
            <a:ext cx="1149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Переменная - место хранения необходимой информации.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Переменные — это контейнер для таких значений, как числа, используемые в сложении, или строка, которую мы могли бы использовать как часть предложения.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Одна из особенностей переменных — их значение может меняться.</a:t>
            </a:r>
          </a:p>
        </p:txBody>
      </p:sp>
    </p:spTree>
    <p:extLst>
      <p:ext uri="{BB962C8B-B14F-4D97-AF65-F5344CB8AC3E}">
        <p14:creationId xmlns:p14="http://schemas.microsoft.com/office/powerpoint/2010/main" val="3266644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803213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Создание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и инициализация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переменных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2019115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Чтобы использовать </a:t>
            </a:r>
            <a:r>
              <a:rPr lang="ru-RU" dirty="0" smtClean="0">
                <a:latin typeface="Roboto"/>
              </a:rPr>
              <a:t>переменную, сначала ее необходимо создать</a:t>
            </a:r>
            <a:r>
              <a:rPr lang="ru-RU" dirty="0">
                <a:latin typeface="Roboto"/>
              </a:rPr>
              <a:t>, или, если быть точнее, </a:t>
            </a:r>
            <a:r>
              <a:rPr lang="ru-RU" dirty="0" smtClean="0">
                <a:latin typeface="Roboto"/>
              </a:rPr>
              <a:t>объявить, после чего переменной необходимо присвоить значение.</a:t>
            </a:r>
            <a:endParaRPr lang="ru-RU" dirty="0">
              <a:latin typeface="Robot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2852936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"/>
              </a:rPr>
              <a:t>При создании переменной необходимо указать</a:t>
            </a:r>
            <a:r>
              <a:rPr lang="ru-RU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Тип переменной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Имя переменной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695400" y="4492504"/>
            <a:ext cx="5400600" cy="1622814"/>
            <a:chOff x="2393823" y="4348488"/>
            <a:chExt cx="5400600" cy="1622814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906569" y="4348488"/>
              <a:ext cx="44165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byte</a:t>
              </a:r>
              <a:r>
                <a:rPr lang="en-US" sz="4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variable;</a:t>
              </a:r>
              <a:endParaRPr lang="ru-RU" sz="4000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V="1">
              <a:off x="3465957" y="5016779"/>
              <a:ext cx="481660" cy="4802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Прямоугольник 10"/>
            <p:cNvSpPr/>
            <p:nvPr/>
          </p:nvSpPr>
          <p:spPr>
            <a:xfrm>
              <a:off x="2393823" y="5509637"/>
              <a:ext cx="24273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/>
                <a:t>Тип переменной </a:t>
              </a:r>
            </a:p>
          </p:txBody>
        </p:sp>
        <p:cxnSp>
          <p:nvCxnSpPr>
            <p:cNvPr id="19" name="Прямая со стрелкой 18"/>
            <p:cNvCxnSpPr/>
            <p:nvPr/>
          </p:nvCxnSpPr>
          <p:spPr>
            <a:xfrm flipH="1" flipV="1">
              <a:off x="5641556" y="4966685"/>
              <a:ext cx="454444" cy="4004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5340097" y="5497025"/>
              <a:ext cx="24543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/>
                <a:t>Имя переменной</a:t>
              </a:r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7318679" y="5145906"/>
            <a:ext cx="4164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Roboto"/>
              </a:rPr>
              <a:t>тип </a:t>
            </a:r>
            <a:r>
              <a:rPr lang="ru-RU" sz="2800" b="1" dirty="0" err="1">
                <a:latin typeface="Roboto"/>
              </a:rPr>
              <a:t>имя_переменной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8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7320136" y="4587904"/>
            <a:ext cx="394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Синтаксис определения переменной </a:t>
            </a:r>
            <a:r>
              <a:rPr lang="ru-RU" dirty="0" smtClean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2670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8032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Создание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и инициализация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переменных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08836" y="2019115"/>
            <a:ext cx="9707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Roboto"/>
              </a:rPr>
              <a:t>Инициализация</a:t>
            </a:r>
            <a:r>
              <a:rPr lang="ru-RU" dirty="0">
                <a:latin typeface="Roboto"/>
              </a:rPr>
              <a:t> – это присвоение переменной начального значения при определении </a:t>
            </a:r>
            <a:r>
              <a:rPr lang="ru-RU" dirty="0" smtClean="0">
                <a:latin typeface="Roboto"/>
              </a:rPr>
              <a:t>.</a:t>
            </a:r>
          </a:p>
        </p:txBody>
      </p:sp>
      <p:grpSp>
        <p:nvGrpSpPr>
          <p:cNvPr id="31" name="Группа 30"/>
          <p:cNvGrpSpPr/>
          <p:nvPr/>
        </p:nvGrpSpPr>
        <p:grpSpPr>
          <a:xfrm>
            <a:off x="1416968" y="2749325"/>
            <a:ext cx="9108448" cy="2013498"/>
            <a:chOff x="708836" y="2966308"/>
            <a:chExt cx="9108448" cy="2013498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708836" y="3356992"/>
              <a:ext cx="6339982" cy="1622814"/>
              <a:chOff x="2393823" y="4348488"/>
              <a:chExt cx="6339982" cy="1622814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2906569" y="4348488"/>
                <a:ext cx="582723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40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byte</a:t>
                </a:r>
                <a:r>
                  <a:rPr lang="en-US" sz="40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40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variable</a:t>
                </a:r>
                <a:r>
                  <a:rPr lang="ru-RU" sz="40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10</a:t>
                </a:r>
                <a:r>
                  <a:rPr lang="en-US" sz="40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endParaRPr lang="ru-RU" sz="4000" dirty="0"/>
              </a:p>
            </p:txBody>
          </p:sp>
          <p:cxnSp>
            <p:nvCxnSpPr>
              <p:cNvPr id="16" name="Прямая со стрелкой 15"/>
              <p:cNvCxnSpPr/>
              <p:nvPr/>
            </p:nvCxnSpPr>
            <p:spPr>
              <a:xfrm flipV="1">
                <a:off x="3465957" y="5016779"/>
                <a:ext cx="481660" cy="48024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Прямоугольник 16"/>
              <p:cNvSpPr/>
              <p:nvPr/>
            </p:nvSpPr>
            <p:spPr>
              <a:xfrm>
                <a:off x="2393823" y="5509637"/>
                <a:ext cx="24273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dirty="0"/>
                  <a:t>Тип переменной </a:t>
                </a:r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5340097" y="5497025"/>
                <a:ext cx="24543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dirty="0"/>
                  <a:t>Имя переменной</a:t>
                </a:r>
              </a:p>
            </p:txBody>
          </p:sp>
        </p:grpSp>
        <p:cxnSp>
          <p:nvCxnSpPr>
            <p:cNvPr id="20" name="Прямая со стрелкой 19"/>
            <p:cNvCxnSpPr/>
            <p:nvPr/>
          </p:nvCxnSpPr>
          <p:spPr>
            <a:xfrm flipH="1" flipV="1">
              <a:off x="6444842" y="4013178"/>
              <a:ext cx="454444" cy="4004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Прямоугольник 26"/>
            <p:cNvSpPr/>
            <p:nvPr/>
          </p:nvSpPr>
          <p:spPr>
            <a:xfrm>
              <a:off x="6672064" y="4518140"/>
              <a:ext cx="31452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 smtClean="0"/>
                <a:t>Значение переменной</a:t>
              </a:r>
              <a:endParaRPr lang="ru-RU" sz="2400" dirty="0"/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 flipH="1">
              <a:off x="5610444" y="3210136"/>
              <a:ext cx="997984" cy="2805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 flipV="1">
              <a:off x="4439816" y="4001473"/>
              <a:ext cx="0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Прямоугольник 34"/>
            <p:cNvSpPr/>
            <p:nvPr/>
          </p:nvSpPr>
          <p:spPr>
            <a:xfrm>
              <a:off x="6727513" y="2966308"/>
              <a:ext cx="24673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/>
                <a:t>з</a:t>
              </a:r>
              <a:r>
                <a:rPr lang="ru-RU" sz="2400" dirty="0" smtClean="0"/>
                <a:t>нак  присвоения</a:t>
              </a:r>
              <a:endParaRPr lang="ru-RU" sz="2400" dirty="0"/>
            </a:p>
          </p:txBody>
        </p:sp>
      </p:grpSp>
      <p:sp>
        <p:nvSpPr>
          <p:cNvPr id="32" name="Прямоугольник 31"/>
          <p:cNvSpPr/>
          <p:nvPr/>
        </p:nvSpPr>
        <p:spPr>
          <a:xfrm>
            <a:off x="1714809" y="5360193"/>
            <a:ext cx="4793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Roboto"/>
              </a:rPr>
              <a:t>С# является </a:t>
            </a:r>
            <a:r>
              <a:rPr lang="ru-RU" b="1" dirty="0">
                <a:latin typeface="Roboto"/>
              </a:rPr>
              <a:t>регистрозависимым</a:t>
            </a:r>
            <a:r>
              <a:rPr lang="ru-RU" dirty="0">
                <a:latin typeface="Roboto"/>
              </a:rPr>
              <a:t> языком</a:t>
            </a: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5405395"/>
            <a:ext cx="921769" cy="1316081"/>
          </a:xfrm>
          <a:prstGeom prst="rect">
            <a:avLst/>
          </a:prstGeom>
        </p:spPr>
      </p:pic>
      <p:sp>
        <p:nvSpPr>
          <p:cNvPr id="34" name="Прямоугольник 33"/>
          <p:cNvSpPr/>
          <p:nvPr/>
        </p:nvSpPr>
        <p:spPr>
          <a:xfrm>
            <a:off x="1714809" y="5721071"/>
            <a:ext cx="10295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два определения переменных будут представлять две разные переменные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699924" y="607378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byte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variable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699923" y="6426489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byte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Variable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856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5344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Сворачивания блоков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кода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5400" y="2019115"/>
            <a:ext cx="113772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Одним из </a:t>
            </a:r>
            <a:r>
              <a:rPr lang="ru-RU" dirty="0" smtClean="0">
                <a:latin typeface="Roboto"/>
              </a:rPr>
              <a:t>свойств </a:t>
            </a:r>
            <a:r>
              <a:rPr lang="ru-RU" dirty="0">
                <a:latin typeface="Roboto"/>
              </a:rPr>
              <a:t>средств Visual Studio </a:t>
            </a:r>
            <a:r>
              <a:rPr lang="ru-RU" dirty="0" smtClean="0">
                <a:latin typeface="Roboto"/>
              </a:rPr>
              <a:t>- используемый </a:t>
            </a:r>
            <a:r>
              <a:rPr lang="ru-RU" dirty="0">
                <a:latin typeface="Roboto"/>
              </a:rPr>
              <a:t>по умолчанию редактор с возможностью сворачивания блоков кода</a:t>
            </a:r>
            <a:r>
              <a:rPr lang="ru-RU" dirty="0" smtClean="0">
                <a:latin typeface="Roboto"/>
              </a:rPr>
              <a:t>.</a:t>
            </a:r>
            <a:endParaRPr lang="en-US" dirty="0" smtClean="0">
              <a:latin typeface="Roboto"/>
            </a:endParaRPr>
          </a:p>
          <a:p>
            <a:endParaRPr lang="ru-RU" dirty="0">
              <a:latin typeface="Roboto"/>
            </a:endParaRPr>
          </a:p>
          <a:p>
            <a:r>
              <a:rPr lang="ru-RU" dirty="0">
                <a:latin typeface="Roboto"/>
              </a:rPr>
              <a:t>Сворачивание позволяет сосредоточить внимание только на тех участках кода, которые представляют интерес, и скрывать те из них, которые в текущий момент не важны: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7968" y="3692435"/>
            <a:ext cx="3533775" cy="1000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005" y="3568611"/>
            <a:ext cx="3324225" cy="124777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22415" y="4954368"/>
            <a:ext cx="11369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Если способ разбиения кода на блоки не нравится, можно указать собственные сворачиваемые блоки с помощью директив препроцессора (</a:t>
            </a:r>
            <a:r>
              <a:rPr lang="ru-RU" b="1" dirty="0">
                <a:latin typeface="Roboto"/>
              </a:rPr>
              <a:t>#</a:t>
            </a:r>
            <a:r>
              <a:rPr lang="ru-RU" b="1" dirty="0" err="1">
                <a:latin typeface="Roboto"/>
              </a:rPr>
              <a:t>region</a:t>
            </a:r>
            <a:r>
              <a:rPr lang="ru-RU" dirty="0">
                <a:latin typeface="Roboto"/>
              </a:rPr>
              <a:t> и </a:t>
            </a:r>
            <a:r>
              <a:rPr lang="ru-RU" b="1" dirty="0">
                <a:latin typeface="Roboto"/>
              </a:rPr>
              <a:t>#</a:t>
            </a:r>
            <a:r>
              <a:rPr lang="ru-RU" b="1" dirty="0" err="1">
                <a:latin typeface="Roboto"/>
              </a:rPr>
              <a:t>endregion</a:t>
            </a:r>
            <a:r>
              <a:rPr lang="ru-RU" dirty="0">
                <a:latin typeface="Roboto"/>
              </a:rPr>
              <a:t>).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2185" y="5600699"/>
            <a:ext cx="3190875" cy="1143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7968" y="5798060"/>
            <a:ext cx="16954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1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6451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Типы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переменных</a:t>
            </a:r>
          </a:p>
          <a:p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423876" y="1795173"/>
            <a:ext cx="8270568" cy="5058561"/>
            <a:chOff x="-51528" y="0"/>
            <a:chExt cx="6052152" cy="359204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-51528" y="2909887"/>
              <a:ext cx="5365805" cy="682161"/>
              <a:chOff x="-51528" y="0"/>
              <a:chExt cx="5365805" cy="682161"/>
            </a:xfrm>
          </p:grpSpPr>
          <p:sp>
            <p:nvSpPr>
              <p:cNvPr id="66" name="Надпись 53"/>
              <p:cNvSpPr txBox="1">
                <a:spLocks noChangeArrowheads="1"/>
              </p:cNvSpPr>
              <p:nvPr/>
            </p:nvSpPr>
            <p:spPr bwMode="auto">
              <a:xfrm>
                <a:off x="232229" y="0"/>
                <a:ext cx="492760" cy="2741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8-bit</a:t>
                </a:r>
                <a:endParaRPr lang="ru-RU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ru-RU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" name="Группа 66"/>
              <p:cNvGrpSpPr/>
              <p:nvPr/>
            </p:nvGrpSpPr>
            <p:grpSpPr>
              <a:xfrm>
                <a:off x="-51528" y="297543"/>
                <a:ext cx="1096195" cy="384618"/>
                <a:chOff x="-51528" y="0"/>
                <a:chExt cx="1096195" cy="384618"/>
              </a:xfrm>
            </p:grpSpPr>
            <p:sp>
              <p:nvSpPr>
                <p:cNvPr id="83" name="Надпись 54"/>
                <p:cNvSpPr txBox="1">
                  <a:spLocks noChangeArrowheads="1"/>
                </p:cNvSpPr>
                <p:nvPr/>
              </p:nvSpPr>
              <p:spPr bwMode="auto">
                <a:xfrm>
                  <a:off x="-51528" y="99000"/>
                  <a:ext cx="609600" cy="2736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b="1" dirty="0">
                      <a:solidFill>
                        <a:srgbClr val="2E75B6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sbyte</a:t>
                  </a:r>
                  <a:endParaRPr lang="ru-RU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Надпись 55"/>
                <p:cNvSpPr txBox="1">
                  <a:spLocks noChangeArrowheads="1"/>
                </p:cNvSpPr>
                <p:nvPr/>
              </p:nvSpPr>
              <p:spPr bwMode="auto">
                <a:xfrm>
                  <a:off x="551907" y="110441"/>
                  <a:ext cx="492760" cy="27417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b="1" dirty="0">
                      <a:solidFill>
                        <a:srgbClr val="2E75B6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byte</a:t>
                  </a:r>
                  <a:endParaRPr lang="ru-RU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ru-RU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5" name="Прямая со стрелкой 84"/>
                <p:cNvCxnSpPr/>
                <p:nvPr/>
              </p:nvCxnSpPr>
              <p:spPr>
                <a:xfrm flipH="1">
                  <a:off x="272143" y="0"/>
                  <a:ext cx="199572" cy="1712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Прямая со стрелкой 85"/>
                <p:cNvCxnSpPr/>
                <p:nvPr/>
              </p:nvCxnSpPr>
              <p:spPr>
                <a:xfrm>
                  <a:off x="460828" y="0"/>
                  <a:ext cx="218440" cy="157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Группа 67"/>
              <p:cNvGrpSpPr/>
              <p:nvPr/>
            </p:nvGrpSpPr>
            <p:grpSpPr>
              <a:xfrm>
                <a:off x="1600200" y="279400"/>
                <a:ext cx="1237342" cy="397056"/>
                <a:chOff x="0" y="0"/>
                <a:chExt cx="1237342" cy="397056"/>
              </a:xfrm>
            </p:grpSpPr>
            <p:sp>
              <p:nvSpPr>
                <p:cNvPr id="79" name="Надпись 61"/>
                <p:cNvSpPr txBox="1">
                  <a:spLocks noChangeArrowheads="1"/>
                </p:cNvSpPr>
                <p:nvPr/>
              </p:nvSpPr>
              <p:spPr bwMode="auto">
                <a:xfrm>
                  <a:off x="0" y="123371"/>
                  <a:ext cx="609600" cy="2736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b="1" dirty="0">
                      <a:solidFill>
                        <a:srgbClr val="2E75B6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short</a:t>
                  </a:r>
                  <a:endParaRPr lang="ru-RU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ru-RU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Надпись 62"/>
                <p:cNvSpPr txBox="1">
                  <a:spLocks noChangeArrowheads="1"/>
                </p:cNvSpPr>
                <p:nvPr/>
              </p:nvSpPr>
              <p:spPr bwMode="auto">
                <a:xfrm>
                  <a:off x="533400" y="119687"/>
                  <a:ext cx="703942" cy="27417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b="1" dirty="0">
                      <a:solidFill>
                        <a:srgbClr val="2E75B6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ushort</a:t>
                  </a:r>
                  <a:endParaRPr lang="ru-RU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1" name="Прямая со стрелкой 80"/>
                <p:cNvCxnSpPr/>
                <p:nvPr/>
              </p:nvCxnSpPr>
              <p:spPr>
                <a:xfrm flipH="1">
                  <a:off x="272143" y="0"/>
                  <a:ext cx="199572" cy="1712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Прямая со стрелкой 81"/>
                <p:cNvCxnSpPr/>
                <p:nvPr/>
              </p:nvCxnSpPr>
              <p:spPr>
                <a:xfrm>
                  <a:off x="460828" y="0"/>
                  <a:ext cx="218440" cy="157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Группа 68"/>
              <p:cNvGrpSpPr/>
              <p:nvPr/>
            </p:nvGrpSpPr>
            <p:grpSpPr>
              <a:xfrm>
                <a:off x="2957286" y="272143"/>
                <a:ext cx="1026160" cy="397056"/>
                <a:chOff x="0" y="0"/>
                <a:chExt cx="1026160" cy="397056"/>
              </a:xfrm>
            </p:grpSpPr>
            <p:sp>
              <p:nvSpPr>
                <p:cNvPr id="75" name="Надпись 194"/>
                <p:cNvSpPr txBox="1">
                  <a:spLocks noChangeArrowheads="1"/>
                </p:cNvSpPr>
                <p:nvPr/>
              </p:nvSpPr>
              <p:spPr bwMode="auto">
                <a:xfrm>
                  <a:off x="0" y="123371"/>
                  <a:ext cx="609600" cy="2736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b="1">
                      <a:solidFill>
                        <a:srgbClr val="2E75B6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</a:t>
                  </a:r>
                  <a:endParaRPr lang="ru-RU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b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ru-RU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Надпись 195"/>
                <p:cNvSpPr txBox="1">
                  <a:spLocks noChangeArrowheads="1"/>
                </p:cNvSpPr>
                <p:nvPr/>
              </p:nvSpPr>
              <p:spPr bwMode="auto">
                <a:xfrm>
                  <a:off x="533400" y="119742"/>
                  <a:ext cx="492760" cy="27417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b="1" dirty="0">
                      <a:solidFill>
                        <a:srgbClr val="2E75B6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uint</a:t>
                  </a:r>
                  <a:endParaRPr lang="ru-RU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ru-RU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7" name="Прямая со стрелкой 76"/>
                <p:cNvCxnSpPr/>
                <p:nvPr/>
              </p:nvCxnSpPr>
              <p:spPr>
                <a:xfrm flipH="1">
                  <a:off x="272143" y="0"/>
                  <a:ext cx="199572" cy="1712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Прямая со стрелкой 77"/>
                <p:cNvCxnSpPr/>
                <p:nvPr/>
              </p:nvCxnSpPr>
              <p:spPr>
                <a:xfrm>
                  <a:off x="460828" y="0"/>
                  <a:ext cx="218440" cy="157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Группа 69"/>
              <p:cNvGrpSpPr/>
              <p:nvPr/>
            </p:nvGrpSpPr>
            <p:grpSpPr>
              <a:xfrm>
                <a:off x="4194629" y="243115"/>
                <a:ext cx="1119648" cy="397056"/>
                <a:chOff x="0" y="0"/>
                <a:chExt cx="1119648" cy="397056"/>
              </a:xfrm>
            </p:grpSpPr>
            <p:sp>
              <p:nvSpPr>
                <p:cNvPr id="71" name="Надпись 199"/>
                <p:cNvSpPr txBox="1">
                  <a:spLocks noChangeArrowheads="1"/>
                </p:cNvSpPr>
                <p:nvPr/>
              </p:nvSpPr>
              <p:spPr bwMode="auto">
                <a:xfrm>
                  <a:off x="0" y="123371"/>
                  <a:ext cx="609600" cy="2736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b="1" dirty="0">
                      <a:solidFill>
                        <a:srgbClr val="2E75B6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</a:t>
                  </a:r>
                  <a:endParaRPr lang="ru-RU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Надпись 200"/>
                <p:cNvSpPr txBox="1">
                  <a:spLocks noChangeArrowheads="1"/>
                </p:cNvSpPr>
                <p:nvPr/>
              </p:nvSpPr>
              <p:spPr bwMode="auto">
                <a:xfrm>
                  <a:off x="533400" y="119687"/>
                  <a:ext cx="586248" cy="27417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b="1" dirty="0">
                      <a:solidFill>
                        <a:srgbClr val="2E75B6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ulong</a:t>
                  </a:r>
                  <a:endParaRPr lang="ru-RU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3" name="Прямая со стрелкой 72"/>
                <p:cNvCxnSpPr/>
                <p:nvPr/>
              </p:nvCxnSpPr>
              <p:spPr>
                <a:xfrm flipH="1">
                  <a:off x="272143" y="0"/>
                  <a:ext cx="199572" cy="1712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Прямая со стрелкой 73"/>
                <p:cNvCxnSpPr/>
                <p:nvPr/>
              </p:nvCxnSpPr>
              <p:spPr>
                <a:xfrm>
                  <a:off x="460828" y="0"/>
                  <a:ext cx="218440" cy="157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Группа 8"/>
            <p:cNvGrpSpPr/>
            <p:nvPr/>
          </p:nvGrpSpPr>
          <p:grpSpPr>
            <a:xfrm>
              <a:off x="509587" y="0"/>
              <a:ext cx="5491037" cy="3177063"/>
              <a:chOff x="0" y="0"/>
              <a:chExt cx="5491037" cy="3177063"/>
            </a:xfrm>
          </p:grpSpPr>
          <p:grpSp>
            <p:nvGrpSpPr>
              <p:cNvPr id="10" name="Группа 9"/>
              <p:cNvGrpSpPr/>
              <p:nvPr/>
            </p:nvGrpSpPr>
            <p:grpSpPr>
              <a:xfrm>
                <a:off x="745671" y="0"/>
                <a:ext cx="4745365" cy="2160198"/>
                <a:chOff x="0" y="0"/>
                <a:chExt cx="4745365" cy="2160198"/>
              </a:xfrm>
            </p:grpSpPr>
            <p:grpSp>
              <p:nvGrpSpPr>
                <p:cNvPr id="28" name="Группа 27"/>
                <p:cNvGrpSpPr/>
                <p:nvPr/>
              </p:nvGrpSpPr>
              <p:grpSpPr>
                <a:xfrm>
                  <a:off x="0" y="0"/>
                  <a:ext cx="4270102" cy="1856591"/>
                  <a:chOff x="0" y="0"/>
                  <a:chExt cx="4270102" cy="1856591"/>
                </a:xfrm>
              </p:grpSpPr>
              <p:grpSp>
                <p:nvGrpSpPr>
                  <p:cNvPr id="36" name="Группа 35"/>
                  <p:cNvGrpSpPr/>
                  <p:nvPr/>
                </p:nvGrpSpPr>
                <p:grpSpPr>
                  <a:xfrm>
                    <a:off x="192741" y="0"/>
                    <a:ext cx="4077361" cy="1493520"/>
                    <a:chOff x="0" y="0"/>
                    <a:chExt cx="4077361" cy="1493520"/>
                  </a:xfrm>
                </p:grpSpPr>
                <p:grpSp>
                  <p:nvGrpSpPr>
                    <p:cNvPr id="42" name="Группа 41"/>
                    <p:cNvGrpSpPr/>
                    <p:nvPr/>
                  </p:nvGrpSpPr>
                  <p:grpSpPr>
                    <a:xfrm>
                      <a:off x="776288" y="0"/>
                      <a:ext cx="3301073" cy="1032510"/>
                      <a:chOff x="0" y="0"/>
                      <a:chExt cx="3301073" cy="1032510"/>
                    </a:xfrm>
                  </p:grpSpPr>
                  <p:grpSp>
                    <p:nvGrpSpPr>
                      <p:cNvPr id="47" name="Группа 46"/>
                      <p:cNvGrpSpPr/>
                      <p:nvPr/>
                    </p:nvGrpSpPr>
                    <p:grpSpPr>
                      <a:xfrm>
                        <a:off x="1615440" y="129540"/>
                        <a:ext cx="1025525" cy="390525"/>
                        <a:chOff x="0" y="0"/>
                        <a:chExt cx="1025525" cy="390525"/>
                      </a:xfrm>
                    </p:grpSpPr>
                    <p:cxnSp>
                      <p:nvCxnSpPr>
                        <p:cNvPr id="62" name="Прямая со стрелкой 61"/>
                        <p:cNvCxnSpPr/>
                        <p:nvPr/>
                      </p:nvCxnSpPr>
                      <p:spPr>
                        <a:xfrm flipH="1">
                          <a:off x="0" y="3175"/>
                          <a:ext cx="104775" cy="38576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3" name="Группа 62"/>
                        <p:cNvGrpSpPr/>
                        <p:nvPr/>
                      </p:nvGrpSpPr>
                      <p:grpSpPr>
                        <a:xfrm>
                          <a:off x="104775" y="0"/>
                          <a:ext cx="920750" cy="390525"/>
                          <a:chOff x="0" y="0"/>
                          <a:chExt cx="920750" cy="390525"/>
                        </a:xfrm>
                      </p:grpSpPr>
                      <p:cxnSp>
                        <p:nvCxnSpPr>
                          <p:cNvPr id="64" name="Прямая со стрелкой 63"/>
                          <p:cNvCxnSpPr/>
                          <p:nvPr/>
                        </p:nvCxnSpPr>
                        <p:spPr>
                          <a:xfrm>
                            <a:off x="0" y="0"/>
                            <a:ext cx="349250" cy="36830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" name="Прямая со стрелкой 64"/>
                          <p:cNvCxnSpPr/>
                          <p:nvPr/>
                        </p:nvCxnSpPr>
                        <p:spPr>
                          <a:xfrm>
                            <a:off x="3175" y="0"/>
                            <a:ext cx="917575" cy="390525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48" name="Группа 47"/>
                      <p:cNvGrpSpPr/>
                      <p:nvPr/>
                    </p:nvGrpSpPr>
                    <p:grpSpPr>
                      <a:xfrm>
                        <a:off x="0" y="0"/>
                        <a:ext cx="3301073" cy="1032510"/>
                        <a:chOff x="0" y="0"/>
                        <a:chExt cx="3301073" cy="1032510"/>
                      </a:xfrm>
                    </p:grpSpPr>
                    <p:grpSp>
                      <p:nvGrpSpPr>
                        <p:cNvPr id="49" name="Группа 48"/>
                        <p:cNvGrpSpPr/>
                        <p:nvPr/>
                      </p:nvGrpSpPr>
                      <p:grpSpPr>
                        <a:xfrm>
                          <a:off x="1402079" y="0"/>
                          <a:ext cx="1898994" cy="807720"/>
                          <a:chOff x="-1" y="0"/>
                          <a:chExt cx="1898994" cy="807720"/>
                        </a:xfrm>
                      </p:grpSpPr>
                      <p:sp>
                        <p:nvSpPr>
                          <p:cNvPr id="56" name="Надпись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8590" y="0"/>
                            <a:ext cx="1750403" cy="27432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b="1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object</a:t>
                            </a:r>
                            <a:r>
                              <a:rPr lang="en-US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 – </a:t>
                            </a:r>
                            <a:r>
                              <a:rPr lang="ru-RU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базовый тип </a:t>
                            </a:r>
                          </a:p>
                        </p:txBody>
                      </p:sp>
                      <p:grpSp>
                        <p:nvGrpSpPr>
                          <p:cNvPr id="57" name="Группа 56"/>
                          <p:cNvGrpSpPr/>
                          <p:nvPr/>
                        </p:nvGrpSpPr>
                        <p:grpSpPr>
                          <a:xfrm>
                            <a:off x="-1" y="533400"/>
                            <a:ext cx="1687911" cy="274320"/>
                            <a:chOff x="-1" y="0"/>
                            <a:chExt cx="1688229" cy="274320"/>
                          </a:xfrm>
                        </p:grpSpPr>
                        <p:grpSp>
                          <p:nvGrpSpPr>
                            <p:cNvPr id="58" name="Группа 57"/>
                            <p:cNvGrpSpPr/>
                            <p:nvPr/>
                          </p:nvGrpSpPr>
                          <p:grpSpPr>
                            <a:xfrm>
                              <a:off x="-1" y="0"/>
                              <a:ext cx="1688229" cy="274320"/>
                              <a:chOff x="-1" y="0"/>
                              <a:chExt cx="1688229" cy="274320"/>
                            </a:xfrm>
                          </p:grpSpPr>
                          <p:sp>
                            <p:nvSpPr>
                              <p:cNvPr id="60" name="Надпись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-1" y="0"/>
                                <a:ext cx="574015" cy="27432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en-US" b="1" dirty="0" smtClean="0">
                                    <a:solidFill>
                                      <a:srgbClr val="2E75B6"/>
                                    </a:solidFill>
                                    <a:effectLst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string</a:t>
                                </a:r>
                                <a:endParaRPr lang="ru-RU" b="1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1" name="Надпись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957263" y="0"/>
                                <a:ext cx="730965" cy="27432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en-US" b="1" dirty="0">
                                    <a:solidFill>
                                      <a:srgbClr val="2E75B6"/>
                                    </a:solidFill>
                                    <a:effectLst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dynamic</a:t>
                                </a:r>
                                <a:endParaRPr lang="ru-RU" b="1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en-US" dirty="0">
                                    <a:effectLst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 </a:t>
                                </a:r>
                                <a:endParaRPr lang="ru-RU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59" name="Надпись 3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38163" y="0"/>
                              <a:ext cx="414020" cy="27432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US" b="1" dirty="0">
                                  <a:solidFill>
                                    <a:srgbClr val="2E75B6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var</a:t>
                              </a:r>
                              <a:endParaRPr lang="ru-RU" b="1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  <a:p>
                              <a:pPr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US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 </a:t>
                              </a:r>
                              <a:endParaRPr lang="ru-RU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0" name="Группа 49"/>
                        <p:cNvGrpSpPr/>
                        <p:nvPr/>
                      </p:nvGrpSpPr>
                      <p:grpSpPr>
                        <a:xfrm>
                          <a:off x="0" y="179070"/>
                          <a:ext cx="1592580" cy="853440"/>
                          <a:chOff x="0" y="0"/>
                          <a:chExt cx="1592580" cy="853440"/>
                        </a:xfrm>
                      </p:grpSpPr>
                      <p:cxnSp>
                        <p:nvCxnSpPr>
                          <p:cNvPr id="51" name="Прямая со стрелкой 50"/>
                          <p:cNvCxnSpPr/>
                          <p:nvPr/>
                        </p:nvCxnSpPr>
                        <p:spPr>
                          <a:xfrm flipH="1">
                            <a:off x="373380" y="0"/>
                            <a:ext cx="1219200" cy="533400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5" name="Надпись 19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0" y="579120"/>
                            <a:ext cx="758190" cy="27432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u-RU" b="1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простые</a:t>
                            </a:r>
                            <a:endParaRPr lang="ru-RU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lang="ru-RU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</p:grpSp>
                <p:cxnSp>
                  <p:nvCxnSpPr>
                    <p:cNvPr id="43" name="Прямая со стрелкой 42"/>
                    <p:cNvCxnSpPr>
                      <a:endCxn id="45" idx="0"/>
                    </p:cNvCxnSpPr>
                    <p:nvPr/>
                  </p:nvCxnSpPr>
                  <p:spPr>
                    <a:xfrm flipH="1">
                      <a:off x="538150" y="985837"/>
                      <a:ext cx="380937" cy="2286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Прямая со стрелкой 43"/>
                    <p:cNvCxnSpPr>
                      <a:endCxn id="46" idx="0"/>
                    </p:cNvCxnSpPr>
                    <p:nvPr/>
                  </p:nvCxnSpPr>
                  <p:spPr>
                    <a:xfrm>
                      <a:off x="909563" y="986118"/>
                      <a:ext cx="976864" cy="23308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" name="Надпись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1214437"/>
                      <a:ext cx="1076300" cy="2743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нечисловые</a:t>
                      </a:r>
                      <a:endParaRPr lang="ru-RU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6" name="Надпись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81125" y="1219200"/>
                      <a:ext cx="1010603" cy="2743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числовые</a:t>
                      </a:r>
                      <a:endParaRPr lang="ru-RU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37" name="Группа 36"/>
                  <p:cNvGrpSpPr/>
                  <p:nvPr/>
                </p:nvGrpSpPr>
                <p:grpSpPr>
                  <a:xfrm>
                    <a:off x="0" y="1425389"/>
                    <a:ext cx="1062318" cy="431202"/>
                    <a:chOff x="0" y="0"/>
                    <a:chExt cx="1062318" cy="431202"/>
                  </a:xfrm>
                </p:grpSpPr>
                <p:sp>
                  <p:nvSpPr>
                    <p:cNvPr id="38" name="Надпись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6153" y="156882"/>
                      <a:ext cx="466165" cy="2743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b="1" dirty="0">
                          <a:solidFill>
                            <a:srgbClr val="2E75B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ru-RU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" name="Надпись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147917"/>
                      <a:ext cx="466165" cy="2743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b="1" dirty="0">
                          <a:solidFill>
                            <a:srgbClr val="2E75B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ru-RU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40" name="Прямая со стрелкой 39"/>
                    <p:cNvCxnSpPr/>
                    <p:nvPr/>
                  </p:nvCxnSpPr>
                  <p:spPr>
                    <a:xfrm flipH="1">
                      <a:off x="206188" y="0"/>
                      <a:ext cx="331694" cy="15240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Прямая со стрелкой 40"/>
                    <p:cNvCxnSpPr/>
                    <p:nvPr/>
                  </p:nvCxnSpPr>
                  <p:spPr>
                    <a:xfrm>
                      <a:off x="537882" y="0"/>
                      <a:ext cx="295835" cy="15688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9" name="Группа 28"/>
                <p:cNvGrpSpPr/>
                <p:nvPr/>
              </p:nvGrpSpPr>
              <p:grpSpPr>
                <a:xfrm>
                  <a:off x="965200" y="1428750"/>
                  <a:ext cx="3780165" cy="731448"/>
                  <a:chOff x="0" y="0"/>
                  <a:chExt cx="3780165" cy="731448"/>
                </a:xfrm>
              </p:grpSpPr>
              <p:sp>
                <p:nvSpPr>
                  <p:cNvPr id="30" name="Надпись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3324" y="454025"/>
                    <a:ext cx="1306841" cy="2736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i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вещественные</a:t>
                    </a:r>
                    <a:endParaRPr lang="ru-RU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ru-RU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Надпись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23975" y="444500"/>
                    <a:ext cx="1051101" cy="27424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i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десятичные</a:t>
                    </a:r>
                    <a:endParaRPr lang="ru-RU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ru-RU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Надпись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457200"/>
                    <a:ext cx="1241612" cy="27424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uk-UA" i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целочисленные</a:t>
                    </a:r>
                    <a:endParaRPr lang="ru-RU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ru-RU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3" name="Прямая со стрелкой 32"/>
                  <p:cNvCxnSpPr/>
                  <p:nvPr/>
                </p:nvCxnSpPr>
                <p:spPr>
                  <a:xfrm flipH="1">
                    <a:off x="587375" y="0"/>
                    <a:ext cx="300318" cy="49754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Прямая со стрелкой 33"/>
                  <p:cNvCxnSpPr/>
                  <p:nvPr/>
                </p:nvCxnSpPr>
                <p:spPr>
                  <a:xfrm>
                    <a:off x="892175" y="3175"/>
                    <a:ext cx="791210" cy="45402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Прямая со стрелкой 34"/>
                  <p:cNvCxnSpPr/>
                  <p:nvPr/>
                </p:nvCxnSpPr>
                <p:spPr>
                  <a:xfrm>
                    <a:off x="885825" y="3175"/>
                    <a:ext cx="2030095" cy="4857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Группа 10"/>
              <p:cNvGrpSpPr/>
              <p:nvPr/>
            </p:nvGrpSpPr>
            <p:grpSpPr>
              <a:xfrm>
                <a:off x="3151413" y="2090057"/>
                <a:ext cx="2339624" cy="416417"/>
                <a:chOff x="-1" y="0"/>
                <a:chExt cx="2339624" cy="416417"/>
              </a:xfrm>
            </p:grpSpPr>
            <p:grpSp>
              <p:nvGrpSpPr>
                <p:cNvPr id="20" name="Группа 19"/>
                <p:cNvGrpSpPr/>
                <p:nvPr/>
              </p:nvGrpSpPr>
              <p:grpSpPr>
                <a:xfrm>
                  <a:off x="-1" y="0"/>
                  <a:ext cx="2339624" cy="416417"/>
                  <a:chOff x="-1" y="0"/>
                  <a:chExt cx="2339624" cy="416417"/>
                </a:xfrm>
              </p:grpSpPr>
              <p:sp>
                <p:nvSpPr>
                  <p:cNvPr id="22" name="Надпись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" y="121920"/>
                    <a:ext cx="805771" cy="27417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b="1" dirty="0">
                        <a:solidFill>
                          <a:srgbClr val="2E75B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decimal</a:t>
                    </a:r>
                    <a:endParaRPr lang="ru-RU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ru-RU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3" name="Группа 22"/>
                  <p:cNvGrpSpPr/>
                  <p:nvPr/>
                </p:nvGrpSpPr>
                <p:grpSpPr>
                  <a:xfrm>
                    <a:off x="924560" y="0"/>
                    <a:ext cx="1415063" cy="416417"/>
                    <a:chOff x="0" y="0"/>
                    <a:chExt cx="1415063" cy="416417"/>
                  </a:xfrm>
                </p:grpSpPr>
                <p:sp>
                  <p:nvSpPr>
                    <p:cNvPr id="24" name="Надпись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39800" y="137160"/>
                      <a:ext cx="475263" cy="2736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b="1">
                          <a:solidFill>
                            <a:srgbClr val="2E75B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ru-RU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" name="Надпись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142240"/>
                      <a:ext cx="941986" cy="27417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b="1">
                          <a:solidFill>
                            <a:srgbClr val="2E75B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ru-RU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6" name="Прямая со стрелкой 25"/>
                    <p:cNvCxnSpPr/>
                    <p:nvPr/>
                  </p:nvCxnSpPr>
                  <p:spPr>
                    <a:xfrm flipH="1">
                      <a:off x="431800" y="0"/>
                      <a:ext cx="238760" cy="18288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Прямая со стрелкой 26"/>
                    <p:cNvCxnSpPr/>
                    <p:nvPr/>
                  </p:nvCxnSpPr>
                  <p:spPr>
                    <a:xfrm>
                      <a:off x="660400" y="0"/>
                      <a:ext cx="315685" cy="17562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" name="Прямая со стрелкой 20"/>
                <p:cNvCxnSpPr/>
                <p:nvPr/>
              </p:nvCxnSpPr>
              <p:spPr>
                <a:xfrm>
                  <a:off x="299720" y="0"/>
                  <a:ext cx="0" cy="1959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Группа 11"/>
              <p:cNvGrpSpPr/>
              <p:nvPr/>
            </p:nvGrpSpPr>
            <p:grpSpPr>
              <a:xfrm>
                <a:off x="0" y="2133600"/>
                <a:ext cx="4509589" cy="1043463"/>
                <a:chOff x="0" y="0"/>
                <a:chExt cx="4509589" cy="1043463"/>
              </a:xfrm>
            </p:grpSpPr>
            <p:sp>
              <p:nvSpPr>
                <p:cNvPr id="13" name="Надпись 208"/>
                <p:cNvSpPr txBox="1">
                  <a:spLocks noChangeArrowheads="1"/>
                </p:cNvSpPr>
                <p:nvPr/>
              </p:nvSpPr>
              <p:spPr bwMode="auto">
                <a:xfrm>
                  <a:off x="1252327" y="769778"/>
                  <a:ext cx="645160" cy="2736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b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16-bit</a:t>
                  </a:r>
                  <a:endParaRPr lang="ru-RU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b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ru-RU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Надпись 210"/>
                <p:cNvSpPr txBox="1">
                  <a:spLocks noChangeArrowheads="1"/>
                </p:cNvSpPr>
                <p:nvPr/>
              </p:nvSpPr>
              <p:spPr bwMode="auto">
                <a:xfrm>
                  <a:off x="2601686" y="758372"/>
                  <a:ext cx="645160" cy="2736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32-bit</a:t>
                  </a:r>
                  <a:endPara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Надпись 211"/>
                <p:cNvSpPr txBox="1">
                  <a:spLocks noChangeArrowheads="1"/>
                </p:cNvSpPr>
                <p:nvPr/>
              </p:nvSpPr>
              <p:spPr bwMode="auto">
                <a:xfrm>
                  <a:off x="3864429" y="754743"/>
                  <a:ext cx="645160" cy="2736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64-bit</a:t>
                  </a:r>
                  <a:endPara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" name="Прямая со стрелкой 15"/>
                <p:cNvCxnSpPr/>
                <p:nvPr/>
              </p:nvCxnSpPr>
              <p:spPr>
                <a:xfrm flipH="1">
                  <a:off x="0" y="0"/>
                  <a:ext cx="2126343" cy="7903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ямая со стрелкой 16"/>
                <p:cNvCxnSpPr/>
                <p:nvPr/>
              </p:nvCxnSpPr>
              <p:spPr>
                <a:xfrm flipH="1">
                  <a:off x="1480458" y="0"/>
                  <a:ext cx="649514" cy="7659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 стрелкой 17"/>
                <p:cNvCxnSpPr/>
                <p:nvPr/>
              </p:nvCxnSpPr>
              <p:spPr>
                <a:xfrm>
                  <a:off x="2129972" y="3629"/>
                  <a:ext cx="724263" cy="7910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87" name="Прямая со стрелкой 86"/>
          <p:cNvCxnSpPr/>
          <p:nvPr/>
        </p:nvCxnSpPr>
        <p:spPr>
          <a:xfrm>
            <a:off x="5096422" y="4799850"/>
            <a:ext cx="2532368" cy="102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088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220143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Константы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21686" y="2019115"/>
            <a:ext cx="11306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Roboto"/>
              </a:rPr>
              <a:t>Константа</a:t>
            </a:r>
            <a:r>
              <a:rPr lang="ru-RU" dirty="0">
                <a:latin typeface="Roboto"/>
              </a:rPr>
              <a:t> – это область памяти, которая хранит в себе некоторое значение, которое нельзя изменить</a:t>
            </a:r>
            <a:r>
              <a:rPr lang="ru-RU" dirty="0">
                <a:latin typeface="Calibri,sans-serif"/>
              </a:rPr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1686" y="2532830"/>
            <a:ext cx="11162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Константы предназначены для описания таких значений, которые не должны изменяться в программе. Для определения констант используется ключевое слово </a:t>
            </a:r>
            <a:r>
              <a:rPr lang="ru-RU" dirty="0" err="1">
                <a:latin typeface="Roboto"/>
              </a:rPr>
              <a:t>const</a:t>
            </a:r>
            <a:r>
              <a:rPr lang="ru-RU" dirty="0">
                <a:latin typeface="Roboto"/>
              </a:rPr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5400" y="3323544"/>
            <a:ext cx="11089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Roboto"/>
              </a:rPr>
              <a:t>Константы характеризуются следующими признаками</a:t>
            </a:r>
            <a:r>
              <a:rPr lang="ru-RU" dirty="0">
                <a:latin typeface="Roboto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Константа должна быть проинициализирована при определении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После определения значение константы не может быть изменено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1788307" y="4746289"/>
            <a:ext cx="8383270" cy="1722607"/>
            <a:chOff x="1788307" y="4746289"/>
            <a:chExt cx="8383270" cy="1722607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3849519" y="5404609"/>
              <a:ext cx="42627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pi = 3.141;</a:t>
              </a:r>
              <a:endParaRPr lang="ru-RU" sz="2400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788307" y="6007230"/>
              <a:ext cx="22958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/>
                <a:t>к</a:t>
              </a:r>
              <a:r>
                <a:rPr lang="ru-RU" sz="2400" dirty="0" smtClean="0"/>
                <a:t>лючевое слово</a:t>
              </a:r>
              <a:endParaRPr lang="ru-RU" sz="24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849519" y="4746290"/>
              <a:ext cx="21183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/>
                <a:t>т</a:t>
              </a:r>
              <a:r>
                <a:rPr lang="ru-RU" sz="2400" dirty="0" smtClean="0"/>
                <a:t>ип константы </a:t>
              </a:r>
              <a:endParaRPr lang="ru-RU" sz="240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672064" y="4746289"/>
              <a:ext cx="24673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/>
                <a:t>з</a:t>
              </a:r>
              <a:r>
                <a:rPr lang="ru-RU" sz="2400" dirty="0" smtClean="0"/>
                <a:t>нак  присвоения</a:t>
              </a:r>
              <a:endParaRPr lang="ru-RU" sz="2400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1507" y="6007231"/>
              <a:ext cx="28300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/>
                <a:t>з</a:t>
              </a:r>
              <a:r>
                <a:rPr lang="ru-RU" sz="2400" dirty="0" smtClean="0"/>
                <a:t>начение константы</a:t>
              </a:r>
              <a:endParaRPr lang="ru-RU" sz="24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518711" y="6007231"/>
              <a:ext cx="21247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/>
                <a:t>и</a:t>
              </a:r>
              <a:r>
                <a:rPr lang="ru-RU" sz="2400" dirty="0" smtClean="0"/>
                <a:t>мя константы</a:t>
              </a:r>
              <a:endParaRPr lang="ru-RU" sz="2400" dirty="0"/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 flipH="1" flipV="1">
              <a:off x="4908687" y="5159662"/>
              <a:ext cx="216024" cy="2737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6672064" y="5159662"/>
              <a:ext cx="288032" cy="2823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flipV="1">
              <a:off x="5807968" y="5866274"/>
              <a:ext cx="288032" cy="2116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V="1">
              <a:off x="3603991" y="5830929"/>
              <a:ext cx="288032" cy="2116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 flipH="1" flipV="1">
              <a:off x="7661072" y="5845921"/>
              <a:ext cx="317536" cy="231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6134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734</Words>
  <Application>Microsoft Office PowerPoint</Application>
  <PresentationFormat>Широкоэкранный</PresentationFormat>
  <Paragraphs>210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Calibri,sans-serif</vt:lpstr>
      <vt:lpstr>Consolas</vt:lpstr>
      <vt:lpstr>Helvetica</vt:lpstr>
      <vt:lpstr>Roboto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Глембицкий Алексей</dc:creator>
  <cp:lastModifiedBy>Пользователь Windows</cp:lastModifiedBy>
  <cp:revision>133</cp:revision>
  <dcterms:created xsi:type="dcterms:W3CDTF">2019-09-26T08:50:26Z</dcterms:created>
  <dcterms:modified xsi:type="dcterms:W3CDTF">2021-02-17T18:14:38Z</dcterms:modified>
</cp:coreProperties>
</file>