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3" r:id="rId3"/>
    <p:sldId id="265" r:id="rId4"/>
    <p:sldId id="272" r:id="rId5"/>
    <p:sldId id="273" r:id="rId6"/>
    <p:sldId id="274" r:id="rId7"/>
    <p:sldId id="278" r:id="rId8"/>
    <p:sldId id="275" r:id="rId9"/>
    <p:sldId id="276" r:id="rId10"/>
    <p:sldId id="277" r:id="rId11"/>
    <p:sldId id="280" r:id="rId12"/>
    <p:sldId id="281" r:id="rId13"/>
    <p:sldId id="282" r:id="rId14"/>
    <p:sldId id="283" r:id="rId15"/>
    <p:sldId id="271" r:id="rId16"/>
    <p:sldId id="27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Pack by Diakov" initials="RbD" lastIdx="0" clrIdx="0">
    <p:extLst>
      <p:ext uri="{19B8F6BF-5375-455C-9EA6-DF929625EA0E}">
        <p15:presenceInfo xmlns:p15="http://schemas.microsoft.com/office/powerpoint/2012/main" userId="RePack by Di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4E968-A304-48EF-ACBC-B84B38EF8CAA}" type="datetimeFigureOut">
              <a:rPr lang="uk-UA" smtClean="0"/>
              <a:t>17.02.2021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46D4-CF45-4EBD-B185-E5B78A9080A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78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50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876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259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647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410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253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2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83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05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15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980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448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36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00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98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743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4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526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8117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000"/>
            </a:pPr>
            <a:r>
              <a:rPr lang="en-US" sz="10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962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847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2800" dirty="0" err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Лекция</a:t>
            </a:r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1472" y="1924982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667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347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894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Оператор многозначного выбора 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 switch-case 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7752184" y="2366698"/>
            <a:ext cx="3888432" cy="4158645"/>
            <a:chOff x="0" y="0"/>
            <a:chExt cx="3027680" cy="304292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377778" y="2269524"/>
              <a:ext cx="1376680" cy="295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0" y="0"/>
              <a:ext cx="3027680" cy="3042920"/>
              <a:chOff x="0" y="0"/>
              <a:chExt cx="3027680" cy="3042920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350520" y="2286000"/>
                <a:ext cx="655320" cy="294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grpSp>
            <p:nvGrpSpPr>
              <p:cNvPr id="11" name="Группа 10"/>
              <p:cNvGrpSpPr/>
              <p:nvPr/>
            </p:nvGrpSpPr>
            <p:grpSpPr>
              <a:xfrm>
                <a:off x="0" y="0"/>
                <a:ext cx="3027680" cy="3042920"/>
                <a:chOff x="0" y="0"/>
                <a:chExt cx="3027680" cy="3042920"/>
              </a:xfrm>
            </p:grpSpPr>
            <p:cxnSp>
              <p:nvCxnSpPr>
                <p:cNvPr id="12" name="Прямая со стрелкой 11"/>
                <p:cNvCxnSpPr/>
                <p:nvPr/>
              </p:nvCxnSpPr>
              <p:spPr>
                <a:xfrm>
                  <a:off x="695960" y="2057400"/>
                  <a:ext cx="0" cy="2336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Группа 12"/>
                <p:cNvGrpSpPr/>
                <p:nvPr/>
              </p:nvGrpSpPr>
              <p:grpSpPr>
                <a:xfrm>
                  <a:off x="0" y="0"/>
                  <a:ext cx="3027680" cy="3042920"/>
                  <a:chOff x="0" y="0"/>
                  <a:chExt cx="3027680" cy="3042920"/>
                </a:xfrm>
              </p:grpSpPr>
              <p:grpSp>
                <p:nvGrpSpPr>
                  <p:cNvPr id="14" name="Группа 13"/>
                  <p:cNvGrpSpPr/>
                  <p:nvPr/>
                </p:nvGrpSpPr>
                <p:grpSpPr>
                  <a:xfrm>
                    <a:off x="0" y="0"/>
                    <a:ext cx="3027680" cy="3042920"/>
                    <a:chOff x="0" y="0"/>
                    <a:chExt cx="3027680" cy="3042920"/>
                  </a:xfrm>
                </p:grpSpPr>
                <p:cxnSp>
                  <p:nvCxnSpPr>
                    <p:cNvPr id="19" name="Прямая со стрелкой 18"/>
                    <p:cNvCxnSpPr/>
                    <p:nvPr/>
                  </p:nvCxnSpPr>
                  <p:spPr>
                    <a:xfrm flipH="1">
                      <a:off x="675640" y="0"/>
                      <a:ext cx="5080" cy="21526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" name="Группа 19"/>
                    <p:cNvGrpSpPr/>
                    <p:nvPr/>
                  </p:nvGrpSpPr>
                  <p:grpSpPr>
                    <a:xfrm>
                      <a:off x="0" y="213360"/>
                      <a:ext cx="3027680" cy="2829560"/>
                      <a:chOff x="0" y="0"/>
                      <a:chExt cx="3027680" cy="2829560"/>
                    </a:xfrm>
                  </p:grpSpPr>
                  <p:cxnSp>
                    <p:nvCxnSpPr>
                      <p:cNvPr id="21" name="Прямая со стрелкой 20"/>
                      <p:cNvCxnSpPr/>
                      <p:nvPr/>
                    </p:nvCxnSpPr>
                    <p:spPr>
                      <a:xfrm>
                        <a:off x="675640" y="772160"/>
                        <a:ext cx="0" cy="23368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Прямая со стрелкой 21"/>
                      <p:cNvCxnSpPr/>
                      <p:nvPr/>
                    </p:nvCxnSpPr>
                    <p:spPr>
                      <a:xfrm>
                        <a:off x="685800" y="1315720"/>
                        <a:ext cx="0" cy="23368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Прямая со стрелкой 22"/>
                      <p:cNvCxnSpPr/>
                      <p:nvPr/>
                    </p:nvCxnSpPr>
                    <p:spPr>
                      <a:xfrm>
                        <a:off x="1021080" y="1168400"/>
                        <a:ext cx="370840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Прямая со стрелкой 23"/>
                      <p:cNvCxnSpPr/>
                      <p:nvPr/>
                    </p:nvCxnSpPr>
                    <p:spPr>
                      <a:xfrm>
                        <a:off x="1026160" y="1691640"/>
                        <a:ext cx="370840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5" name="Группа 24"/>
                      <p:cNvGrpSpPr/>
                      <p:nvPr/>
                    </p:nvGrpSpPr>
                    <p:grpSpPr>
                      <a:xfrm>
                        <a:off x="0" y="0"/>
                        <a:ext cx="3027680" cy="2829560"/>
                        <a:chOff x="0" y="0"/>
                        <a:chExt cx="3027680" cy="2829560"/>
                      </a:xfrm>
                    </p:grpSpPr>
                    <p:grpSp>
                      <p:nvGrpSpPr>
                        <p:cNvPr id="26" name="Группа 25"/>
                        <p:cNvGrpSpPr/>
                        <p:nvPr/>
                      </p:nvGrpSpPr>
                      <p:grpSpPr>
                        <a:xfrm>
                          <a:off x="0" y="0"/>
                          <a:ext cx="1346017" cy="787277"/>
                          <a:chOff x="0" y="0"/>
                          <a:chExt cx="1346017" cy="787277"/>
                        </a:xfrm>
                      </p:grpSpPr>
                      <p:sp>
                        <p:nvSpPr>
                          <p:cNvPr id="42" name="Блок-схема: решение 41"/>
                          <p:cNvSpPr/>
                          <p:nvPr/>
                        </p:nvSpPr>
                        <p:spPr>
                          <a:xfrm>
                            <a:off x="0" y="0"/>
                            <a:ext cx="1346017" cy="787277"/>
                          </a:xfrm>
                          <a:prstGeom prst="flowChartDecision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43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74420" y="291234"/>
                            <a:ext cx="736500" cy="21001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9525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uk-UA" sz="1200" dirty="0" err="1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выражение</a:t>
                            </a:r>
                            <a:endParaRPr lang="ru-RU" sz="1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" name="Группа 26"/>
                        <p:cNvGrpSpPr/>
                        <p:nvPr/>
                      </p:nvGrpSpPr>
                      <p:grpSpPr>
                        <a:xfrm>
                          <a:off x="355600" y="1010920"/>
                          <a:ext cx="655320" cy="294640"/>
                          <a:chOff x="0" y="0"/>
                          <a:chExt cx="655320" cy="294640"/>
                        </a:xfrm>
                      </p:grpSpPr>
                      <p:sp>
                        <p:nvSpPr>
                          <p:cNvPr id="40" name="Прямоугольник 39"/>
                          <p:cNvSpPr/>
                          <p:nvPr/>
                        </p:nvSpPr>
                        <p:spPr>
                          <a:xfrm>
                            <a:off x="0" y="0"/>
                            <a:ext cx="655320" cy="29464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41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7489" y="58358"/>
                            <a:ext cx="465102" cy="18808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9525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CASE 1</a:t>
                            </a:r>
                            <a:endParaRPr lang="ru-RU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ru-RU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8" name="Группа 27"/>
                        <p:cNvGrpSpPr/>
                        <p:nvPr/>
                      </p:nvGrpSpPr>
                      <p:grpSpPr>
                        <a:xfrm>
                          <a:off x="360680" y="1549400"/>
                          <a:ext cx="655320" cy="294640"/>
                          <a:chOff x="0" y="0"/>
                          <a:chExt cx="655320" cy="294640"/>
                        </a:xfrm>
                      </p:grpSpPr>
                      <p:sp>
                        <p:nvSpPr>
                          <p:cNvPr id="38" name="Прямоугольник 37"/>
                          <p:cNvSpPr/>
                          <p:nvPr/>
                        </p:nvSpPr>
                        <p:spPr>
                          <a:xfrm>
                            <a:off x="0" y="0"/>
                            <a:ext cx="655320" cy="29464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9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5117" y="29672"/>
                            <a:ext cx="460022" cy="23876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9525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CASE 2</a:t>
                            </a:r>
                            <a:endParaRPr lang="ru-RU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ru-RU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" name="Группа 28"/>
                        <p:cNvGrpSpPr/>
                        <p:nvPr/>
                      </p:nvGrpSpPr>
                      <p:grpSpPr>
                        <a:xfrm>
                          <a:off x="1386840" y="1549400"/>
                          <a:ext cx="1376680" cy="295229"/>
                          <a:chOff x="0" y="0"/>
                          <a:chExt cx="1266653" cy="295229"/>
                        </a:xfrm>
                      </p:grpSpPr>
                      <p:sp>
                        <p:nvSpPr>
                          <p:cNvPr id="36" name="Прямоугольник 35"/>
                          <p:cNvSpPr/>
                          <p:nvPr/>
                        </p:nvSpPr>
                        <p:spPr>
                          <a:xfrm>
                            <a:off x="0" y="0"/>
                            <a:ext cx="1266653" cy="295229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7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480" y="20320"/>
                            <a:ext cx="1213389" cy="24811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9525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u-RU" sz="11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Блок инструкций 2</a:t>
                            </a:r>
                          </a:p>
                        </p:txBody>
                      </p:sp>
                    </p:grpSp>
                    <p:grpSp>
                      <p:nvGrpSpPr>
                        <p:cNvPr id="30" name="Группа 29"/>
                        <p:cNvGrpSpPr/>
                        <p:nvPr/>
                      </p:nvGrpSpPr>
                      <p:grpSpPr>
                        <a:xfrm>
                          <a:off x="1381760" y="1010920"/>
                          <a:ext cx="1376680" cy="295229"/>
                          <a:chOff x="0" y="0"/>
                          <a:chExt cx="1266653" cy="295229"/>
                        </a:xfrm>
                      </p:grpSpPr>
                      <p:sp>
                        <p:nvSpPr>
                          <p:cNvPr id="34" name="Прямоугольник 33"/>
                          <p:cNvSpPr/>
                          <p:nvPr/>
                        </p:nvSpPr>
                        <p:spPr>
                          <a:xfrm>
                            <a:off x="0" y="0"/>
                            <a:ext cx="1266653" cy="295229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35" name="Надпись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480" y="20320"/>
                            <a:ext cx="1213389" cy="24811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9525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ru-RU" sz="110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Блок инструкций 1</a:t>
                            </a:r>
                          </a:p>
                        </p:txBody>
                      </p:sp>
                    </p:grpSp>
                    <p:cxnSp>
                      <p:nvCxnSpPr>
                        <p:cNvPr id="31" name="Прямая соединительная линия 30"/>
                        <p:cNvCxnSpPr/>
                        <p:nvPr/>
                      </p:nvCxnSpPr>
                      <p:spPr>
                        <a:xfrm>
                          <a:off x="2763520" y="1163320"/>
                          <a:ext cx="264160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Прямая со стрелкой 31"/>
                        <p:cNvCxnSpPr/>
                        <p:nvPr/>
                      </p:nvCxnSpPr>
                      <p:spPr>
                        <a:xfrm>
                          <a:off x="3027680" y="1158240"/>
                          <a:ext cx="0" cy="167132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Прямая соединительная линия 32"/>
                        <p:cNvCxnSpPr/>
                        <p:nvPr/>
                      </p:nvCxnSpPr>
                      <p:spPr>
                        <a:xfrm>
                          <a:off x="2773680" y="1696720"/>
                          <a:ext cx="254000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15" name="Прямая со стрелкой 14"/>
                  <p:cNvCxnSpPr/>
                  <p:nvPr/>
                </p:nvCxnSpPr>
                <p:spPr>
                  <a:xfrm>
                    <a:off x="1016000" y="2433320"/>
                    <a:ext cx="37084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Прямая соединительная линия 15"/>
                  <p:cNvCxnSpPr/>
                  <p:nvPr/>
                </p:nvCxnSpPr>
                <p:spPr>
                  <a:xfrm>
                    <a:off x="2763520" y="2413000"/>
                    <a:ext cx="2540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5058" y="2310313"/>
                    <a:ext cx="529899" cy="25335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accent1">
                        <a:lumMod val="20000"/>
                        <a:lumOff val="8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default</a:t>
                    </a:r>
                    <a:endParaRPr lang="ru-RU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ru-RU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7160" y="2296160"/>
                    <a:ext cx="1318789" cy="24811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accent1">
                        <a:lumMod val="20000"/>
                        <a:lumOff val="8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Блок инструкций 3</a:t>
                    </a:r>
                  </a:p>
                </p:txBody>
              </p:sp>
            </p:grpSp>
          </p:grpSp>
        </p:grpSp>
      </p:grpSp>
      <p:sp>
        <p:nvSpPr>
          <p:cNvPr id="3" name="Прямоугольник 2"/>
          <p:cNvSpPr/>
          <p:nvPr/>
        </p:nvSpPr>
        <p:spPr>
          <a:xfrm>
            <a:off x="695400" y="2362114"/>
            <a:ext cx="914400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10;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(number)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(number) —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выражение-селектор. 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ru-RU" sz="17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1: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// постоянное выражение 1.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700" dirty="0">
                <a:solidFill>
                  <a:srgbClr val="A31515"/>
                </a:solidFill>
                <a:latin typeface="Consolas" panose="020B0609020204030204" pitchFamily="49" charset="0"/>
              </a:rPr>
              <a:t>Один"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// Блок инструкций 1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ru-RU" sz="17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2: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// постоянное выражение 2.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700" dirty="0">
                <a:solidFill>
                  <a:srgbClr val="A31515"/>
                </a:solidFill>
                <a:latin typeface="Consolas" panose="020B0609020204030204" pitchFamily="49" charset="0"/>
              </a:rPr>
              <a:t>"Два"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// Блок инструкций 1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default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7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ru-RU" sz="17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блок </a:t>
            </a:r>
            <a:r>
              <a:rPr lang="ru-RU" sz="17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default</a:t>
            </a:r>
            <a:r>
              <a:rPr lang="ru-RU" sz="17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7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Console.WriteLine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break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09649" y="1878601"/>
            <a:ext cx="11233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В конструкции переключателя </a:t>
            </a:r>
            <a:r>
              <a:rPr lang="ru-RU" b="1" u="sng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switch-case</a:t>
            </a:r>
            <a:r>
              <a:rPr lang="ru-RU" dirty="0">
                <a:latin typeface="Roboto"/>
              </a:rPr>
              <a:t> может присутствовать блок </a:t>
            </a:r>
            <a:r>
              <a:rPr lang="ru-RU" b="1" u="sng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default</a:t>
            </a:r>
            <a:r>
              <a:rPr lang="ru-RU" dirty="0"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2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534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smtClean="0">
                <a:solidFill>
                  <a:schemeClr val="bg1"/>
                </a:solidFill>
                <a:latin typeface="Roboto"/>
              </a:rPr>
              <a:t>Конъюнкция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1997659"/>
            <a:ext cx="11305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Конъюнкция</a:t>
            </a:r>
            <a:r>
              <a:rPr lang="ru-RU" dirty="0" smtClean="0">
                <a:latin typeface="Roboto"/>
              </a:rPr>
              <a:t> </a:t>
            </a:r>
            <a:r>
              <a:rPr lang="ru-RU" dirty="0">
                <a:latin typeface="Roboto"/>
              </a:rPr>
              <a:t>(от лат. conjunctio — «союз, связь») — логическая операция, по смыслу максимально приближенная к союзу «и». Синонимы: </a:t>
            </a:r>
            <a:r>
              <a:rPr lang="ru-RU" dirty="0" smtClean="0">
                <a:latin typeface="Roboto"/>
              </a:rPr>
              <a:t>логическое </a:t>
            </a:r>
            <a:r>
              <a:rPr lang="ru-RU" dirty="0">
                <a:latin typeface="Roboto"/>
              </a:rPr>
              <a:t>«И</a:t>
            </a:r>
            <a:r>
              <a:rPr lang="ru-RU" dirty="0" smtClean="0">
                <a:latin typeface="Roboto"/>
              </a:rPr>
              <a:t>».</a:t>
            </a:r>
            <a:endParaRPr lang="ru-RU" dirty="0">
              <a:latin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09470" y="3334404"/>
            <a:ext cx="6192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Roboto"/>
              </a:rPr>
              <a:t>операнд1 &amp;&amp; операнд2 = результат </a:t>
            </a: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58409"/>
              </p:ext>
            </p:extLst>
          </p:nvPr>
        </p:nvGraphicFramePr>
        <p:xfrm>
          <a:off x="1525054" y="4690533"/>
          <a:ext cx="9361040" cy="178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731913307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823842638"/>
                    </a:ext>
                  </a:extLst>
                </a:gridCol>
              </a:tblGrid>
              <a:tr h="89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true = true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= false 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82269"/>
                  </a:ext>
                </a:extLst>
              </a:tr>
              <a:tr h="89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&amp;&amp; false = false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&amp;&amp; true = false 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49010"/>
                  </a:ext>
                </a:extLst>
              </a:tr>
            </a:tbl>
          </a:graphicData>
        </a:graphic>
      </p:graphicFrame>
      <p:sp>
        <p:nvSpPr>
          <p:cNvPr id="45" name="Прямоугольник 44"/>
          <p:cNvSpPr/>
          <p:nvPr/>
        </p:nvSpPr>
        <p:spPr>
          <a:xfrm>
            <a:off x="1494292" y="4315396"/>
            <a:ext cx="534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Roboto"/>
              </a:rPr>
              <a:t>Таблицы истинности для операции конъюнкции</a:t>
            </a:r>
            <a:r>
              <a:rPr lang="ru-RU" dirty="0" smtClean="0">
                <a:solidFill>
                  <a:srgbClr val="000000"/>
                </a:solidFill>
                <a:latin typeface="Linux Libertine"/>
              </a:rPr>
              <a:t>:</a:t>
            </a:r>
            <a:endParaRPr lang="ru-RU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312262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527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Дизъюнкция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07098"/>
              </p:ext>
            </p:extLst>
          </p:nvPr>
        </p:nvGraphicFramePr>
        <p:xfrm>
          <a:off x="1525054" y="4690533"/>
          <a:ext cx="9361040" cy="178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731913307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823842638"/>
                    </a:ext>
                  </a:extLst>
                </a:gridCol>
              </a:tblGrid>
              <a:tr h="89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true = true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= true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82269"/>
                  </a:ext>
                </a:extLst>
              </a:tr>
              <a:tr h="89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|| false = false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|| true = true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49010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95400" y="2019115"/>
            <a:ext cx="1137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Дизъюнкция</a:t>
            </a:r>
            <a:r>
              <a:rPr lang="ru-RU" dirty="0">
                <a:latin typeface="Roboto"/>
              </a:rPr>
              <a:t> — (лат. disjunctio - разобщение) логическая операция, по своему применению максимально приближённая к союзу «или» в смысле «или то, или это, или оба сразу». Синонимы: </a:t>
            </a:r>
            <a:r>
              <a:rPr lang="ru-RU" dirty="0" smtClean="0">
                <a:latin typeface="Roboto"/>
              </a:rPr>
              <a:t>логическое </a:t>
            </a:r>
            <a:r>
              <a:rPr lang="ru-RU" dirty="0">
                <a:latin typeface="Roboto"/>
              </a:rPr>
              <a:t>«ИЛИ», </a:t>
            </a:r>
            <a:r>
              <a:rPr lang="ru-RU" dirty="0" smtClean="0">
                <a:latin typeface="Roboto"/>
              </a:rPr>
              <a:t>включающее </a:t>
            </a:r>
            <a:r>
              <a:rPr lang="ru-RU" dirty="0">
                <a:latin typeface="Roboto"/>
              </a:rPr>
              <a:t>«ИЛИ», </a:t>
            </a:r>
            <a:r>
              <a:rPr lang="ru-RU" dirty="0" smtClean="0">
                <a:latin typeface="Roboto"/>
              </a:rPr>
              <a:t>логическое сложение, </a:t>
            </a:r>
            <a:r>
              <a:rPr lang="ru-RU" dirty="0">
                <a:latin typeface="Roboto"/>
              </a:rPr>
              <a:t>иногда просто «ИЛИ».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95462" y="3431768"/>
            <a:ext cx="5801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Roboto"/>
              </a:rPr>
              <a:t>операнд1 || операнд2 = результат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25054" y="4321201"/>
            <a:ext cx="5327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Roboto"/>
              </a:rPr>
              <a:t>Таблицы истинности для операции </a:t>
            </a:r>
            <a:r>
              <a:rPr lang="ru-RU" dirty="0" smtClean="0"/>
              <a:t>дизъюнкции</a:t>
            </a:r>
            <a:r>
              <a:rPr lang="ru-RU" dirty="0" smtClean="0">
                <a:solidFill>
                  <a:srgbClr val="000000"/>
                </a:solidFill>
                <a:latin typeface="Linux Libertine"/>
              </a:rPr>
              <a:t>:</a:t>
            </a:r>
            <a:endParaRPr lang="ru-RU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24037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3917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Исключающее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ИЛИ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26769"/>
              </p:ext>
            </p:extLst>
          </p:nvPr>
        </p:nvGraphicFramePr>
        <p:xfrm>
          <a:off x="1525054" y="4690533"/>
          <a:ext cx="9361040" cy="178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731913307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823842638"/>
                    </a:ext>
                  </a:extLst>
                </a:gridCol>
              </a:tblGrid>
              <a:tr h="89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^ true = false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^ false = true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82269"/>
                  </a:ext>
                </a:extLst>
              </a:tr>
              <a:tr h="89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^ false = false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^ true = true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49010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264159" y="3301046"/>
            <a:ext cx="5882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Roboto"/>
              </a:rPr>
              <a:t>операнд1 ^ операнд2 = результат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1876746"/>
            <a:ext cx="11305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Исключающее ИЛИ (логическое сложение, строгая дизъюнкция) — булева функция и логическая операция. Результат выполнения операции является истинным только при условии, если является истинным в точности один из аргументов.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25054" y="4294588"/>
            <a:ext cx="5235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Roboto"/>
              </a:rPr>
              <a:t>Таблицы истинности для и</a:t>
            </a:r>
            <a:r>
              <a:rPr lang="ru-RU" dirty="0" smtClean="0">
                <a:latin typeface="Roboto"/>
              </a:rPr>
              <a:t>сключающего </a:t>
            </a:r>
            <a:r>
              <a:rPr lang="ru-RU" dirty="0">
                <a:latin typeface="Roboto"/>
              </a:rPr>
              <a:t>ИЛИ </a:t>
            </a:r>
            <a:r>
              <a:rPr lang="ru-RU" dirty="0" smtClean="0">
                <a:solidFill>
                  <a:srgbClr val="000000"/>
                </a:solidFill>
                <a:latin typeface="Linux Libertine"/>
              </a:rPr>
              <a:t>:</a:t>
            </a:r>
            <a:endParaRPr lang="ru-RU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450197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294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Отрицание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40523"/>
              </p:ext>
            </p:extLst>
          </p:nvPr>
        </p:nvGraphicFramePr>
        <p:xfrm>
          <a:off x="1525054" y="4690533"/>
          <a:ext cx="9361040" cy="894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731913307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823842638"/>
                    </a:ext>
                  </a:extLst>
                </a:gridCol>
              </a:tblGrid>
              <a:tr h="894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= true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!true = false 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82269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367808" y="3259421"/>
            <a:ext cx="3909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mtClean="0">
                <a:latin typeface="Roboto"/>
              </a:rPr>
              <a:t>! операнд = результат </a:t>
            </a:r>
            <a:endParaRPr lang="ru-RU" sz="2800" dirty="0">
              <a:latin typeface="Robot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1985191"/>
            <a:ext cx="114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/>
              </a:rPr>
              <a:t>Отрицание</a:t>
            </a:r>
            <a:r>
              <a:rPr lang="ru-RU" dirty="0">
                <a:latin typeface="Roboto"/>
              </a:rPr>
              <a:t> в логике — унарная операция над суждениями, результатом которой является суждение (в известном смысле) «противоположное» исходному.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67219" y="4238639"/>
            <a:ext cx="9361040" cy="36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Таблица истинности для операции отрицания логического выражения</a:t>
            </a:r>
            <a:r>
              <a:rPr lang="ru-RU" sz="1802" dirty="0">
                <a:latin typeface="Calibri,sans-serif"/>
              </a:rPr>
              <a:t>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971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1490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Тема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3071664" y="1138863"/>
            <a:ext cx="5328592" cy="5040560"/>
            <a:chOff x="3503712" y="1807022"/>
            <a:chExt cx="5130898" cy="4828131"/>
          </a:xfrm>
        </p:grpSpPr>
        <p:pic>
          <p:nvPicPr>
            <p:cNvPr id="1026" name="Picture 2" descr="Картинки по запросу спасибо за внима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479" y="1807022"/>
              <a:ext cx="4828131" cy="482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3503712" y="4221088"/>
              <a:ext cx="64807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6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6960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7494588" y="3212976"/>
            <a:ext cx="2922000" cy="3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“Smart House”,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ул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Машиностроительная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41 (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м.Берестейская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«Корона» улица Срибнокильская,1</a:t>
            </a:r>
            <a:b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 Позняки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000000"/>
              </a:buClr>
              <a:buSzPts val="1600"/>
            </a:pP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+38 (044) 599-01-79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facebook.com/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info@itea.ua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6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>
            <a:off x="7464152" y="3237967"/>
            <a:ext cx="0" cy="1080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27"/>
          <p:cNvSpPr txBox="1"/>
          <p:nvPr/>
        </p:nvSpPr>
        <p:spPr>
          <a:xfrm>
            <a:off x="7392150" y="1935301"/>
            <a:ext cx="2880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2800"/>
            </a:pP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</a:t>
            </a:r>
            <a:b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endParaRPr sz="28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6960094" y="0"/>
            <a:ext cx="456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7"/>
          <p:cNvCxnSpPr/>
          <p:nvPr/>
        </p:nvCxnSpPr>
        <p:spPr>
          <a:xfrm>
            <a:off x="7464152" y="4627173"/>
            <a:ext cx="0" cy="100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5224" y="669250"/>
            <a:ext cx="2119300" cy="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/>
          <p:cNvPicPr preferRelativeResize="0"/>
          <p:nvPr/>
        </p:nvPicPr>
        <p:blipFill rotWithShape="1">
          <a:blip r:embed="rId4">
            <a:alphaModFix/>
          </a:blip>
          <a:srcRect r="6664"/>
          <a:stretch/>
        </p:blipFill>
        <p:spPr>
          <a:xfrm>
            <a:off x="1712259" y="292259"/>
            <a:ext cx="4869516" cy="294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37968"/>
            <a:ext cx="5420877" cy="36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94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789887" y="2226238"/>
            <a:ext cx="33489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С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# </a:t>
            </a:r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Base </a:t>
            </a:r>
            <a:endParaRPr lang="ru-RU" sz="60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429000"/>
            <a:ext cx="12192000" cy="16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1830173" y="4278542"/>
            <a:ext cx="450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Условные конструкции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30173" y="3561384"/>
            <a:ext cx="1403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Урок 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3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43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2313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План</a:t>
            </a:r>
            <a:r>
              <a:rPr lang="ru-RU" sz="3200" dirty="0"/>
              <a:t>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урока</a:t>
            </a: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30033" y="1907540"/>
            <a:ext cx="645785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Понятия условных конструкций в программировании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Условная конструкция - </a:t>
            </a:r>
            <a:r>
              <a:rPr lang="ru-RU" dirty="0" err="1">
                <a:latin typeface="Roboto"/>
              </a:rPr>
              <a:t>if</a:t>
            </a:r>
            <a:r>
              <a:rPr lang="ru-RU" dirty="0">
                <a:latin typeface="Roboto"/>
              </a:rPr>
              <a:t> (с одной ветвью)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Условная конструкция - </a:t>
            </a:r>
            <a:r>
              <a:rPr lang="ru-RU" dirty="0" err="1">
                <a:latin typeface="Roboto"/>
              </a:rPr>
              <a:t>if-else</a:t>
            </a:r>
            <a:r>
              <a:rPr lang="ru-RU" dirty="0">
                <a:latin typeface="Roboto"/>
              </a:rPr>
              <a:t> (с двумя ветвями)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Условная конструкция - </a:t>
            </a:r>
            <a:r>
              <a:rPr lang="en-US" dirty="0">
                <a:latin typeface="Roboto"/>
              </a:rPr>
              <a:t>if-else (</a:t>
            </a:r>
            <a:r>
              <a:rPr lang="ru-RU" dirty="0">
                <a:latin typeface="Roboto"/>
              </a:rPr>
              <a:t>с несколькими ветвями) 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Вложенная условная конструкция </a:t>
            </a:r>
            <a:r>
              <a:rPr lang="ru-RU" dirty="0" err="1">
                <a:latin typeface="Roboto"/>
              </a:rPr>
              <a:t>if-else</a:t>
            </a:r>
            <a:r>
              <a:rPr lang="ru-RU" dirty="0">
                <a:latin typeface="Roboto"/>
              </a:rPr>
              <a:t> 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Тернарный оператор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? :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Вложенный тернарный оператор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? :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Оператор многозначного выбора </a:t>
            </a:r>
            <a:r>
              <a:rPr lang="en-US" dirty="0">
                <a:latin typeface="Roboto"/>
              </a:rPr>
              <a:t> switch-case </a:t>
            </a:r>
            <a:endParaRPr lang="ru-RU" dirty="0">
              <a:latin typeface="Roboto"/>
            </a:endParaRPr>
          </a:p>
          <a:p>
            <a:endParaRPr lang="ru-RU" dirty="0">
              <a:latin typeface="Robot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03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61815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Понятие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условных конструкций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15046" y="1940639"/>
            <a:ext cx="11576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Оператор ветвления (условный оператор) - конструкция языка программирования, обеспечивающая выполнение определённой команды (набора команд) только при условии истинности некоторого логического выражения, либо выполнение одной из нескольких команд (наборов команд) в зависимости от значения некоторого </a:t>
            </a:r>
            <a:r>
              <a:rPr lang="ru-RU" dirty="0" smtClean="0">
                <a:latin typeface="Roboto"/>
              </a:rPr>
              <a:t>выражения.</a:t>
            </a:r>
            <a:endParaRPr lang="ru-RU" dirty="0">
              <a:latin typeface="Robot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3332399"/>
            <a:ext cx="112332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  ЕСЛИ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: </a:t>
            </a:r>
            <a:r>
              <a:rPr lang="ru-RU" b="1" dirty="0">
                <a:latin typeface="Calibri,sans-serif"/>
              </a:rPr>
              <a:t>(</a:t>
            </a:r>
            <a:r>
              <a:rPr lang="ru-RU" i="1" dirty="0">
                <a:latin typeface="Calibri,sans-serif"/>
              </a:rPr>
              <a:t>Условие удовлетворяет истинности</a:t>
            </a:r>
            <a:r>
              <a:rPr lang="ru-RU" b="1" dirty="0">
                <a:latin typeface="Calibri,sans-serif"/>
              </a:rPr>
              <a:t>) </a:t>
            </a:r>
            <a:endParaRPr lang="ru-RU" dirty="0"/>
          </a:p>
          <a:p>
            <a:pPr>
              <a:lnSpc>
                <a:spcPct val="300000"/>
              </a:lnSpc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  ТО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: </a:t>
            </a:r>
            <a:r>
              <a:rPr lang="ru-RU" dirty="0">
                <a:latin typeface="Calibri,sans-serif"/>
              </a:rPr>
              <a:t>Выполнить эту серию инструкций </a:t>
            </a:r>
            <a:endParaRPr lang="ru-RU" dirty="0"/>
          </a:p>
          <a:p>
            <a:pPr>
              <a:lnSpc>
                <a:spcPct val="300000"/>
              </a:lnSpc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  ИНАЧЕ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: </a:t>
            </a:r>
            <a:r>
              <a:rPr lang="ru-RU" dirty="0">
                <a:latin typeface="Calibri,sans-serif"/>
              </a:rPr>
              <a:t>Выполнить эту серию инструкций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937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258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Условный оператор 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if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grpSp>
        <p:nvGrpSpPr>
          <p:cNvPr id="25" name="Группа 24"/>
          <p:cNvGrpSpPr/>
          <p:nvPr/>
        </p:nvGrpSpPr>
        <p:grpSpPr>
          <a:xfrm>
            <a:off x="7752184" y="2852936"/>
            <a:ext cx="3744416" cy="3312368"/>
            <a:chOff x="0" y="0"/>
            <a:chExt cx="2294022" cy="2140284"/>
          </a:xfrm>
        </p:grpSpPr>
        <p:cxnSp>
          <p:nvCxnSpPr>
            <p:cNvPr id="26" name="Прямая соединительная линия 25"/>
            <p:cNvCxnSpPr/>
            <p:nvPr/>
          </p:nvCxnSpPr>
          <p:spPr>
            <a:xfrm flipH="1">
              <a:off x="617621" y="910390"/>
              <a:ext cx="269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Группа 26"/>
            <p:cNvGrpSpPr/>
            <p:nvPr/>
          </p:nvGrpSpPr>
          <p:grpSpPr>
            <a:xfrm>
              <a:off x="0" y="0"/>
              <a:ext cx="2294022" cy="2140284"/>
              <a:chOff x="0" y="0"/>
              <a:chExt cx="2294022" cy="2140284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637674" y="1672390"/>
                <a:ext cx="0" cy="2646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" name="Группа 28"/>
              <p:cNvGrpSpPr/>
              <p:nvPr/>
            </p:nvGrpSpPr>
            <p:grpSpPr>
              <a:xfrm>
                <a:off x="0" y="0"/>
                <a:ext cx="2294022" cy="2140284"/>
                <a:chOff x="0" y="0"/>
                <a:chExt cx="2294022" cy="2140284"/>
              </a:xfrm>
            </p:grpSpPr>
            <p:grpSp>
              <p:nvGrpSpPr>
                <p:cNvPr id="30" name="Группа 29"/>
                <p:cNvGrpSpPr/>
                <p:nvPr/>
              </p:nvGrpSpPr>
              <p:grpSpPr>
                <a:xfrm>
                  <a:off x="890337" y="513348"/>
                  <a:ext cx="1346200" cy="787400"/>
                  <a:chOff x="0" y="0"/>
                  <a:chExt cx="1346200" cy="787400"/>
                </a:xfrm>
              </p:grpSpPr>
              <p:sp>
                <p:nvSpPr>
                  <p:cNvPr id="40" name="Блок-схема: решение 39"/>
                  <p:cNvSpPr/>
                  <p:nvPr/>
                </p:nvSpPr>
                <p:spPr>
                  <a:xfrm>
                    <a:off x="0" y="0"/>
                    <a:ext cx="1346200" cy="787400"/>
                  </a:xfrm>
                  <a:prstGeom prst="flowChartDecision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1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274" y="302128"/>
                    <a:ext cx="700969" cy="22726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accent1">
                        <a:lumMod val="20000"/>
                        <a:lumOff val="8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Условие</a:t>
                    </a:r>
                    <a:endParaRPr lang="ru-RU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" name="Группа 30"/>
                <p:cNvGrpSpPr/>
                <p:nvPr/>
              </p:nvGrpSpPr>
              <p:grpSpPr>
                <a:xfrm>
                  <a:off x="0" y="1371600"/>
                  <a:ext cx="1266825" cy="295275"/>
                  <a:chOff x="0" y="0"/>
                  <a:chExt cx="1266825" cy="295275"/>
                </a:xfrm>
              </p:grpSpPr>
              <p:sp>
                <p:nvSpPr>
                  <p:cNvPr id="38" name="Прямоугольник 37"/>
                  <p:cNvSpPr/>
                  <p:nvPr/>
                </p:nvSpPr>
                <p:spPr>
                  <a:xfrm>
                    <a:off x="0" y="0"/>
                    <a:ext cx="1266825" cy="2952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9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4309" y="48812"/>
                    <a:ext cx="730919" cy="1624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accent1">
                        <a:lumMod val="20000"/>
                        <a:lumOff val="8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Блок инструкций</a:t>
                    </a:r>
                  </a:p>
                </p:txBody>
              </p:sp>
            </p:grpSp>
            <p:sp>
              <p:nvSpPr>
                <p:cNvPr id="32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124327" y="689811"/>
                  <a:ext cx="625641" cy="17823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100">
                      <a:solidFill>
                        <a:srgbClr val="FF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Выполняется</a:t>
                  </a:r>
                  <a:endPara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1572127" y="1367590"/>
                  <a:ext cx="721895" cy="18296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100">
                      <a:solidFill>
                        <a:srgbClr val="FF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Не выполняется</a:t>
                  </a:r>
                  <a:endPara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" name="Прямая со стрелкой 33"/>
                <p:cNvCxnSpPr/>
                <p:nvPr/>
              </p:nvCxnSpPr>
              <p:spPr>
                <a:xfrm>
                  <a:off x="1564106" y="0"/>
                  <a:ext cx="0" cy="5207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 стрелкой 34"/>
                <p:cNvCxnSpPr/>
                <p:nvPr/>
              </p:nvCxnSpPr>
              <p:spPr>
                <a:xfrm>
                  <a:off x="621632" y="914400"/>
                  <a:ext cx="0" cy="4521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Прямая со стрелкой 35"/>
                <p:cNvCxnSpPr/>
                <p:nvPr/>
              </p:nvCxnSpPr>
              <p:spPr>
                <a:xfrm>
                  <a:off x="1560095" y="1299411"/>
                  <a:ext cx="0" cy="8408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 стрелкой 36"/>
                <p:cNvCxnSpPr/>
                <p:nvPr/>
              </p:nvCxnSpPr>
              <p:spPr>
                <a:xfrm>
                  <a:off x="633664" y="1937084"/>
                  <a:ext cx="922221" cy="40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" name="Прямоугольник 4"/>
          <p:cNvSpPr/>
          <p:nvPr/>
        </p:nvSpPr>
        <p:spPr>
          <a:xfrm>
            <a:off x="623392" y="1929606"/>
            <a:ext cx="11233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Оператор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if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(...) </a:t>
            </a:r>
            <a:r>
              <a:rPr lang="ru-RU" dirty="0">
                <a:latin typeface="Roboto"/>
              </a:rPr>
              <a:t>вычисляет условие в скобках и, если оно удовлетворяет истинности, то реализует выполнение определенного блок кода. Результатом вычисления логического выражения должно быть </a:t>
            </a:r>
            <a:r>
              <a:rPr lang="ru-RU" dirty="0" err="1">
                <a:latin typeface="Roboto"/>
              </a:rPr>
              <a:t>true</a:t>
            </a:r>
            <a:r>
              <a:rPr lang="ru-RU" dirty="0">
                <a:latin typeface="Roboto"/>
              </a:rPr>
              <a:t> или </a:t>
            </a:r>
            <a:r>
              <a:rPr lang="ru-RU" dirty="0" err="1">
                <a:latin typeface="Roboto"/>
              </a:rPr>
              <a:t>false</a:t>
            </a:r>
            <a:r>
              <a:rPr lang="ru-RU" dirty="0">
                <a:latin typeface="Roboto"/>
              </a:rPr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5708" y="2940031"/>
            <a:ext cx="93610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1;</a:t>
            </a: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2;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ЕСЛИ: условие удовлетворяет истинности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ТО: выполняем тело условной конструкции  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 &lt; y)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меньше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Блок инструкций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35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5260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Условный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оператор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 if-else 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8328248" y="3059162"/>
            <a:ext cx="3672408" cy="2877646"/>
            <a:chOff x="-72008" y="0"/>
            <a:chExt cx="3012505" cy="2306320"/>
          </a:xfrm>
        </p:grpSpPr>
        <p:cxnSp>
          <p:nvCxnSpPr>
            <p:cNvPr id="8" name="Прямая со стрелкой 7"/>
            <p:cNvCxnSpPr/>
            <p:nvPr/>
          </p:nvCxnSpPr>
          <p:spPr>
            <a:xfrm>
              <a:off x="2148840" y="1305560"/>
              <a:ext cx="0" cy="2387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Группа 8"/>
            <p:cNvGrpSpPr/>
            <p:nvPr/>
          </p:nvGrpSpPr>
          <p:grpSpPr>
            <a:xfrm>
              <a:off x="-72008" y="0"/>
              <a:ext cx="3012505" cy="2306320"/>
              <a:chOff x="-72008" y="0"/>
              <a:chExt cx="3012505" cy="2306320"/>
            </a:xfrm>
          </p:grpSpPr>
          <p:grpSp>
            <p:nvGrpSpPr>
              <p:cNvPr id="10" name="Группа 9"/>
              <p:cNvGrpSpPr/>
              <p:nvPr/>
            </p:nvGrpSpPr>
            <p:grpSpPr>
              <a:xfrm>
                <a:off x="1478280" y="513080"/>
                <a:ext cx="1346105" cy="787277"/>
                <a:chOff x="0" y="0"/>
                <a:chExt cx="1346200" cy="787400"/>
              </a:xfrm>
            </p:grpSpPr>
            <p:sp>
              <p:nvSpPr>
                <p:cNvPr id="25" name="Блок-схема: решение 24"/>
                <p:cNvSpPr/>
                <p:nvPr/>
              </p:nvSpPr>
              <p:spPr>
                <a:xfrm>
                  <a:off x="0" y="0"/>
                  <a:ext cx="1346200" cy="787400"/>
                </a:xfrm>
                <a:prstGeom prst="flowChartDecisio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6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351325" y="286489"/>
                  <a:ext cx="638564" cy="2079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uk-UA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Условие</a:t>
                  </a:r>
                  <a:endPara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Группа 10"/>
              <p:cNvGrpSpPr/>
              <p:nvPr/>
            </p:nvGrpSpPr>
            <p:grpSpPr>
              <a:xfrm>
                <a:off x="-72008" y="1549400"/>
                <a:ext cx="1338198" cy="275530"/>
                <a:chOff x="-72044" y="0"/>
                <a:chExt cx="1338869" cy="276124"/>
              </a:xfrm>
            </p:grpSpPr>
            <p:sp>
              <p:nvSpPr>
                <p:cNvPr id="23" name="Прямоугольник 22"/>
                <p:cNvSpPr/>
                <p:nvPr/>
              </p:nvSpPr>
              <p:spPr>
                <a:xfrm>
                  <a:off x="-72044" y="0"/>
                  <a:ext cx="1338869" cy="27612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4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84980" y="26761"/>
                  <a:ext cx="1105758" cy="20737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Блок </a:t>
                  </a:r>
                  <a:r>
                    <a:rPr lang="ru-RU" sz="1100" dirty="0" smtClean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инструкций 1</a:t>
                  </a:r>
                  <a:endParaRPr lang="ru-RU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" name="Надпись 2"/>
              <p:cNvSpPr txBox="1">
                <a:spLocks noChangeArrowheads="1"/>
              </p:cNvSpPr>
              <p:nvPr/>
            </p:nvSpPr>
            <p:spPr bwMode="auto">
              <a:xfrm>
                <a:off x="706120" y="690880"/>
                <a:ext cx="761946" cy="2045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80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Выполняется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Надпись 2"/>
              <p:cNvSpPr txBox="1">
                <a:spLocks noChangeArrowheads="1"/>
              </p:cNvSpPr>
              <p:nvPr/>
            </p:nvSpPr>
            <p:spPr bwMode="auto">
              <a:xfrm>
                <a:off x="1203960" y="1300480"/>
                <a:ext cx="898295" cy="2045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80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 выполняется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Прямая со стрелкой 13"/>
              <p:cNvCxnSpPr/>
              <p:nvPr/>
            </p:nvCxnSpPr>
            <p:spPr>
              <a:xfrm>
                <a:off x="2148840" y="0"/>
                <a:ext cx="0" cy="5206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" name="Группа 14"/>
              <p:cNvGrpSpPr/>
              <p:nvPr/>
            </p:nvGrpSpPr>
            <p:grpSpPr>
              <a:xfrm>
                <a:off x="1512168" y="1547491"/>
                <a:ext cx="1428329" cy="275530"/>
                <a:chOff x="-11838" y="-1913"/>
                <a:chExt cx="1429045" cy="276124"/>
              </a:xfrm>
            </p:grpSpPr>
            <p:sp>
              <p:nvSpPr>
                <p:cNvPr id="21" name="Прямоугольник 20"/>
                <p:cNvSpPr/>
                <p:nvPr/>
              </p:nvSpPr>
              <p:spPr>
                <a:xfrm>
                  <a:off x="-11838" y="-1913"/>
                  <a:ext cx="1429045" cy="27612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Надпись 2"/>
                <p:cNvSpPr txBox="1">
                  <a:spLocks noChangeArrowheads="1"/>
                </p:cNvSpPr>
                <p:nvPr/>
              </p:nvSpPr>
              <p:spPr bwMode="auto">
                <a:xfrm>
                  <a:off x="28713" y="26762"/>
                  <a:ext cx="1337951" cy="2106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Блок </a:t>
                  </a:r>
                  <a:r>
                    <a:rPr lang="ru-RU" sz="1100" dirty="0" smtClean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инструкций 2</a:t>
                  </a:r>
                  <a:endParaRPr lang="ru-RU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6" name="Прямая со стрелкой 15"/>
              <p:cNvCxnSpPr/>
              <p:nvPr/>
            </p:nvCxnSpPr>
            <p:spPr>
              <a:xfrm>
                <a:off x="635000" y="904240"/>
                <a:ext cx="5080" cy="650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 flipH="1">
                <a:off x="629920" y="904240"/>
                <a:ext cx="8408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/>
              <p:nvPr/>
            </p:nvCxnSpPr>
            <p:spPr>
              <a:xfrm>
                <a:off x="2153920" y="184912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>
                <a:off x="645160" y="1854200"/>
                <a:ext cx="0" cy="193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>
                <a:off x="640080" y="2052320"/>
                <a:ext cx="1524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Прямоугольник 2"/>
          <p:cNvSpPr/>
          <p:nvPr/>
        </p:nvSpPr>
        <p:spPr>
          <a:xfrm>
            <a:off x="623392" y="1950322"/>
            <a:ext cx="11377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Roboto"/>
              </a:rPr>
              <a:t>Оператор</a:t>
            </a:r>
            <a:r>
              <a:rPr lang="en-US" dirty="0" smtClean="0">
                <a:latin typeface="Roboto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if-else</a:t>
            </a:r>
            <a:r>
              <a:rPr lang="en-US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вычисляется </a:t>
            </a:r>
            <a:r>
              <a:rPr lang="ru-RU" dirty="0">
                <a:latin typeface="Roboto"/>
              </a:rPr>
              <a:t>условие, и если оно истинно, то выполняются команды до ключевого слова </a:t>
            </a:r>
            <a:r>
              <a:rPr lang="en-US" dirty="0" smtClean="0">
                <a:latin typeface="Roboto"/>
              </a:rPr>
              <a:t>else (</a:t>
            </a:r>
            <a:r>
              <a:rPr lang="uk-UA" dirty="0" smtClean="0">
                <a:latin typeface="Roboto"/>
              </a:rPr>
              <a:t>блок </a:t>
            </a:r>
            <a:r>
              <a:rPr lang="ru-RU" dirty="0" smtClean="0">
                <a:latin typeface="Roboto"/>
              </a:rPr>
              <a:t>инструкций</a:t>
            </a:r>
            <a:r>
              <a:rPr lang="uk-UA" dirty="0" smtClean="0">
                <a:latin typeface="Roboto"/>
              </a:rPr>
              <a:t> 1</a:t>
            </a:r>
            <a:r>
              <a:rPr lang="en-US" dirty="0" smtClean="0">
                <a:latin typeface="Roboto"/>
              </a:rPr>
              <a:t>)</a:t>
            </a:r>
            <a:r>
              <a:rPr lang="ru-RU" dirty="0" smtClean="0">
                <a:latin typeface="Roboto"/>
              </a:rPr>
              <a:t>, </a:t>
            </a:r>
            <a:r>
              <a:rPr lang="ru-RU" dirty="0">
                <a:latin typeface="Roboto"/>
              </a:rPr>
              <a:t>в противном случае выполнение программы продолжается со следующей за условным оператором </a:t>
            </a:r>
            <a:r>
              <a:rPr lang="ru-RU" dirty="0" smtClean="0">
                <a:latin typeface="Roboto"/>
              </a:rPr>
              <a:t>команды </a:t>
            </a:r>
            <a:r>
              <a:rPr lang="en-US" dirty="0">
                <a:latin typeface="Roboto"/>
              </a:rPr>
              <a:t>(</a:t>
            </a:r>
            <a:r>
              <a:rPr lang="uk-UA" dirty="0">
                <a:latin typeface="Roboto"/>
              </a:rPr>
              <a:t>блок </a:t>
            </a:r>
            <a:r>
              <a:rPr lang="ru-RU" dirty="0">
                <a:latin typeface="Roboto"/>
              </a:rPr>
              <a:t>инструкций</a:t>
            </a:r>
            <a:r>
              <a:rPr lang="uk-UA" dirty="0">
                <a:latin typeface="Roboto"/>
              </a:rPr>
              <a:t> </a:t>
            </a:r>
            <a:r>
              <a:rPr lang="uk-UA" dirty="0" smtClean="0">
                <a:latin typeface="Roboto"/>
              </a:rPr>
              <a:t>2</a:t>
            </a:r>
            <a:r>
              <a:rPr lang="en-US" dirty="0" smtClean="0">
                <a:latin typeface="Roboto"/>
              </a:rPr>
              <a:t>)</a:t>
            </a:r>
            <a:r>
              <a:rPr lang="ru-RU" dirty="0" smtClean="0">
                <a:latin typeface="Roboto"/>
              </a:rPr>
              <a:t>.</a:t>
            </a:r>
            <a:r>
              <a:rPr lang="ru-RU" dirty="0">
                <a:latin typeface="Roboto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2887682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 = 2;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ЕСЛИ: условие удовлетворяет истинности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(x &lt; y)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ТО: выполняем тело условной конструкции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меньше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Блок инструкций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//ИНАЧЕ: выполняем тело блока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else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меньше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Блок инструкций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562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9803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Условный оператор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Roboto"/>
              </a:rPr>
              <a:t>if-else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с несколькими ветвями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 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940031"/>
            <a:ext cx="10032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2;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ЕСЛИ: условие удовлетворяет истинности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(x &lt; y)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ТО: выполняем тело условной конструкции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меньше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Блок инструкций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(x &gt; y)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//ИНАЧЕ: идем на новую проверку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меньше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Блок инструкций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//ИНАЧЕ: выполняем тело блока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else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равен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Блок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инструкций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3392" y="1946196"/>
            <a:ext cx="11305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К</a:t>
            </a:r>
            <a:r>
              <a:rPr lang="ru-RU" dirty="0" smtClean="0">
                <a:latin typeface="Roboto"/>
              </a:rPr>
              <a:t>оличество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else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if</a:t>
            </a:r>
            <a:r>
              <a:rPr lang="ru-RU" dirty="0">
                <a:latin typeface="Roboto"/>
              </a:rPr>
              <a:t>, добавляемых к единственному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if</a:t>
            </a:r>
            <a:r>
              <a:rPr lang="ru-RU" dirty="0">
                <a:latin typeface="Roboto"/>
              </a:rPr>
              <a:t>, не ограничено. М</a:t>
            </a:r>
            <a:r>
              <a:rPr lang="ru-RU" dirty="0" smtClean="0">
                <a:latin typeface="Roboto"/>
              </a:rPr>
              <a:t>омент</a:t>
            </a:r>
            <a:r>
              <a:rPr lang="ru-RU" dirty="0">
                <a:latin typeface="Roboto"/>
              </a:rPr>
              <a:t>, который следует отметить касательно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if</a:t>
            </a:r>
            <a:r>
              <a:rPr lang="ru-RU" dirty="0">
                <a:latin typeface="Roboto"/>
              </a:rPr>
              <a:t>: фигурные скобки применять не обязательно, если в условной ветви присутствует только один </a:t>
            </a:r>
            <a:r>
              <a:rPr lang="ru-RU" dirty="0" smtClean="0">
                <a:latin typeface="Roboto"/>
              </a:rPr>
              <a:t>оператор.</a:t>
            </a:r>
            <a:endParaRPr lang="ru-RU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07938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7253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Тернарный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(третичный ) оператор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? :</a:t>
            </a: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7752184" y="3134050"/>
            <a:ext cx="4381821" cy="2959246"/>
            <a:chOff x="0" y="0"/>
            <a:chExt cx="3669030" cy="243395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3032760" y="1859280"/>
              <a:ext cx="0" cy="1371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Группа 8"/>
            <p:cNvGrpSpPr/>
            <p:nvPr/>
          </p:nvGrpSpPr>
          <p:grpSpPr>
            <a:xfrm>
              <a:off x="0" y="0"/>
              <a:ext cx="3669030" cy="2433955"/>
              <a:chOff x="0" y="0"/>
              <a:chExt cx="3669030" cy="2433955"/>
            </a:xfrm>
          </p:grpSpPr>
          <p:sp>
            <p:nvSpPr>
              <p:cNvPr id="10" name="Надпись 2"/>
              <p:cNvSpPr txBox="1">
                <a:spLocks noChangeArrowheads="1"/>
              </p:cNvSpPr>
              <p:nvPr/>
            </p:nvSpPr>
            <p:spPr bwMode="auto">
              <a:xfrm>
                <a:off x="619760" y="1188720"/>
                <a:ext cx="761946" cy="2045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80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Выполняется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Надпись 2"/>
              <p:cNvSpPr txBox="1">
                <a:spLocks noChangeArrowheads="1"/>
              </p:cNvSpPr>
              <p:nvPr/>
            </p:nvSpPr>
            <p:spPr bwMode="auto">
              <a:xfrm>
                <a:off x="2118360" y="1178560"/>
                <a:ext cx="898295" cy="2045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80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 выполняется</a:t>
                </a:r>
                <a:endParaRPr lang="ru-RU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629920" y="1859280"/>
                <a:ext cx="0" cy="127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Группа 12"/>
              <p:cNvGrpSpPr/>
              <p:nvPr/>
            </p:nvGrpSpPr>
            <p:grpSpPr>
              <a:xfrm>
                <a:off x="0" y="0"/>
                <a:ext cx="3669030" cy="2433955"/>
                <a:chOff x="0" y="0"/>
                <a:chExt cx="3669030" cy="2433955"/>
              </a:xfrm>
            </p:grpSpPr>
            <p:grpSp>
              <p:nvGrpSpPr>
                <p:cNvPr id="14" name="Группа 13"/>
                <p:cNvGrpSpPr/>
                <p:nvPr/>
              </p:nvGrpSpPr>
              <p:grpSpPr>
                <a:xfrm>
                  <a:off x="1163320" y="513080"/>
                  <a:ext cx="1346105" cy="787277"/>
                  <a:chOff x="0" y="0"/>
                  <a:chExt cx="1346200" cy="787400"/>
                </a:xfrm>
              </p:grpSpPr>
              <p:sp>
                <p:nvSpPr>
                  <p:cNvPr id="30" name="Блок-схема: решение 29"/>
                  <p:cNvSpPr/>
                  <p:nvPr/>
                </p:nvSpPr>
                <p:spPr>
                  <a:xfrm>
                    <a:off x="0" y="0"/>
                    <a:ext cx="1346200" cy="787400"/>
                  </a:xfrm>
                  <a:prstGeom prst="flowChartDecision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745" y="265063"/>
                    <a:ext cx="585723" cy="24776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accent1">
                        <a:lumMod val="20000"/>
                        <a:lumOff val="8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Условие</a:t>
                    </a:r>
                    <a:endParaRPr lang="ru-RU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" name="Группа 14"/>
                <p:cNvGrpSpPr/>
                <p:nvPr/>
              </p:nvGrpSpPr>
              <p:grpSpPr>
                <a:xfrm>
                  <a:off x="0" y="1559560"/>
                  <a:ext cx="1266190" cy="294640"/>
                  <a:chOff x="0" y="0"/>
                  <a:chExt cx="1266825" cy="295275"/>
                </a:xfrm>
              </p:grpSpPr>
              <p:sp>
                <p:nvSpPr>
                  <p:cNvPr id="28" name="Прямоугольник 27"/>
                  <p:cNvSpPr/>
                  <p:nvPr/>
                </p:nvSpPr>
                <p:spPr>
                  <a:xfrm>
                    <a:off x="0" y="0"/>
                    <a:ext cx="1266825" cy="2952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177" y="60441"/>
                    <a:ext cx="1006470" cy="18376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accent1">
                        <a:lumMod val="20000"/>
                        <a:lumOff val="8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Блок инструкций 1</a:t>
                    </a:r>
                    <a:endParaRPr lang="ru-RU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6" name="Прямая со стрелкой 15"/>
                <p:cNvCxnSpPr/>
                <p:nvPr/>
              </p:nvCxnSpPr>
              <p:spPr>
                <a:xfrm>
                  <a:off x="1833880" y="0"/>
                  <a:ext cx="0" cy="5206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Группа 16"/>
                <p:cNvGrpSpPr/>
                <p:nvPr/>
              </p:nvGrpSpPr>
              <p:grpSpPr>
                <a:xfrm>
                  <a:off x="2402840" y="1559560"/>
                  <a:ext cx="1266190" cy="294640"/>
                  <a:chOff x="0" y="0"/>
                  <a:chExt cx="1266825" cy="295275"/>
                </a:xfrm>
              </p:grpSpPr>
              <p:sp>
                <p:nvSpPr>
                  <p:cNvPr id="26" name="Прямоугольник 25"/>
                  <p:cNvSpPr/>
                  <p:nvPr/>
                </p:nvSpPr>
                <p:spPr>
                  <a:xfrm>
                    <a:off x="0" y="0"/>
                    <a:ext cx="1266825" cy="2952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Надпись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313" y="60794"/>
                    <a:ext cx="1041516" cy="1227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accent1">
                        <a:lumMod val="20000"/>
                        <a:lumOff val="80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Блок инструкций 2</a:t>
                    </a:r>
                    <a:endParaRPr lang="ru-RU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8" name="Прямая со стрелкой 17"/>
                <p:cNvCxnSpPr/>
                <p:nvPr/>
              </p:nvCxnSpPr>
              <p:spPr>
                <a:xfrm>
                  <a:off x="624840" y="904240"/>
                  <a:ext cx="5080" cy="6502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единительная линия 18"/>
                <p:cNvCxnSpPr/>
                <p:nvPr/>
              </p:nvCxnSpPr>
              <p:spPr>
                <a:xfrm flipH="1">
                  <a:off x="619760" y="904240"/>
                  <a:ext cx="5359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единительная линия 19"/>
                <p:cNvCxnSpPr/>
                <p:nvPr/>
              </p:nvCxnSpPr>
              <p:spPr>
                <a:xfrm flipH="1">
                  <a:off x="2489200" y="904240"/>
                  <a:ext cx="5359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Прямая со стрелкой 20"/>
                <p:cNvCxnSpPr/>
                <p:nvPr/>
              </p:nvCxnSpPr>
              <p:spPr>
                <a:xfrm>
                  <a:off x="3022600" y="904240"/>
                  <a:ext cx="5080" cy="6502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 стрелкой 21"/>
                <p:cNvCxnSpPr/>
                <p:nvPr/>
              </p:nvCxnSpPr>
              <p:spPr>
                <a:xfrm>
                  <a:off x="1884680" y="1981200"/>
                  <a:ext cx="0" cy="4527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Прямая со стрелкой 22"/>
                <p:cNvCxnSpPr/>
                <p:nvPr/>
              </p:nvCxnSpPr>
              <p:spPr>
                <a:xfrm>
                  <a:off x="624840" y="1991360"/>
                  <a:ext cx="11938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 стрелкой 23"/>
                <p:cNvCxnSpPr/>
                <p:nvPr/>
              </p:nvCxnSpPr>
              <p:spPr>
                <a:xfrm flipH="1" flipV="1">
                  <a:off x="1960880" y="1986280"/>
                  <a:ext cx="1071880" cy="10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Ромб 24"/>
                <p:cNvSpPr/>
                <p:nvPr/>
              </p:nvSpPr>
              <p:spPr>
                <a:xfrm>
                  <a:off x="1793240" y="1905000"/>
                  <a:ext cx="177800" cy="167640"/>
                </a:xfrm>
                <a:prstGeom prst="diamon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3" name="Прямоугольник 2"/>
          <p:cNvSpPr/>
          <p:nvPr/>
        </p:nvSpPr>
        <p:spPr>
          <a:xfrm>
            <a:off x="623392" y="1979548"/>
            <a:ext cx="5185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>
                <a:solidFill>
                  <a:srgbClr val="E4E4E4"/>
                </a:solidFill>
                <a:latin typeface="OpenSansRegular"/>
              </a:rPr>
              <a:t> </a:t>
            </a:r>
            <a:r>
              <a:rPr lang="ru-RU" b="1" u="sng" dirty="0">
                <a:solidFill>
                  <a:schemeClr val="accent5">
                    <a:lumMod val="75000"/>
                  </a:schemeClr>
                </a:solidFill>
                <a:latin typeface="Roboto"/>
              </a:rPr>
              <a:t>Выражение1 ? Выражение2 : </a:t>
            </a:r>
            <a:r>
              <a:rPr lang="ru-RU" b="1" u="sng" dirty="0" smtClean="0">
                <a:solidFill>
                  <a:schemeClr val="accent5">
                    <a:lumMod val="75000"/>
                  </a:schemeClr>
                </a:solidFill>
                <a:latin typeface="Roboto"/>
              </a:rPr>
              <a:t>ВыражениеЗ</a:t>
            </a:r>
            <a:endParaRPr lang="ru-RU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2138" y="2352198"/>
            <a:ext cx="114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Здесь </a:t>
            </a:r>
            <a:r>
              <a:rPr lang="ru-RU" dirty="0" smtClean="0">
                <a:latin typeface="Roboto"/>
              </a:rPr>
              <a:t>Выражение1 должно </a:t>
            </a:r>
            <a:r>
              <a:rPr lang="ru-RU" dirty="0">
                <a:latin typeface="Roboto"/>
              </a:rPr>
              <a:t>относиться к </a:t>
            </a:r>
            <a:r>
              <a:rPr lang="ru-RU" dirty="0" smtClean="0">
                <a:latin typeface="Roboto"/>
              </a:rPr>
              <a:t>типу </a:t>
            </a:r>
            <a:r>
              <a:rPr lang="en-US" dirty="0" smtClean="0">
                <a:latin typeface="Roboto"/>
              </a:rPr>
              <a:t>boll</a:t>
            </a:r>
            <a:r>
              <a:rPr lang="ru-RU" dirty="0">
                <a:latin typeface="Roboto"/>
              </a:rPr>
              <a:t> а </a:t>
            </a:r>
            <a:r>
              <a:rPr lang="ru-RU" dirty="0" smtClean="0">
                <a:latin typeface="Roboto"/>
              </a:rPr>
              <a:t>Выражение2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и </a:t>
            </a:r>
            <a:r>
              <a:rPr lang="ru-RU" dirty="0">
                <a:latin typeface="Roboto"/>
              </a:rPr>
              <a:t>ВыражениеЗ </a:t>
            </a:r>
            <a:r>
              <a:rPr lang="ru-RU" dirty="0" smtClean="0">
                <a:latin typeface="Roboto"/>
              </a:rPr>
              <a:t>— </a:t>
            </a:r>
            <a:r>
              <a:rPr lang="ru-RU" dirty="0">
                <a:latin typeface="Roboto"/>
              </a:rPr>
              <a:t>к одному и тому же типу.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1219" y="3134050"/>
            <a:ext cx="70174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1;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 2;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= 0;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ЕСЛИ:  (a &gt; b)  ТО:  вернуть a  ИНАЧЕ: вернуть b;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 (a &gt; b) ? a : b;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Console.WriteLine(c);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87153" y="4233440"/>
            <a:ext cx="1179648" cy="235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Roboto"/>
              </a:rPr>
              <a:t>Выражение 1</a:t>
            </a:r>
            <a:endParaRPr lang="ru-RU" sz="1200" dirty="0">
              <a:solidFill>
                <a:schemeClr val="tx1"/>
              </a:solidFill>
              <a:latin typeface="Roboto"/>
            </a:endParaRPr>
          </a:p>
        </p:txBody>
      </p:sp>
      <p:cxnSp>
        <p:nvCxnSpPr>
          <p:cNvPr id="35" name="Прямая со стрелкой 34"/>
          <p:cNvCxnSpPr>
            <a:endCxn id="6" idx="2"/>
          </p:cNvCxnSpPr>
          <p:nvPr/>
        </p:nvCxnSpPr>
        <p:spPr>
          <a:xfrm flipV="1">
            <a:off x="2730232" y="4468805"/>
            <a:ext cx="646745" cy="41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50" idx="2"/>
          </p:cNvCxnSpPr>
          <p:nvPr/>
        </p:nvCxnSpPr>
        <p:spPr>
          <a:xfrm flipH="1" flipV="1">
            <a:off x="4996508" y="4468805"/>
            <a:ext cx="147431" cy="435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endCxn id="51" idx="2"/>
          </p:cNvCxnSpPr>
          <p:nvPr/>
        </p:nvCxnSpPr>
        <p:spPr>
          <a:xfrm flipH="1" flipV="1">
            <a:off x="6609056" y="4470811"/>
            <a:ext cx="748967" cy="412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4406684" y="4233440"/>
            <a:ext cx="1179648" cy="235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Roboto"/>
              </a:rPr>
              <a:t>Выражение </a:t>
            </a:r>
            <a:r>
              <a:rPr lang="en-US" sz="1200" dirty="0" smtClean="0">
                <a:solidFill>
                  <a:schemeClr val="tx1"/>
                </a:solidFill>
                <a:latin typeface="Roboto"/>
              </a:rPr>
              <a:t>2</a:t>
            </a:r>
            <a:endParaRPr lang="ru-RU" sz="12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019232" y="4235446"/>
            <a:ext cx="1179648" cy="235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Roboto"/>
              </a:rPr>
              <a:t>Выражение </a:t>
            </a:r>
            <a:r>
              <a:rPr lang="en-US" sz="1200" dirty="0" smtClean="0">
                <a:solidFill>
                  <a:schemeClr val="tx1"/>
                </a:solidFill>
                <a:latin typeface="Roboto"/>
              </a:rPr>
              <a:t>3</a:t>
            </a:r>
            <a:endParaRPr lang="ru-RU" sz="1200" dirty="0">
              <a:solidFill>
                <a:schemeClr val="tx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79533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894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Оператор многозначного выбора </a:t>
            </a:r>
            <a:r>
              <a:rPr lang="en-US" sz="3200" dirty="0">
                <a:solidFill>
                  <a:schemeClr val="bg1"/>
                </a:solidFill>
                <a:latin typeface="Roboto"/>
              </a:rPr>
              <a:t> switch-case 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7824192" y="3041787"/>
            <a:ext cx="4104456" cy="3314563"/>
            <a:chOff x="0" y="0"/>
            <a:chExt cx="3030220" cy="2438400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695960" y="2067560"/>
              <a:ext cx="0" cy="1727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Группа 8"/>
            <p:cNvGrpSpPr/>
            <p:nvPr/>
          </p:nvGrpSpPr>
          <p:grpSpPr>
            <a:xfrm>
              <a:off x="0" y="0"/>
              <a:ext cx="3030220" cy="2438400"/>
              <a:chOff x="0" y="0"/>
              <a:chExt cx="3030220" cy="2438400"/>
            </a:xfrm>
          </p:grpSpPr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675640" y="0"/>
                <a:ext cx="5080" cy="215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Группа 10"/>
              <p:cNvGrpSpPr/>
              <p:nvPr/>
            </p:nvGrpSpPr>
            <p:grpSpPr>
              <a:xfrm>
                <a:off x="0" y="213360"/>
                <a:ext cx="3030220" cy="2225040"/>
                <a:chOff x="0" y="0"/>
                <a:chExt cx="3030220" cy="2225040"/>
              </a:xfrm>
            </p:grpSpPr>
            <p:cxnSp>
              <p:nvCxnSpPr>
                <p:cNvPr id="12" name="Прямая со стрелкой 11"/>
                <p:cNvCxnSpPr/>
                <p:nvPr/>
              </p:nvCxnSpPr>
              <p:spPr>
                <a:xfrm>
                  <a:off x="675640" y="772160"/>
                  <a:ext cx="0" cy="2336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Прямая со стрелкой 12"/>
                <p:cNvCxnSpPr/>
                <p:nvPr/>
              </p:nvCxnSpPr>
              <p:spPr>
                <a:xfrm>
                  <a:off x="685800" y="1315720"/>
                  <a:ext cx="0" cy="2336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/>
                <p:cNvCxnSpPr/>
                <p:nvPr/>
              </p:nvCxnSpPr>
              <p:spPr>
                <a:xfrm>
                  <a:off x="1021080" y="1168400"/>
                  <a:ext cx="3708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/>
                <p:cNvCxnSpPr/>
                <p:nvPr/>
              </p:nvCxnSpPr>
              <p:spPr>
                <a:xfrm>
                  <a:off x="1026160" y="1691640"/>
                  <a:ext cx="3708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Группа 15"/>
                <p:cNvGrpSpPr/>
                <p:nvPr/>
              </p:nvGrpSpPr>
              <p:grpSpPr>
                <a:xfrm>
                  <a:off x="0" y="0"/>
                  <a:ext cx="3030220" cy="2225040"/>
                  <a:chOff x="0" y="0"/>
                  <a:chExt cx="3030220" cy="2225040"/>
                </a:xfrm>
              </p:grpSpPr>
              <p:grpSp>
                <p:nvGrpSpPr>
                  <p:cNvPr id="17" name="Группа 16"/>
                  <p:cNvGrpSpPr/>
                  <p:nvPr/>
                </p:nvGrpSpPr>
                <p:grpSpPr>
                  <a:xfrm>
                    <a:off x="0" y="0"/>
                    <a:ext cx="1346017" cy="787277"/>
                    <a:chOff x="0" y="0"/>
                    <a:chExt cx="1346017" cy="787277"/>
                  </a:xfrm>
                </p:grpSpPr>
                <p:sp>
                  <p:nvSpPr>
                    <p:cNvPr id="34" name="Блок-схема: решение 33"/>
                    <p:cNvSpPr/>
                    <p:nvPr/>
                  </p:nvSpPr>
                  <p:spPr>
                    <a:xfrm>
                      <a:off x="0" y="0"/>
                      <a:ext cx="1346017" cy="787277"/>
                    </a:xfrm>
                    <a:prstGeom prst="flowChartDecision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7041" y="286383"/>
                      <a:ext cx="917198" cy="193041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выражение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8" name="Группа 17"/>
                  <p:cNvGrpSpPr/>
                  <p:nvPr/>
                </p:nvGrpSpPr>
                <p:grpSpPr>
                  <a:xfrm>
                    <a:off x="355600" y="1010920"/>
                    <a:ext cx="655320" cy="294640"/>
                    <a:chOff x="0" y="0"/>
                    <a:chExt cx="655320" cy="294640"/>
                  </a:xfrm>
                </p:grpSpPr>
                <p:sp>
                  <p:nvSpPr>
                    <p:cNvPr id="32" name="Прямоугольник 31"/>
                    <p:cNvSpPr/>
                    <p:nvPr/>
                  </p:nvSpPr>
                  <p:spPr>
                    <a:xfrm>
                      <a:off x="0" y="0"/>
                      <a:ext cx="655320" cy="29464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413" y="63951"/>
                      <a:ext cx="474668" cy="15344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CASE 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9" name="Группа 18"/>
                  <p:cNvGrpSpPr/>
                  <p:nvPr/>
                </p:nvGrpSpPr>
                <p:grpSpPr>
                  <a:xfrm>
                    <a:off x="360680" y="1549400"/>
                    <a:ext cx="655320" cy="294640"/>
                    <a:chOff x="0" y="0"/>
                    <a:chExt cx="655320" cy="294640"/>
                  </a:xfrm>
                </p:grpSpPr>
                <p:sp>
                  <p:nvSpPr>
                    <p:cNvPr id="30" name="Прямоугольник 29"/>
                    <p:cNvSpPr/>
                    <p:nvPr/>
                  </p:nvSpPr>
                  <p:spPr>
                    <a:xfrm>
                      <a:off x="0" y="0"/>
                      <a:ext cx="655320" cy="29464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1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485" y="55757"/>
                      <a:ext cx="469588" cy="18808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CASE 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0" name="Группа 19"/>
                  <p:cNvGrpSpPr/>
                  <p:nvPr/>
                </p:nvGrpSpPr>
                <p:grpSpPr>
                  <a:xfrm>
                    <a:off x="1386840" y="1549400"/>
                    <a:ext cx="1376680" cy="295229"/>
                    <a:chOff x="0" y="0"/>
                    <a:chExt cx="1266653" cy="295229"/>
                  </a:xfrm>
                </p:grpSpPr>
                <p:sp>
                  <p:nvSpPr>
                    <p:cNvPr id="28" name="Прямоугольник 27"/>
                    <p:cNvSpPr/>
                    <p:nvPr/>
                  </p:nvSpPr>
                  <p:spPr>
                    <a:xfrm>
                      <a:off x="0" y="0"/>
                      <a:ext cx="1266653" cy="295229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9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8033" y="46705"/>
                      <a:ext cx="894603" cy="19826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Блок инструкций 2</a:t>
                      </a:r>
                    </a:p>
                  </p:txBody>
                </p:sp>
              </p:grpSp>
              <p:grpSp>
                <p:nvGrpSpPr>
                  <p:cNvPr id="21" name="Группа 20"/>
                  <p:cNvGrpSpPr/>
                  <p:nvPr/>
                </p:nvGrpSpPr>
                <p:grpSpPr>
                  <a:xfrm>
                    <a:off x="1381760" y="1010920"/>
                    <a:ext cx="1376680" cy="295229"/>
                    <a:chOff x="0" y="0"/>
                    <a:chExt cx="1266653" cy="295229"/>
                  </a:xfrm>
                </p:grpSpPr>
                <p:sp>
                  <p:nvSpPr>
                    <p:cNvPr id="26" name="Прямоугольник 25"/>
                    <p:cNvSpPr/>
                    <p:nvPr/>
                  </p:nvSpPr>
                  <p:spPr>
                    <a:xfrm>
                      <a:off x="0" y="0"/>
                      <a:ext cx="1266653" cy="295229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" name="Надпись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363" y="46148"/>
                      <a:ext cx="899276" cy="18905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9525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Блок инструкций 1</a:t>
                      </a:r>
                    </a:p>
                  </p:txBody>
                </p:sp>
              </p:grpSp>
              <p:cxnSp>
                <p:nvCxnSpPr>
                  <p:cNvPr id="22" name="Прямая соединительная линия 21"/>
                  <p:cNvCxnSpPr/>
                  <p:nvPr/>
                </p:nvCxnSpPr>
                <p:spPr>
                  <a:xfrm>
                    <a:off x="2763520" y="1163320"/>
                    <a:ext cx="26416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Прямая со стрелкой 22"/>
                  <p:cNvCxnSpPr/>
                  <p:nvPr/>
                </p:nvCxnSpPr>
                <p:spPr>
                  <a:xfrm>
                    <a:off x="3027680" y="1158240"/>
                    <a:ext cx="0" cy="10668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Прямая соединительная линия 23"/>
                  <p:cNvCxnSpPr/>
                  <p:nvPr/>
                </p:nvCxnSpPr>
                <p:spPr>
                  <a:xfrm>
                    <a:off x="2773680" y="1696720"/>
                    <a:ext cx="2540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Прямая со стрелкой 24"/>
                  <p:cNvCxnSpPr/>
                  <p:nvPr/>
                </p:nvCxnSpPr>
                <p:spPr>
                  <a:xfrm flipV="1">
                    <a:off x="695960" y="2026920"/>
                    <a:ext cx="2334260" cy="12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" name="Прямоугольник 2"/>
          <p:cNvSpPr/>
          <p:nvPr/>
        </p:nvSpPr>
        <p:spPr>
          <a:xfrm>
            <a:off x="623392" y="1870670"/>
            <a:ext cx="11377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/>
              </a:rPr>
              <a:t>После ключевого слова </a:t>
            </a:r>
            <a:r>
              <a:rPr lang="ru-RU" b="1" u="sng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switch</a:t>
            </a:r>
            <a:r>
              <a:rPr lang="ru-RU" dirty="0">
                <a:latin typeface="Roboto"/>
              </a:rPr>
              <a:t> в скобках идет сравниваемое выражение. Значение этого выражения последовательно сравнивается со значениями, помещенными после оператора </a:t>
            </a:r>
            <a:r>
              <a:rPr lang="ru-RU" b="1" u="sng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сase</a:t>
            </a:r>
            <a:r>
              <a:rPr lang="ru-RU" dirty="0">
                <a:latin typeface="Roboto"/>
              </a:rPr>
              <a:t>. И если совпадение будет найдено, то будет выполняться определенный блок </a:t>
            </a:r>
            <a:r>
              <a:rPr lang="ru-RU" b="1" u="sng" dirty="0" err="1">
                <a:solidFill>
                  <a:schemeClr val="accent5">
                    <a:lumMod val="75000"/>
                  </a:schemeClr>
                </a:solidFill>
                <a:latin typeface="Roboto"/>
              </a:rPr>
              <a:t>сase</a:t>
            </a:r>
            <a:r>
              <a:rPr lang="ru-RU" dirty="0">
                <a:latin typeface="Roboto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9512" y="2915462"/>
            <a:ext cx="109528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 = 1;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(number)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(number)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выражение-селектор.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1: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постоянное выражение 1.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Один"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Блок инструкций 1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2: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постоянное выражение 2.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"Два"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Блок инструкций 1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975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1182</Words>
  <Application>Microsoft Office PowerPoint</Application>
  <PresentationFormat>Широкоэкранный</PresentationFormat>
  <Paragraphs>235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Calibri,sans-serif</vt:lpstr>
      <vt:lpstr>Consolas</vt:lpstr>
      <vt:lpstr>Linux Libertine</vt:lpstr>
      <vt:lpstr>OpenSansRegular</vt:lpstr>
      <vt:lpstr>Roboto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Глембицкий Алексей</dc:creator>
  <cp:lastModifiedBy>Пользователь Windows</cp:lastModifiedBy>
  <cp:revision>111</cp:revision>
  <dcterms:created xsi:type="dcterms:W3CDTF">2019-09-26T08:50:26Z</dcterms:created>
  <dcterms:modified xsi:type="dcterms:W3CDTF">2021-02-17T18:59:14Z</dcterms:modified>
</cp:coreProperties>
</file>