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2" r:id="rId2"/>
    <p:sldId id="263" r:id="rId3"/>
    <p:sldId id="272" r:id="rId4"/>
    <p:sldId id="265" r:id="rId5"/>
    <p:sldId id="274" r:id="rId6"/>
    <p:sldId id="278" r:id="rId7"/>
    <p:sldId id="273" r:id="rId8"/>
    <p:sldId id="277" r:id="rId9"/>
    <p:sldId id="280" r:id="rId10"/>
    <p:sldId id="279" r:id="rId11"/>
    <p:sldId id="282" r:id="rId12"/>
    <p:sldId id="281" r:id="rId13"/>
    <p:sldId id="283" r:id="rId14"/>
    <p:sldId id="286" r:id="rId15"/>
    <p:sldId id="285" r:id="rId16"/>
    <p:sldId id="284" r:id="rId17"/>
    <p:sldId id="271" r:id="rId18"/>
    <p:sldId id="27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4E968-A304-48EF-ACBC-B84B38EF8CAA}" type="datetimeFigureOut">
              <a:rPr lang="uk-UA" smtClean="0"/>
              <a:t>15.03.2021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46D4-CF45-4EBD-B185-E5B78A9080A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578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1507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6810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1207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2379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7904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7398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158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8044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002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7" name="Google Shape;2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9455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054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8120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7150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819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3649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8397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1466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9622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‹#›</a:t>
            </a:fld>
            <a:endParaRPr lang="en-US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42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1526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8117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000"/>
            </a:pPr>
            <a:r>
              <a:rPr lang="en-US" sz="10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6962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1847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Лекция № </a:t>
            </a:r>
            <a:r>
              <a:rPr lang="uk-UA" sz="28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 </a:t>
            </a:r>
            <a:endParaRPr sz="2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1472" y="1924982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7667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</a:t>
            </a:fld>
            <a:endParaRPr lang="en-US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347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38815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Базовый тип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Object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2019115"/>
            <a:ext cx="11305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boto"/>
              </a:rPr>
              <a:t>В C# предусмотрен специальный класс </a:t>
            </a: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</a:rPr>
              <a:t>object</a:t>
            </a:r>
            <a:r>
              <a:rPr lang="ru-RU" dirty="0">
                <a:latin typeface="Roboto"/>
              </a:rPr>
              <a:t>, который неявно считается базовым классом для всех остальных классов и типов, включая и типы </a:t>
            </a:r>
            <a:r>
              <a:rPr lang="ru-RU" dirty="0" smtClean="0">
                <a:latin typeface="Roboto"/>
              </a:rPr>
              <a:t>значений.</a:t>
            </a:r>
            <a:endParaRPr lang="ru-RU" dirty="0">
              <a:latin typeface="Roboto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20234" y="4131829"/>
            <a:ext cx="11089232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boto"/>
              </a:rPr>
              <a:t>Практическое значение этого в том, что помимо методов и свойств, которые вы определяете, также появляется доступ к множеству общедоступных и защищенных методов-членов, которые определены в классе Object. Эти методы присутствуют во всех определяемых классах.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95400" y="3101120"/>
            <a:ext cx="11237192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boto"/>
              </a:rPr>
              <a:t>Так как все классы в платформе .</a:t>
            </a:r>
            <a:r>
              <a:rPr lang="en-US" dirty="0">
                <a:latin typeface="Roboto"/>
              </a:rPr>
              <a:t>NET</a:t>
            </a:r>
            <a:r>
              <a:rPr lang="ru-RU" dirty="0">
                <a:latin typeface="Roboto"/>
              </a:rPr>
              <a:t> </a:t>
            </a:r>
            <a:r>
              <a:rPr lang="en-US" dirty="0">
                <a:latin typeface="Roboto"/>
              </a:rPr>
              <a:t>Framework</a:t>
            </a:r>
            <a:r>
              <a:rPr lang="ru-RU" dirty="0">
                <a:latin typeface="Roboto"/>
              </a:rPr>
              <a:t> являются производными класса </a:t>
            </a:r>
            <a:r>
              <a:rPr lang="en-US" dirty="0">
                <a:latin typeface="Roboto"/>
              </a:rPr>
              <a:t>Object,</a:t>
            </a:r>
            <a:r>
              <a:rPr lang="ru-RU" dirty="0">
                <a:latin typeface="Roboto"/>
              </a:rPr>
              <a:t> все методы, определенные в классе </a:t>
            </a:r>
            <a:r>
              <a:rPr lang="en-US" dirty="0">
                <a:latin typeface="Roboto"/>
              </a:rPr>
              <a:t>Object,</a:t>
            </a:r>
            <a:r>
              <a:rPr lang="ru-RU" dirty="0">
                <a:latin typeface="Roboto"/>
              </a:rPr>
              <a:t> доступны для всех объектов в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1700884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38815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Базовый тип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Object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37320" y="2019115"/>
            <a:ext cx="10975304" cy="397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Equals</a:t>
            </a:r>
            <a:r>
              <a:rPr lang="ru-RU" dirty="0" smtClean="0">
                <a:latin typeface="Consolas,sans-serif"/>
              </a:rPr>
              <a:t> </a:t>
            </a:r>
            <a:r>
              <a:rPr lang="ru-RU" dirty="0" smtClean="0">
                <a:latin typeface="Calibri,sans-serif"/>
              </a:rPr>
              <a:t>– </a:t>
            </a:r>
            <a:r>
              <a:rPr lang="ru-RU" dirty="0">
                <a:latin typeface="Roboto"/>
              </a:rPr>
              <a:t>данный метод поддерживает сравнение объектов</a:t>
            </a:r>
            <a:r>
              <a:rPr lang="ru-RU" dirty="0" smtClean="0">
                <a:latin typeface="Calibri,sans-serif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Finalize</a:t>
            </a:r>
            <a:r>
              <a:rPr lang="ru-RU" dirty="0" smtClean="0">
                <a:latin typeface="Consolas,sans-serif"/>
              </a:rPr>
              <a:t> </a:t>
            </a:r>
            <a:r>
              <a:rPr lang="ru-RU" dirty="0" smtClean="0">
                <a:latin typeface="Calibri,sans-serif"/>
              </a:rPr>
              <a:t>– </a:t>
            </a:r>
            <a:r>
              <a:rPr lang="ru-RU" dirty="0">
                <a:latin typeface="Roboto"/>
              </a:rPr>
              <a:t>данный метод выполняет операции очистки перед автоматической утилизацией объекта.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GetHashCode</a:t>
            </a:r>
            <a:r>
              <a:rPr lang="ru-RU" dirty="0" smtClean="0">
                <a:latin typeface="Consolas,sans-serif"/>
              </a:rPr>
              <a:t> </a:t>
            </a:r>
            <a:r>
              <a:rPr lang="ru-RU" dirty="0" smtClean="0">
                <a:latin typeface="Calibri,sans-serif"/>
              </a:rPr>
              <a:t>– </a:t>
            </a:r>
            <a:r>
              <a:rPr lang="ru-RU" dirty="0">
                <a:latin typeface="Roboto"/>
              </a:rPr>
              <a:t>данный метод создает число, соответствующее значению объекта, обеспечивающего возможность использования хэш-таблицы. Чтобы переопределить данный метод необходимо переопределить и метод Equals.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ToString</a:t>
            </a:r>
            <a:r>
              <a:rPr lang="ru-RU" dirty="0" smtClean="0">
                <a:latin typeface="Consolas,sans-serif"/>
              </a:rPr>
              <a:t> </a:t>
            </a:r>
            <a:r>
              <a:rPr lang="ru-RU" dirty="0" smtClean="0">
                <a:latin typeface="Calibri,sans-serif"/>
              </a:rPr>
              <a:t>– </a:t>
            </a:r>
            <a:r>
              <a:rPr lang="ru-RU" dirty="0">
                <a:latin typeface="Roboto"/>
              </a:rPr>
              <a:t>создает понятную для пользователя строку текста, в которой описывается экземпляр класса.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802" dirty="0" smtClean="0">
              <a:latin typeface="Consolas,sans-se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2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MemberwiseClone</a:t>
            </a:r>
            <a:r>
              <a:rPr lang="ru-RU" sz="1802" dirty="0" smtClean="0">
                <a:latin typeface="Consolas,sans-serif"/>
              </a:rPr>
              <a:t> </a:t>
            </a:r>
            <a:r>
              <a:rPr lang="ru-RU" sz="1802" dirty="0" smtClean="0">
                <a:latin typeface="Calibri,sans-serif"/>
              </a:rPr>
              <a:t>– </a:t>
            </a:r>
            <a:r>
              <a:rPr lang="ru-RU" dirty="0">
                <a:latin typeface="Roboto"/>
              </a:rPr>
              <a:t>создает "неполную" копию объекта. При этом копируются члены, но не объекты, на которые ссылаются эти члены.</a:t>
            </a:r>
          </a:p>
        </p:txBody>
      </p:sp>
    </p:spTree>
    <p:extLst>
      <p:ext uri="{BB962C8B-B14F-4D97-AF65-F5344CB8AC3E}">
        <p14:creationId xmlns:p14="http://schemas.microsoft.com/office/powerpoint/2010/main" val="2409357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5676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Приведение к базовому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типу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2114838"/>
            <a:ext cx="1149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Объекты производного типа (который находится внизу иерархии) в то же время представляют и базовый тип</a:t>
            </a:r>
            <a:r>
              <a:rPr lang="ru-RU" dirty="0" smtClean="0">
                <a:latin typeface="Roboto"/>
              </a:rPr>
              <a:t>.</a:t>
            </a:r>
          </a:p>
          <a:p>
            <a:endParaRPr lang="ru-RU" dirty="0">
              <a:latin typeface="Roboto"/>
            </a:endParaRPr>
          </a:p>
          <a:p>
            <a:r>
              <a:rPr lang="ru-RU" dirty="0" smtClean="0">
                <a:latin typeface="Roboto"/>
              </a:rPr>
              <a:t>Приведение</a:t>
            </a:r>
            <a:r>
              <a:rPr lang="en-US" dirty="0" smtClean="0">
                <a:latin typeface="Roboto"/>
              </a:rPr>
              <a:t> </a:t>
            </a:r>
            <a:r>
              <a:rPr lang="ru-RU" dirty="0">
                <a:latin typeface="Roboto"/>
              </a:rPr>
              <a:t>к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базовому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типу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используется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для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сокрытия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реализации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членов производного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класса.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17032" y="3838015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instance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DerivedClass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143670" y="4605126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Object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instance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DerivedClass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95400" y="5589240"/>
            <a:ext cx="11233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Переменная </a:t>
            </a:r>
            <a:r>
              <a:rPr lang="en-US" dirty="0">
                <a:latin typeface="Roboto"/>
              </a:rPr>
              <a:t>instance</a:t>
            </a:r>
            <a:r>
              <a:rPr lang="uk-UA" dirty="0">
                <a:latin typeface="Roboto"/>
              </a:rPr>
              <a:t> </a:t>
            </a:r>
            <a:r>
              <a:rPr lang="ru-RU" dirty="0">
                <a:latin typeface="Roboto"/>
              </a:rPr>
              <a:t>типа </a:t>
            </a:r>
            <a:r>
              <a:rPr lang="en-US" dirty="0" err="1">
                <a:latin typeface="Roboto"/>
              </a:rPr>
              <a:t>BaseClass</a:t>
            </a:r>
            <a:r>
              <a:rPr lang="uk-UA" dirty="0">
                <a:latin typeface="Roboto"/>
              </a:rPr>
              <a:t> </a:t>
            </a:r>
            <a:r>
              <a:rPr lang="uk-UA" dirty="0" err="1">
                <a:latin typeface="Roboto"/>
              </a:rPr>
              <a:t>или</a:t>
            </a:r>
            <a:r>
              <a:rPr lang="uk-UA" dirty="0">
                <a:latin typeface="Roboto"/>
              </a:rPr>
              <a:t> </a:t>
            </a:r>
            <a:r>
              <a:rPr lang="en-US" dirty="0">
                <a:latin typeface="Roboto"/>
              </a:rPr>
              <a:t>Object</a:t>
            </a:r>
            <a:r>
              <a:rPr lang="uk-UA" dirty="0">
                <a:latin typeface="Roboto"/>
              </a:rPr>
              <a:t> </a:t>
            </a:r>
            <a:r>
              <a:rPr lang="ru-RU" dirty="0">
                <a:latin typeface="Roboto"/>
              </a:rPr>
              <a:t>хранит ссылку на экземпляр класса </a:t>
            </a:r>
            <a:r>
              <a:rPr lang="en-US" dirty="0" err="1">
                <a:latin typeface="Roboto"/>
              </a:rPr>
              <a:t>DerivedClass</a:t>
            </a:r>
            <a:r>
              <a:rPr lang="en-US" dirty="0">
                <a:latin typeface="Roboto"/>
              </a:rPr>
              <a:t>.</a:t>
            </a:r>
            <a:endParaRPr lang="ru-RU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81269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39004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Roboto"/>
              </a:rPr>
              <a:t>Upcast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и </a:t>
            </a:r>
            <a:r>
              <a:rPr lang="en-US" sz="3200" dirty="0" smtClean="0">
                <a:solidFill>
                  <a:schemeClr val="bg1"/>
                </a:solidFill>
                <a:latin typeface="Roboto"/>
              </a:rPr>
              <a:t>DownCast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2302812"/>
            <a:ext cx="11161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UpCast</a:t>
            </a:r>
            <a:r>
              <a:rPr lang="ru-RU" b="1" dirty="0" smtClean="0">
                <a:latin typeface="Calibri,sans-serif"/>
              </a:rPr>
              <a:t> </a:t>
            </a:r>
            <a:r>
              <a:rPr lang="ru-RU" dirty="0" smtClean="0">
                <a:latin typeface="Calibri,sans-serif"/>
              </a:rPr>
              <a:t>– </a:t>
            </a:r>
            <a:r>
              <a:rPr lang="ru-RU" dirty="0">
                <a:latin typeface="Roboto"/>
              </a:rPr>
              <a:t>приведение экземпляра производного класса к базовому типу.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04713" y="3996929"/>
            <a:ext cx="10009112" cy="878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DownCast</a:t>
            </a:r>
            <a:r>
              <a:rPr lang="ru-RU" b="1" dirty="0" smtClean="0">
                <a:latin typeface="Calibri,sans-serif"/>
              </a:rPr>
              <a:t> </a:t>
            </a:r>
            <a:r>
              <a:rPr lang="ru-RU" dirty="0" smtClean="0">
                <a:latin typeface="Calibri,sans-serif"/>
              </a:rPr>
              <a:t>- </a:t>
            </a:r>
            <a:r>
              <a:rPr lang="ru-RU" dirty="0">
                <a:latin typeface="Roboto"/>
              </a:rPr>
              <a:t>приведение экземпляра базового типа к производному типу</a:t>
            </a:r>
            <a:r>
              <a:rPr lang="ru-RU" dirty="0" smtClean="0">
                <a:latin typeface="Calibri,sans-serif"/>
              </a:rPr>
              <a:t>.</a:t>
            </a:r>
            <a:endParaRPr lang="en-US" dirty="0" smtClean="0">
              <a:latin typeface="Calibri,sans-serif"/>
            </a:endParaRP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DownCast</a:t>
            </a:r>
            <a:r>
              <a:rPr lang="ru-RU" dirty="0">
                <a:latin typeface="Calibri,sans-serif"/>
              </a:rPr>
              <a:t> </a:t>
            </a:r>
            <a:r>
              <a:rPr lang="en-US" dirty="0" smtClean="0">
                <a:latin typeface="Calibri,sans-serif"/>
              </a:rPr>
              <a:t>- </a:t>
            </a:r>
            <a:r>
              <a:rPr lang="ru-RU" dirty="0" smtClean="0">
                <a:latin typeface="Calibri,sans-serif"/>
              </a:rPr>
              <a:t>невозможен </a:t>
            </a:r>
            <a:r>
              <a:rPr lang="ru-RU" dirty="0">
                <a:latin typeface="Calibri,sans-serif"/>
              </a:rPr>
              <a:t>без предварительного </a:t>
            </a:r>
            <a:r>
              <a:rPr lang="ru-RU" dirty="0" err="1">
                <a:latin typeface="Calibri,sans-serif"/>
              </a:rPr>
              <a:t>UpCast</a:t>
            </a:r>
            <a:r>
              <a:rPr lang="ru-RU" dirty="0">
                <a:latin typeface="Calibri,sans-serif"/>
              </a:rPr>
              <a:t>.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27648" y="3134231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DerivedClass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27648" y="5431261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DerivedClass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downCast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DerivedClass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4843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363349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Оператор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ы</a:t>
            </a:r>
            <a:r>
              <a:rPr lang="en-US" sz="3200" dirty="0" smtClean="0">
                <a:solidFill>
                  <a:schemeClr val="bg1"/>
                </a:solidFill>
                <a:latin typeface="Roboto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Roboto"/>
              </a:rPr>
              <a:t>is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 и </a:t>
            </a:r>
            <a:r>
              <a:rPr lang="en-US" sz="3200" dirty="0">
                <a:solidFill>
                  <a:schemeClr val="bg1"/>
                </a:solidFill>
                <a:latin typeface="Roboto"/>
              </a:rPr>
              <a:t>as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23392" y="2028421"/>
            <a:ext cx="111612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boto"/>
              </a:rPr>
              <a:t>Оператор </a:t>
            </a:r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is</a:t>
            </a:r>
            <a:r>
              <a:rPr lang="ru-RU" dirty="0">
                <a:latin typeface="Roboto"/>
              </a:rPr>
              <a:t> проверяет совместимость объекта с данным типом, а в качестве результата выдает значение булева типа, либо правду, либо ложь. Оператор </a:t>
            </a:r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is</a:t>
            </a:r>
            <a:r>
              <a:rPr lang="ru-RU" dirty="0">
                <a:latin typeface="Roboto"/>
              </a:rPr>
              <a:t> никогда не генерирует исключение, он работает со всеми типами.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23392" y="4683488"/>
            <a:ext cx="11305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boto"/>
              </a:rPr>
              <a:t>Оператор </a:t>
            </a:r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as</a:t>
            </a:r>
            <a:r>
              <a:rPr lang="ru-RU" dirty="0">
                <a:latin typeface="Roboto"/>
              </a:rPr>
              <a:t> работает со ссылочными типами, он производит нужное преобразование типов, если оно возможно и возвращает </a:t>
            </a:r>
            <a:r>
              <a:rPr lang="ru-RU" dirty="0" err="1">
                <a:latin typeface="Roboto"/>
              </a:rPr>
              <a:t>null</a:t>
            </a:r>
            <a:r>
              <a:rPr lang="ru-RU" dirty="0">
                <a:latin typeface="Roboto"/>
              </a:rPr>
              <a:t>, если оно невозможно.</a:t>
            </a:r>
            <a:r>
              <a:rPr lang="ru-RU" dirty="0">
                <a:solidFill>
                  <a:srgbClr val="424242"/>
                </a:solidFill>
                <a:latin typeface="Verdana" panose="020B0604030504040204" pitchFamily="34" charset="0"/>
              </a:rPr>
              <a:t> 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359696" y="3721951"/>
            <a:ext cx="4992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@bool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Console.WriteLine(@bool);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328" y="3478378"/>
            <a:ext cx="1990725" cy="113347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071664" y="5922024"/>
            <a:ext cx="7774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DerivedClass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instance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DerivedClass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instance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774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4338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 smtClean="0">
                <a:solidFill>
                  <a:schemeClr val="bg1"/>
                </a:solidFill>
                <a:latin typeface="Roboto"/>
              </a:rPr>
              <a:t>Выртуальные методы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2524" y="2125352"/>
            <a:ext cx="11452147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boto"/>
              </a:rPr>
              <a:t>При наследовании нередко возникает необходимость изменить в классе-наследнике функционал метода, который был унаследован от базового класса. В этом случае класс-наследник может переопределять методы и свойства базового класса.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92524" y="3816522"/>
            <a:ext cx="11356019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boto"/>
              </a:rPr>
              <a:t>Те методы и свойства, которые мы хотим сделать доступными для переопределения, в базовом классе помечается модификатором </a:t>
            </a:r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virtual</a:t>
            </a:r>
            <a:r>
              <a:rPr lang="ru-RU" dirty="0">
                <a:latin typeface="Roboto"/>
              </a:rPr>
              <a:t>. Такие методы и свойства называют виртуальными.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92524" y="5085150"/>
            <a:ext cx="11236124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boto"/>
              </a:rPr>
              <a:t>А чтобы переопределить метод в классе-наследнике, этот метод определяется с модификатором </a:t>
            </a:r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override</a:t>
            </a:r>
            <a:r>
              <a:rPr lang="ru-RU" dirty="0">
                <a:latin typeface="Roboto"/>
              </a:rPr>
              <a:t>. Переопределенный метод в </a:t>
            </a:r>
            <a:r>
              <a:rPr lang="ru-RU" dirty="0" err="1" smtClean="0">
                <a:latin typeface="Roboto"/>
              </a:rPr>
              <a:t>класе</a:t>
            </a:r>
            <a:r>
              <a:rPr lang="ru-RU" dirty="0" smtClean="0">
                <a:latin typeface="Roboto"/>
              </a:rPr>
              <a:t>-наследнике </a:t>
            </a:r>
            <a:r>
              <a:rPr lang="ru-RU" dirty="0">
                <a:latin typeface="Roboto"/>
              </a:rPr>
              <a:t>должен иметь тот же набор параметров, что и виртуальный метод в базовом классе.</a:t>
            </a:r>
          </a:p>
        </p:txBody>
      </p:sp>
    </p:spTree>
    <p:extLst>
      <p:ext uri="{BB962C8B-B14F-4D97-AF65-F5344CB8AC3E}">
        <p14:creationId xmlns:p14="http://schemas.microsoft.com/office/powerpoint/2010/main" val="14285849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29408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Полиморфизм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2276872"/>
            <a:ext cx="11305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Полиморфизм</a:t>
            </a:r>
            <a:r>
              <a:rPr lang="ru-RU" dirty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— возможность </a:t>
            </a:r>
            <a:r>
              <a:rPr lang="ru-RU" dirty="0">
                <a:latin typeface="Roboto"/>
              </a:rPr>
              <a:t>объектов с одинаковой спецификацией иметь различную реализацию.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95400" y="2780928"/>
            <a:ext cx="11161240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Полиморфизм</a:t>
            </a:r>
            <a:r>
              <a:rPr lang="ru-RU" dirty="0" smtClean="0">
                <a:latin typeface="Roboto"/>
              </a:rPr>
              <a:t> </a:t>
            </a:r>
            <a:r>
              <a:rPr lang="ru-RU" dirty="0">
                <a:latin typeface="Roboto"/>
              </a:rPr>
              <a:t>обозначает способность языка трактовать связанные объекты в сходной манере. В частности, этот принцип ООП позволяет базовому классу определять набор членов (формально называемый полиморфным интерфейсом), которые доступны всем наследникам. Полиморфный интерфейс класса конструируется с использованием любого количества виртуальных или абстрактных членов.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95400" y="5034181"/>
            <a:ext cx="11161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По сути, </a:t>
            </a: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виртуальный член</a:t>
            </a:r>
            <a:r>
              <a:rPr lang="ru-RU" dirty="0">
                <a:latin typeface="Roboto"/>
              </a:rPr>
              <a:t> — это член базового класса, определяющий реализацию по умолчанию, которая может быть изменена (или, говоря более формально, переопределена) в производном классе.</a:t>
            </a:r>
          </a:p>
        </p:txBody>
      </p:sp>
    </p:spTree>
    <p:extLst>
      <p:ext uri="{BB962C8B-B14F-4D97-AF65-F5344CB8AC3E}">
        <p14:creationId xmlns:p14="http://schemas.microsoft.com/office/powerpoint/2010/main" val="1014712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114909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 smtClean="0">
                <a:solidFill>
                  <a:schemeClr val="bg1"/>
                </a:solidFill>
                <a:latin typeface="Roboto"/>
              </a:rPr>
              <a:t>Тема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3071664" y="1138863"/>
            <a:ext cx="5328592" cy="5040560"/>
            <a:chOff x="3503712" y="1807022"/>
            <a:chExt cx="5130898" cy="4828131"/>
          </a:xfrm>
        </p:grpSpPr>
        <p:pic>
          <p:nvPicPr>
            <p:cNvPr id="1026" name="Picture 2" descr="Картинки по запросу спасибо за внимание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6479" y="1807022"/>
              <a:ext cx="4828131" cy="4828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Прямоугольник 2"/>
            <p:cNvSpPr/>
            <p:nvPr/>
          </p:nvSpPr>
          <p:spPr>
            <a:xfrm>
              <a:off x="3503712" y="4221088"/>
              <a:ext cx="64807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80367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/>
          <p:nvPr/>
        </p:nvSpPr>
        <p:spPr>
          <a:xfrm>
            <a:off x="6960096" y="0"/>
            <a:ext cx="3708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7494588" y="3212976"/>
            <a:ext cx="2922000" cy="3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262626"/>
              </a:buClr>
              <a:buSzPts val="1500"/>
            </a:pPr>
            <a:r>
              <a:rPr lang="en-US" sz="15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</a:t>
            </a:r>
            <a:endParaRPr sz="15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ЖК “Smart House”, 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ул</a:t>
            </a: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Машиностроительная</a:t>
            </a: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41 (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м.Берестейская</a:t>
            </a: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dirty="0"/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ЖК «Корона» улица Срибнокильская,1</a:t>
            </a:r>
            <a:b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м. Позняки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000000"/>
              </a:buClr>
              <a:buSzPts val="1600"/>
            </a:pPr>
            <a:endParaRPr sz="15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+38 (044) 599-01-79</a:t>
            </a:r>
            <a:endParaRPr dirty="0"/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facebook.com/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FFFFFF"/>
              </a:buClr>
              <a:buSzPts val="16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info@itea.ua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itea.ua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FFFFFF"/>
              </a:buClr>
              <a:buSzPts val="1600"/>
            </a:pPr>
            <a:r>
              <a:rPr lang="en-US" sz="16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2" name="Google Shape;302;p27"/>
          <p:cNvCxnSpPr/>
          <p:nvPr/>
        </p:nvCxnSpPr>
        <p:spPr>
          <a:xfrm>
            <a:off x="7464152" y="3237967"/>
            <a:ext cx="0" cy="1080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3" name="Google Shape;303;p27"/>
          <p:cNvSpPr txBox="1"/>
          <p:nvPr/>
        </p:nvSpPr>
        <p:spPr>
          <a:xfrm>
            <a:off x="7392150" y="1935301"/>
            <a:ext cx="28803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FFFFFF"/>
              </a:buClr>
              <a:buSzPts val="2800"/>
            </a:pPr>
            <a:r>
              <a:rPr lang="en-US" sz="28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КОНТАКТНЫЕ </a:t>
            </a:r>
            <a:br>
              <a:rPr lang="en-US" sz="28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ДАННЫЕ</a:t>
            </a:r>
            <a:endParaRPr sz="28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7"/>
          <p:cNvSpPr/>
          <p:nvPr/>
        </p:nvSpPr>
        <p:spPr>
          <a:xfrm>
            <a:off x="6960094" y="0"/>
            <a:ext cx="456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p27"/>
          <p:cNvCxnSpPr/>
          <p:nvPr/>
        </p:nvCxnSpPr>
        <p:spPr>
          <a:xfrm>
            <a:off x="7464152" y="4627173"/>
            <a:ext cx="0" cy="100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6" name="Google Shape;30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5224" y="669250"/>
            <a:ext cx="2119300" cy="6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7"/>
          <p:cNvPicPr preferRelativeResize="0"/>
          <p:nvPr/>
        </p:nvPicPr>
        <p:blipFill rotWithShape="1">
          <a:blip r:embed="rId4">
            <a:alphaModFix/>
          </a:blip>
          <a:srcRect r="6664"/>
          <a:stretch/>
        </p:blipFill>
        <p:spPr>
          <a:xfrm>
            <a:off x="1712259" y="292259"/>
            <a:ext cx="4869516" cy="2945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37968"/>
            <a:ext cx="5420877" cy="36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21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1789887" y="2226238"/>
            <a:ext cx="33489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С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# </a:t>
            </a:r>
            <a:r>
              <a:rPr lang="ru-RU" sz="60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Base </a:t>
            </a:r>
            <a:endParaRPr lang="ru-RU" sz="6000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429000"/>
            <a:ext cx="12192000" cy="16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угольник 7"/>
          <p:cNvSpPr/>
          <p:nvPr/>
        </p:nvSpPr>
        <p:spPr>
          <a:xfrm>
            <a:off x="1830173" y="4278542"/>
            <a:ext cx="6102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Наследование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и полиморфизм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30173" y="3561384"/>
            <a:ext cx="1517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Урок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8 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43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400" y="1904946"/>
            <a:ext cx="4607095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Понятие наследования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Реализация наследования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Базовый тип Object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Upcast и </a:t>
            </a:r>
            <a:r>
              <a:rPr lang="ru-RU" dirty="0" smtClean="0">
                <a:latin typeface="Roboto"/>
              </a:rPr>
              <a:t>DownCast</a:t>
            </a:r>
            <a:endParaRPr lang="en-US" dirty="0" smtClean="0">
              <a:latin typeface="Roboto"/>
            </a:endParaRP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Операторы </a:t>
            </a:r>
            <a:r>
              <a:rPr lang="en-US" dirty="0">
                <a:latin typeface="Roboto"/>
              </a:rPr>
              <a:t>is </a:t>
            </a:r>
            <a:r>
              <a:rPr lang="ru-RU" dirty="0">
                <a:latin typeface="Roboto"/>
              </a:rPr>
              <a:t>и </a:t>
            </a:r>
            <a:r>
              <a:rPr lang="en-US" dirty="0">
                <a:latin typeface="Roboto"/>
              </a:rPr>
              <a:t>as</a:t>
            </a:r>
            <a:endParaRPr lang="ru-RU" dirty="0">
              <a:latin typeface="Roboto"/>
            </a:endParaRP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Понятие и реализация полиморфизма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Виртуальные методы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695400" y="1107496"/>
            <a:ext cx="22313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План</a:t>
            </a:r>
            <a:r>
              <a:rPr lang="ru-RU" sz="3200" dirty="0"/>
              <a:t>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урока</a:t>
            </a:r>
          </a:p>
        </p:txBody>
      </p:sp>
      <p:pic>
        <p:nvPicPr>
          <p:cNvPr id="13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 descr="Картинки по запросу ооп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2146033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740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Тройная стрелка влево/вправо/вверх 21"/>
          <p:cNvSpPr/>
          <p:nvPr/>
        </p:nvSpPr>
        <p:spPr>
          <a:xfrm>
            <a:off x="8364074" y="4450638"/>
            <a:ext cx="2536286" cy="1781769"/>
          </a:xfrm>
          <a:prstGeom prst="leftRightUpArrow">
            <a:avLst>
              <a:gd name="adj1" fmla="val 8966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Тройная стрелка влево/вправо/вверх 20"/>
          <p:cNvSpPr/>
          <p:nvPr/>
        </p:nvSpPr>
        <p:spPr>
          <a:xfrm>
            <a:off x="3235500" y="4422234"/>
            <a:ext cx="2536286" cy="1781769"/>
          </a:xfrm>
          <a:prstGeom prst="leftRightUpArrow">
            <a:avLst>
              <a:gd name="adj1" fmla="val 8966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46161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Понятие наследования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2019115"/>
            <a:ext cx="11233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</a:rPr>
              <a:t>Наследование</a:t>
            </a:r>
            <a:r>
              <a:rPr lang="ru-RU" dirty="0">
                <a:latin typeface="Roboto"/>
              </a:rPr>
              <a:t> (</a:t>
            </a:r>
            <a:r>
              <a:rPr lang="ru-RU" dirty="0" err="1">
                <a:latin typeface="Roboto"/>
              </a:rPr>
              <a:t>inheritance</a:t>
            </a:r>
            <a:r>
              <a:rPr lang="ru-RU" dirty="0">
                <a:latin typeface="Roboto"/>
              </a:rPr>
              <a:t>) является одним из ключевых моментов ООП. Благодаря наследованию один класс может унаследовать функциональность другого класса.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66788"/>
              </p:ext>
            </p:extLst>
          </p:nvPr>
        </p:nvGraphicFramePr>
        <p:xfrm>
          <a:off x="9059566" y="3043684"/>
          <a:ext cx="136815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939015160"/>
                    </a:ext>
                  </a:extLst>
                </a:gridCol>
              </a:tblGrid>
              <a:tr h="280389">
                <a:tc>
                  <a:txBody>
                    <a:bodyPr/>
                    <a:lstStyle/>
                    <a:p>
                      <a:r>
                        <a:rPr lang="ru-RU" dirty="0" smtClean="0"/>
                        <a:t>Двигатель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494622"/>
                  </a:ext>
                </a:extLst>
              </a:tr>
              <a:tr h="280389">
                <a:tc>
                  <a:txBody>
                    <a:bodyPr/>
                    <a:lstStyle/>
                    <a:p>
                      <a:r>
                        <a:rPr lang="ru-RU" dirty="0" smtClean="0"/>
                        <a:t>Коробка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952731"/>
                  </a:ext>
                </a:extLst>
              </a:tr>
              <a:tr h="280389">
                <a:tc>
                  <a:txBody>
                    <a:bodyPr/>
                    <a:lstStyle/>
                    <a:p>
                      <a:r>
                        <a:rPr lang="ru-RU" dirty="0" smtClean="0"/>
                        <a:t>Кузов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79880"/>
                  </a:ext>
                </a:extLst>
              </a:tr>
            </a:tbl>
          </a:graphicData>
        </a:graphic>
      </p:graphicFrame>
      <p:cxnSp>
        <p:nvCxnSpPr>
          <p:cNvPr id="13" name="Прямая со стрелкой 12"/>
          <p:cNvCxnSpPr>
            <a:stCxn id="4" idx="3"/>
            <a:endCxn id="7" idx="3"/>
          </p:cNvCxnSpPr>
          <p:nvPr/>
        </p:nvCxnSpPr>
        <p:spPr>
          <a:xfrm>
            <a:off x="8220058" y="3579923"/>
            <a:ext cx="761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/>
        </p:nvGrpSpPr>
        <p:grpSpPr>
          <a:xfrm>
            <a:off x="3351515" y="3265931"/>
            <a:ext cx="7432830" cy="1905697"/>
            <a:chOff x="1703512" y="3161056"/>
            <a:chExt cx="7432830" cy="1905697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3506007" y="3161056"/>
              <a:ext cx="3827840" cy="1905697"/>
              <a:chOff x="3506007" y="3161056"/>
              <a:chExt cx="3827840" cy="1905697"/>
            </a:xfrm>
          </p:grpSpPr>
          <p:grpSp>
            <p:nvGrpSpPr>
              <p:cNvPr id="6" name="Группа 5"/>
              <p:cNvGrpSpPr/>
              <p:nvPr/>
            </p:nvGrpSpPr>
            <p:grpSpPr>
              <a:xfrm>
                <a:off x="4151784" y="3161056"/>
                <a:ext cx="2536286" cy="1905697"/>
                <a:chOff x="4251793" y="3161056"/>
                <a:chExt cx="2536286" cy="1905697"/>
              </a:xfrm>
            </p:grpSpPr>
            <p:sp>
              <p:nvSpPr>
                <p:cNvPr id="5" name="Тройная стрелка влево/вправо/вверх 4"/>
                <p:cNvSpPr/>
                <p:nvPr/>
              </p:nvSpPr>
              <p:spPr>
                <a:xfrm>
                  <a:off x="4251793" y="3284984"/>
                  <a:ext cx="2536286" cy="1781769"/>
                </a:xfrm>
                <a:prstGeom prst="leftRightUpArrow">
                  <a:avLst>
                    <a:gd name="adj1" fmla="val 8966"/>
                    <a:gd name="adj2" fmla="val 25000"/>
                    <a:gd name="adj3" fmla="val 25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" name="Прямоугольник 3"/>
                <p:cNvSpPr/>
                <p:nvPr/>
              </p:nvSpPr>
              <p:spPr>
                <a:xfrm>
                  <a:off x="4367808" y="3161056"/>
                  <a:ext cx="2304256" cy="6279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7" name="Прямоугольник 6"/>
              <p:cNvSpPr/>
              <p:nvPr/>
            </p:nvSpPr>
            <p:spPr>
              <a:xfrm>
                <a:off x="3506007" y="3213438"/>
                <a:ext cx="3827840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ru-RU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автомобиль</a:t>
                </a:r>
                <a:endParaRPr lang="ru-RU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9" name="Прямоугольник 18"/>
            <p:cNvSpPr/>
            <p:nvPr/>
          </p:nvSpPr>
          <p:spPr>
            <a:xfrm>
              <a:off x="6832086" y="4273753"/>
              <a:ext cx="2304256" cy="627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1703512" y="4317359"/>
              <a:ext cx="2304256" cy="627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2550306" y="4431256"/>
            <a:ext cx="38278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легковой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7718297" y="4388012"/>
            <a:ext cx="38278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грузовой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Эмблема Форд (2003-Наст. время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771" y="5320523"/>
            <a:ext cx="1661069" cy="93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motorpage.ru/AutoLogo/Citroen_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117" y="5372525"/>
            <a:ext cx="905776" cy="90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284916" y="6061024"/>
            <a:ext cx="60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Ford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6086094" y="6247469"/>
            <a:ext cx="87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Citroen</a:t>
            </a:r>
            <a:endParaRPr lang="ru-RU" dirty="0"/>
          </a:p>
        </p:txBody>
      </p:sp>
      <p:pic>
        <p:nvPicPr>
          <p:cNvPr id="1038" name="Picture 14" descr="http://starkmeister.ru/file/6853/DAF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503" y="5612306"/>
            <a:ext cx="1136571" cy="42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Логотип Scan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695" y="5372525"/>
            <a:ext cx="1073409" cy="80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95400" y="2982958"/>
            <a:ext cx="541866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boto"/>
              </a:rPr>
              <a:t>Зачем в каждом классе создавать новый </a:t>
            </a:r>
            <a:r>
              <a:rPr lang="ru-RU" dirty="0" smtClean="0">
                <a:latin typeface="Roboto"/>
              </a:rPr>
              <a:t>метод, 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Roboto"/>
              </a:rPr>
              <a:t>Для упрощения жизни можно использовать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Roboto"/>
              </a:rPr>
              <a:t>н</a:t>
            </a:r>
            <a:r>
              <a:rPr lang="ru-RU" dirty="0" smtClean="0">
                <a:latin typeface="Roboto"/>
              </a:rPr>
              <a:t>аследование.</a:t>
            </a:r>
            <a:endParaRPr lang="ru-RU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80033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295702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Наследования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1916832"/>
            <a:ext cx="1130525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latin typeface="Roboto"/>
              </a:rPr>
              <a:t>Наследование</a:t>
            </a:r>
            <a:r>
              <a:rPr lang="ru-RU" dirty="0">
                <a:latin typeface="Roboto"/>
              </a:rPr>
              <a:t> является одним из трех основополагающих принципов объектно-ориентированного программирования, поскольку оно допускает создание иерархических классификаций. Благодаря наследованию можно создать общий класс, в котором определяются характерные особенности, присущие множеству связанных элементов. От этого класса могут затем наследовать другие, более конкретные классы, добавляя в него свои индивидуальные особенности.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95400" y="4248702"/>
            <a:ext cx="11161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boto"/>
              </a:rPr>
              <a:t>В языке C# класс, который наследуется, называется </a:t>
            </a:r>
            <a:r>
              <a:rPr lang="ru-RU" b="1" dirty="0">
                <a:latin typeface="Roboto"/>
              </a:rPr>
              <a:t>базовым</a:t>
            </a:r>
            <a:r>
              <a:rPr lang="ru-RU" dirty="0">
                <a:latin typeface="Roboto"/>
              </a:rPr>
              <a:t>, а класс, который наследует, </a:t>
            </a:r>
            <a:r>
              <a:rPr lang="ru-RU" dirty="0" smtClean="0">
                <a:latin typeface="Roboto"/>
              </a:rPr>
              <a:t>—</a:t>
            </a:r>
            <a:r>
              <a:rPr lang="ru-RU" b="1" dirty="0" smtClean="0">
                <a:latin typeface="Roboto"/>
              </a:rPr>
              <a:t>производным</a:t>
            </a:r>
            <a:r>
              <a:rPr lang="ru-RU" dirty="0">
                <a:latin typeface="Roboto"/>
              </a:rPr>
              <a:t>. Следовательно, производный класс представляет собой специализированный вариант базового класса. Он наследует все переменные, методы, свойства и индексаторы, определяемые в базовом классе, добавляя к ним свои собственные элементы.</a:t>
            </a:r>
          </a:p>
        </p:txBody>
      </p:sp>
    </p:spTree>
    <p:extLst>
      <p:ext uri="{BB962C8B-B14F-4D97-AF65-F5344CB8AC3E}">
        <p14:creationId xmlns:p14="http://schemas.microsoft.com/office/powerpoint/2010/main" val="1525325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295702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Наследования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468678"/>
              </p:ext>
            </p:extLst>
          </p:nvPr>
        </p:nvGraphicFramePr>
        <p:xfrm>
          <a:off x="699777" y="248750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931488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56789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Базовый класс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Производный  класс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64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Супер класс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Подкласс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3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Родительский класс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Дочерний класс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96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Родитель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Потомок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33791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3392" y="2032763"/>
            <a:ext cx="608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Roboto"/>
              </a:rPr>
              <a:t>Варианты названия Базового и Производных классов.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23392" y="4135870"/>
            <a:ext cx="11305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Все классы по умолчанию могут </a:t>
            </a:r>
            <a:r>
              <a:rPr lang="ru-RU" dirty="0" smtClean="0">
                <a:latin typeface="Roboto"/>
              </a:rPr>
              <a:t>наследоваться, но </a:t>
            </a:r>
            <a:r>
              <a:rPr lang="ru-RU" dirty="0">
                <a:latin typeface="Roboto"/>
              </a:rPr>
              <a:t>есть ряд ограничений: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23392" y="4571376"/>
            <a:ext cx="11305256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Не поддерживается множественное наследование, класс может наследоваться только от одного </a:t>
            </a:r>
            <a:r>
              <a:rPr lang="ru-RU" dirty="0" smtClean="0">
                <a:latin typeface="Roboto"/>
              </a:rPr>
              <a:t>класса.</a:t>
            </a:r>
            <a:endParaRPr lang="ru-RU" dirty="0">
              <a:latin typeface="Roboto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При создании производного класса надо учитывать тип доступа к базовому классу - тип доступа к производному классу должен быть таким же, как и у базового класса, или более строгим.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Если класс объявлен с модификатором </a:t>
            </a:r>
            <a:r>
              <a:rPr lang="ru-RU" b="1" dirty="0" err="1">
                <a:latin typeface="Roboto"/>
              </a:rPr>
              <a:t>sealed</a:t>
            </a:r>
            <a:r>
              <a:rPr lang="ru-RU" dirty="0">
                <a:latin typeface="Roboto"/>
              </a:rPr>
              <a:t>, то от этого класса нельзя наследовать и создавать производные классы.</a:t>
            </a:r>
          </a:p>
        </p:txBody>
      </p:sp>
    </p:spTree>
    <p:extLst>
      <p:ext uri="{BB962C8B-B14F-4D97-AF65-F5344CB8AC3E}">
        <p14:creationId xmlns:p14="http://schemas.microsoft.com/office/powerpoint/2010/main" val="2996494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52826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Реализация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наследования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23392" y="2241874"/>
            <a:ext cx="48965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Производный класс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Car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С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onditioner() { }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51984" y="2241874"/>
            <a:ext cx="49685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Базовый класс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Weight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Engine(){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Transmission() {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Body() { }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3392" y="4193179"/>
            <a:ext cx="36347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Ford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Ford();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ford.Weight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100;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ford.Engine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ford.Transmission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ford.Body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ford.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С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onditioner();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519936" y="54858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latin typeface="Roboto"/>
              </a:rPr>
              <a:t>П</a:t>
            </a:r>
            <a:r>
              <a:rPr lang="ru-RU" b="1" dirty="0" smtClean="0">
                <a:latin typeface="Roboto"/>
              </a:rPr>
              <a:t>роизводный </a:t>
            </a:r>
            <a:r>
              <a:rPr lang="ru-RU" b="1" dirty="0">
                <a:latin typeface="Roboto"/>
              </a:rPr>
              <a:t>класс </a:t>
            </a:r>
            <a:r>
              <a:rPr lang="ru-RU" dirty="0">
                <a:latin typeface="Roboto"/>
              </a:rPr>
              <a:t>наследует все члены своего базового класса, в том числе переменные экземпляра, методы, </a:t>
            </a:r>
            <a:r>
              <a:rPr lang="ru-RU" dirty="0" smtClean="0">
                <a:latin typeface="Roboto"/>
              </a:rPr>
              <a:t>свойства.</a:t>
            </a:r>
            <a:r>
              <a:rPr lang="ru-RU" dirty="0" smtClean="0">
                <a:solidFill>
                  <a:srgbClr val="E4E4E4"/>
                </a:solidFill>
                <a:latin typeface="OpenSansRegular"/>
              </a:rPr>
              <a:t>.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2711624" y="2852936"/>
            <a:ext cx="2880320" cy="26329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9617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47584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Модификаторы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доступа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2019115"/>
            <a:ext cx="112332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</a:rPr>
              <a:t>Модификаторы доступа </a:t>
            </a:r>
            <a:r>
              <a:rPr lang="ru-RU" dirty="0">
                <a:latin typeface="Roboto"/>
              </a:rPr>
              <a:t>– это ключевые слова, задающие  доступность члена или типа. При помощи модификаторов доступа можно задавать уровни доступа к членам.</a:t>
            </a:r>
          </a:p>
          <a:p>
            <a:pPr>
              <a:lnSpc>
                <a:spcPct val="150000"/>
              </a:lnSpc>
            </a:pPr>
            <a:endParaRPr lang="ru-RU" dirty="0"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</a:rPr>
              <a:t>p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</a:rPr>
              <a:t>ublic</a:t>
            </a:r>
            <a:r>
              <a:rPr lang="ru-RU" dirty="0" smtClean="0">
                <a:latin typeface="Roboto"/>
              </a:rPr>
              <a:t> </a:t>
            </a:r>
            <a:r>
              <a:rPr lang="en-US" dirty="0">
                <a:latin typeface="Roboto"/>
              </a:rPr>
              <a:t>–</a:t>
            </a:r>
            <a:r>
              <a:rPr lang="ru-RU" dirty="0">
                <a:latin typeface="Roboto"/>
              </a:rPr>
              <a:t> доступ к типу или члену возможен из любого другого кода в </a:t>
            </a:r>
            <a:r>
              <a:rPr lang="ru-RU" dirty="0" err="1">
                <a:latin typeface="Roboto"/>
              </a:rPr>
              <a:t>тойже</a:t>
            </a:r>
            <a:r>
              <a:rPr lang="ru-RU" dirty="0">
                <a:latin typeface="Roboto"/>
              </a:rPr>
              <a:t> сборке или другой сборке, ссылающейся на него.</a:t>
            </a:r>
          </a:p>
          <a:p>
            <a:pPr>
              <a:lnSpc>
                <a:spcPct val="150000"/>
              </a:lnSpc>
            </a:pPr>
            <a:endParaRPr lang="ru-RU" dirty="0"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</a:rPr>
              <a:t>protected</a:t>
            </a:r>
            <a:r>
              <a:rPr lang="ru-RU" dirty="0" smtClean="0">
                <a:latin typeface="Roboto"/>
              </a:rPr>
              <a:t> </a:t>
            </a:r>
            <a:r>
              <a:rPr lang="en-US" dirty="0">
                <a:latin typeface="Roboto"/>
              </a:rPr>
              <a:t>-</a:t>
            </a:r>
            <a:r>
              <a:rPr lang="ru-RU" dirty="0">
                <a:latin typeface="Roboto"/>
              </a:rPr>
              <a:t> доступ к типу или элементу можно получить только из кода в том же классе или структуре, либо в производном классе.</a:t>
            </a:r>
          </a:p>
          <a:p>
            <a:pPr>
              <a:lnSpc>
                <a:spcPct val="150000"/>
              </a:lnSpc>
            </a:pPr>
            <a:endParaRPr lang="ru-RU" dirty="0"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</a:rPr>
              <a:t>private</a:t>
            </a:r>
            <a:r>
              <a:rPr lang="ru-RU" dirty="0" smtClean="0">
                <a:latin typeface="Roboto"/>
              </a:rPr>
              <a:t> </a:t>
            </a:r>
            <a:r>
              <a:rPr lang="en-US" dirty="0">
                <a:latin typeface="Roboto"/>
              </a:rPr>
              <a:t>–</a:t>
            </a:r>
            <a:r>
              <a:rPr lang="ru-RU" dirty="0">
                <a:latin typeface="Roboto"/>
              </a:rPr>
              <a:t> доступ к типу или члену можно получить только из кода в том же классе или структуре</a:t>
            </a:r>
          </a:p>
        </p:txBody>
      </p:sp>
    </p:spTree>
    <p:extLst>
      <p:ext uri="{BB962C8B-B14F-4D97-AF65-F5344CB8AC3E}">
        <p14:creationId xmlns:p14="http://schemas.microsoft.com/office/powerpoint/2010/main" val="1036929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71895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Вызов конструктора базового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класса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2019115"/>
            <a:ext cx="113052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boto"/>
              </a:rPr>
              <a:t>Когда конструкторы определяются как в базовом, так и в производном классе, процесс построения объекта несколько усложняется, поскольку должны выполняться конструкторы обоих классов. В данном случае приходится обращаться к ключевому слову </a:t>
            </a:r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Roboto"/>
              </a:rPr>
              <a:t>base</a:t>
            </a:r>
            <a:r>
              <a:rPr lang="ru-RU" dirty="0">
                <a:latin typeface="Roboto"/>
              </a:rPr>
              <a:t>, </a:t>
            </a:r>
            <a:r>
              <a:rPr lang="ru-RU" dirty="0" smtClean="0">
                <a:latin typeface="Roboto"/>
              </a:rPr>
              <a:t>который вызывает конструктор </a:t>
            </a:r>
            <a:r>
              <a:rPr lang="ru-RU" dirty="0">
                <a:latin typeface="Roboto"/>
              </a:rPr>
              <a:t>базового </a:t>
            </a:r>
            <a:r>
              <a:rPr lang="ru-RU" dirty="0" smtClean="0">
                <a:latin typeface="Roboto"/>
              </a:rPr>
              <a:t>класса.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95400" y="4025123"/>
            <a:ext cx="48245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BaseClass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BaseClass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Console.WriteLine(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BaseClass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348028" y="4025123"/>
            <a:ext cx="53285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DerivedClass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DerivedClass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DerivedClass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744" y="5666951"/>
            <a:ext cx="2304256" cy="116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47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1247</Words>
  <Application>Microsoft Office PowerPoint</Application>
  <PresentationFormat>Широкоэкранный</PresentationFormat>
  <Paragraphs>201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Calibri,sans-serif</vt:lpstr>
      <vt:lpstr>Consolas</vt:lpstr>
      <vt:lpstr>Consolas,sans-serif</vt:lpstr>
      <vt:lpstr>OpenSansRegular</vt:lpstr>
      <vt:lpstr>Roboto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Глембицкий Алексей</dc:creator>
  <cp:lastModifiedBy>RePack by Diakov</cp:lastModifiedBy>
  <cp:revision>130</cp:revision>
  <dcterms:created xsi:type="dcterms:W3CDTF">2019-09-26T08:50:26Z</dcterms:created>
  <dcterms:modified xsi:type="dcterms:W3CDTF">2021-03-15T16:46:36Z</dcterms:modified>
</cp:coreProperties>
</file>