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63" r:id="rId3"/>
    <p:sldId id="273" r:id="rId4"/>
    <p:sldId id="275" r:id="rId5"/>
    <p:sldId id="265" r:id="rId6"/>
    <p:sldId id="274" r:id="rId7"/>
    <p:sldId id="276" r:id="rId8"/>
    <p:sldId id="277" r:id="rId9"/>
    <p:sldId id="278" r:id="rId10"/>
    <p:sldId id="279" r:id="rId11"/>
    <p:sldId id="281" r:id="rId12"/>
    <p:sldId id="282" r:id="rId13"/>
    <p:sldId id="28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4E968-A304-48EF-ACBC-B84B38EF8CAA}" type="datetimeFigureOut">
              <a:rPr lang="uk-UA" smtClean="0"/>
              <a:t>18.03.2021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46D4-CF45-4EBD-B185-E5B78A9080A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78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50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53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31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201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264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2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04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05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86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4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5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75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64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44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312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‹#›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4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526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8117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000"/>
            </a:pPr>
            <a:r>
              <a:rPr lang="en-US" sz="10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6962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847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№ </a:t>
            </a:r>
            <a:r>
              <a:rPr lang="uk-UA" sz="28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1472" y="1924982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667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/>
              <a:t>1</a:t>
            </a:fld>
            <a:endParaRPr lang="en-US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4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689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Создание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интерфейсов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124150"/>
            <a:ext cx="11089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Для определения интерфейса используется ключевое слово 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interface</a:t>
            </a:r>
            <a:r>
              <a:rPr lang="ru-RU" dirty="0">
                <a:latin typeface="Roboto"/>
              </a:rPr>
              <a:t>. Как правило, названия интерфейсов в C# начинаются с заглавной буквы 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I</a:t>
            </a:r>
            <a:r>
              <a:rPr lang="ru-RU" dirty="0">
                <a:latin typeface="Roboto"/>
              </a:rPr>
              <a:t>, например, </a:t>
            </a:r>
            <a:r>
              <a:rPr lang="ru-RU" dirty="0" err="1">
                <a:latin typeface="Roboto"/>
              </a:rPr>
              <a:t>IComparable</a:t>
            </a:r>
            <a:r>
              <a:rPr lang="ru-RU" dirty="0">
                <a:latin typeface="Roboto"/>
              </a:rPr>
              <a:t>, </a:t>
            </a:r>
            <a:r>
              <a:rPr lang="ru-RU" dirty="0" err="1">
                <a:latin typeface="Roboto"/>
              </a:rPr>
              <a:t>IEnumerable</a:t>
            </a:r>
            <a:r>
              <a:rPr lang="ru-RU" dirty="0">
                <a:latin typeface="Roboto"/>
              </a:rPr>
              <a:t> (так называемая венгерская нотация), однако это не обязательное требование, а больше стиль программирования.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63752" y="4048027"/>
            <a:ext cx="39120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свойство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метод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Move();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4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639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Интерфейсы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596828"/>
            <a:ext cx="112715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Невозможно создать экземпляр интерфейса.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Интерфейсы и члены интерфейсов являются абстрактными. Интерфейсы не имеют реализации в C#.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Интерфейс может содержать только абстрактные члены (методы, свойства, события или индексаторы). Члены интерфейсов автоматически являются открытыми, абстрактными, и они не могут иметь модификаторов доступа.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Интерфейсы не могут содержать константы, поля, операторы, конструкторы экземпляров, деструкторы или вложенные типы(интерфейсы в том числе).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Класс или структура, которые реализуют интерфейс, должны реализовать члены этого интерфейса, указанные при его создании.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1977295"/>
            <a:ext cx="10942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Roboto"/>
              </a:rPr>
              <a:t>Интерфейсы предоставляют </a:t>
            </a:r>
            <a:r>
              <a:rPr lang="ru-RU" sz="2800" dirty="0">
                <a:latin typeface="Roboto"/>
              </a:rPr>
              <a:t>следующие возможности: </a:t>
            </a:r>
          </a:p>
        </p:txBody>
      </p:sp>
    </p:spTree>
    <p:extLst>
      <p:ext uri="{BB962C8B-B14F-4D97-AF65-F5344CB8AC3E}">
        <p14:creationId xmlns:p14="http://schemas.microsoft.com/office/powerpoint/2010/main" val="2609309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639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Интерфейсы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675428"/>
            <a:ext cx="11271542" cy="405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Интерфейс может наследоваться от одного или нескольких базовых интерфейсов.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Базовый класс так же может реализовать члены интерфейса с помощью виртуальных членов. В этом случае производный класс может изменить поведение интерфейса путем переопределения виртуальных членов.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Если класс реализует два интерфейса, содержащих член с одинаковой сигнатурой, то при реализации этого члена в классе оба интерфейса будут использовать этот член для своей реализации.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Если члены двух интерфейсов с одинаковой сигнатурой методов должны выполнять различные действия при их реализации, необходимо воспользоваться явной реализацией члена интерфейса—техникой явного указания в имени члена имени интерфейса, которому принадлежит данный член. Это достигается путем включения в имя члена класса имени интерфейса с точкой. Данный член в производном классе будет помечен по умолчанию как скрытый.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1977295"/>
            <a:ext cx="10942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Roboto"/>
              </a:rPr>
              <a:t>Интерфейсы предоставляют </a:t>
            </a:r>
            <a:r>
              <a:rPr lang="ru-RU" sz="2800" dirty="0">
                <a:latin typeface="Roboto"/>
              </a:rPr>
              <a:t>следующие возможности: </a:t>
            </a:r>
          </a:p>
        </p:txBody>
      </p:sp>
    </p:spTree>
    <p:extLst>
      <p:ext uri="{BB962C8B-B14F-4D97-AF65-F5344CB8AC3E}">
        <p14:creationId xmlns:p14="http://schemas.microsoft.com/office/powerpoint/2010/main" val="3767617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2639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Интерфейсы</a:t>
            </a:r>
            <a:endParaRPr lang="uk-UA" sz="3200" dirty="0" smtClean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3068960"/>
            <a:ext cx="11089232" cy="2540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Класс или структура может реализовать несколько интерфейсов(допустимо множественное наследование от интерфейсов).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Если класс или структура реализует интерфейс, она получает только имена и сигнатуры метода.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Интерфейсы определяют поведение экземпляров производных классов.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Базовый класс может обладать ненужным функционалом, полученным от других его базовых классов, чего можно избежать, применяя интерфейсы.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2147474"/>
            <a:ext cx="7732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Roboto"/>
              </a:rPr>
              <a:t>Преимущество использования интерфейсов:</a:t>
            </a:r>
          </a:p>
        </p:txBody>
      </p:sp>
    </p:spTree>
    <p:extLst>
      <p:ext uri="{BB962C8B-B14F-4D97-AF65-F5344CB8AC3E}">
        <p14:creationId xmlns:p14="http://schemas.microsoft.com/office/powerpoint/2010/main" val="723078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11490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>
                <a:solidFill>
                  <a:schemeClr val="bg1"/>
                </a:solidFill>
                <a:latin typeface="Roboto"/>
              </a:rPr>
              <a:t>Тема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  <a:p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grpSp>
        <p:nvGrpSpPr>
          <p:cNvPr id="4" name="Группа 3"/>
          <p:cNvGrpSpPr/>
          <p:nvPr/>
        </p:nvGrpSpPr>
        <p:grpSpPr>
          <a:xfrm>
            <a:off x="3071664" y="1138863"/>
            <a:ext cx="5328592" cy="5040560"/>
            <a:chOff x="3503712" y="1807022"/>
            <a:chExt cx="5130898" cy="4828131"/>
          </a:xfrm>
        </p:grpSpPr>
        <p:pic>
          <p:nvPicPr>
            <p:cNvPr id="1026" name="Picture 2" descr="Картинки по запросу спасибо за внимани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479" y="1807022"/>
              <a:ext cx="4828131" cy="482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3503712" y="4221088"/>
              <a:ext cx="64807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6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/>
          <p:nvPr/>
        </p:nvSpPr>
        <p:spPr>
          <a:xfrm>
            <a:off x="6960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7494588" y="3212976"/>
            <a:ext cx="29220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“Smart House”,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ул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Машиностроительная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41 (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м.Берестейская</a:t>
            </a: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ЖК «Корона» улица Срибнокильская,1</a:t>
            </a:r>
            <a:b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м. Позняки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000000"/>
              </a:buClr>
              <a:buSzPts val="1600"/>
            </a:pPr>
            <a:endParaRPr sz="15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+38 (044) 599-01-79</a:t>
            </a:r>
            <a:endParaRPr dirty="0"/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facebook.com/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info@itea.ua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262626"/>
              </a:buClr>
              <a:buSzPts val="1500"/>
            </a:pPr>
            <a:r>
              <a:rPr lang="en-US" sz="15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itea.ua</a:t>
            </a:r>
            <a:endParaRPr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320"/>
              </a:spcBef>
              <a:buClr>
                <a:srgbClr val="FFFFFF"/>
              </a:buClr>
              <a:buSzPts val="1600"/>
            </a:pPr>
            <a:r>
              <a:rPr lang="en-US" sz="16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7464152" y="3237967"/>
            <a:ext cx="0" cy="1080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7"/>
          <p:cNvSpPr txBox="1"/>
          <p:nvPr/>
        </p:nvSpPr>
        <p:spPr>
          <a:xfrm>
            <a:off x="7392150" y="1935301"/>
            <a:ext cx="28803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2800"/>
            </a:pP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</a:t>
            </a:r>
            <a:b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ДАННЫЕ</a:t>
            </a:r>
            <a:endParaRPr sz="28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6960094" y="0"/>
            <a:ext cx="456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7"/>
          <p:cNvCxnSpPr/>
          <p:nvPr/>
        </p:nvCxnSpPr>
        <p:spPr>
          <a:xfrm>
            <a:off x="7464152" y="4627173"/>
            <a:ext cx="0" cy="100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224" y="669250"/>
            <a:ext cx="2119300" cy="6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 rotWithShape="1">
          <a:blip r:embed="rId4">
            <a:alphaModFix/>
          </a:blip>
          <a:srcRect r="6664"/>
          <a:stretch/>
        </p:blipFill>
        <p:spPr>
          <a:xfrm>
            <a:off x="1712259" y="292259"/>
            <a:ext cx="4869516" cy="294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37968"/>
            <a:ext cx="5420877" cy="36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57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789887" y="2226238"/>
            <a:ext cx="33489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С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# </a:t>
            </a:r>
            <a:r>
              <a:rPr lang="ru-RU" sz="6000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Base </a:t>
            </a:r>
            <a:endParaRPr lang="ru-RU" sz="6000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429000"/>
            <a:ext cx="12192000" cy="161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1830173" y="4278542"/>
            <a:ext cx="525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Абстракция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и интерфейсы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30173" y="3561384"/>
            <a:ext cx="1517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Урок 9 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43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00" y="1904946"/>
            <a:ext cx="4665508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Понятие абстракции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Создание абстрактных классов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Работа с абстрактными методами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Наследование от абстрактных классов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Понятие интерфейса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Создание и реализация интерфейсов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695400" y="1107496"/>
            <a:ext cx="2231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План</a:t>
            </a:r>
            <a:r>
              <a:rPr lang="ru-RU" sz="3200" dirty="0"/>
              <a:t> </a:t>
            </a:r>
            <a:r>
              <a:rPr lang="ru-RU" sz="3200" dirty="0">
                <a:solidFill>
                  <a:schemeClr val="bg1"/>
                </a:solidFill>
                <a:latin typeface="Roboto"/>
              </a:rPr>
              <a:t>урока</a:t>
            </a:r>
          </a:p>
        </p:txBody>
      </p:sp>
      <p:pic>
        <p:nvPicPr>
          <p:cNvPr id="13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Картинки по запросу ооп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146033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9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094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Понятие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абстракции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019115"/>
            <a:ext cx="11305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Абстракция</a:t>
            </a:r>
            <a:r>
              <a:rPr lang="ru-RU" dirty="0">
                <a:latin typeface="Roboto"/>
              </a:rPr>
              <a:t> в  объектно-ориентированном программировании  — это использование только тех характеристик 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52348" y="3855786"/>
            <a:ext cx="11089232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Абстракция</a:t>
            </a:r>
            <a:r>
              <a:rPr lang="ru-RU" dirty="0" smtClean="0">
                <a:latin typeface="Roboto"/>
              </a:rPr>
              <a:t> в ООП – это придание объекту </a:t>
            </a:r>
            <a:r>
              <a:rPr lang="ru-RU" dirty="0">
                <a:latin typeface="Roboto"/>
              </a:rPr>
              <a:t>характеристик</a:t>
            </a:r>
            <a:r>
              <a:rPr lang="ru-RU" dirty="0" smtClean="0">
                <a:latin typeface="Roboto"/>
              </a:rPr>
              <a:t>, которые отличают его от всех других </a:t>
            </a:r>
            <a:r>
              <a:rPr lang="ru-RU" dirty="0">
                <a:latin typeface="Roboto"/>
              </a:rPr>
              <a:t>объектов</a:t>
            </a:r>
            <a:r>
              <a:rPr lang="ru-RU" dirty="0" smtClean="0">
                <a:latin typeface="Roboto"/>
              </a:rPr>
              <a:t>, четко определяя его концептуальные </a:t>
            </a:r>
            <a:r>
              <a:rPr lang="ru-RU" dirty="0">
                <a:latin typeface="Roboto"/>
              </a:rPr>
              <a:t>границы.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2348" y="4909288"/>
            <a:ext cx="10729192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Абстрагирование</a:t>
            </a:r>
            <a:r>
              <a:rPr lang="ru-RU" dirty="0" smtClean="0">
                <a:latin typeface="Roboto"/>
              </a:rPr>
              <a:t> в ООП – это способ выделить набор значимых характеристик объекта, исключая из рассмотрения незначимые. Соответственно</a:t>
            </a:r>
            <a:r>
              <a:rPr lang="ru-RU" dirty="0">
                <a:latin typeface="Roboto"/>
              </a:rPr>
              <a:t>, </a:t>
            </a:r>
            <a:r>
              <a:rPr lang="ru-RU" dirty="0" smtClean="0">
                <a:latin typeface="Roboto"/>
              </a:rPr>
              <a:t>абстракция—это набор всех таких характеристик</a:t>
            </a:r>
            <a:r>
              <a:rPr lang="ru-RU" dirty="0"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418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Умножение 9"/>
          <p:cNvSpPr/>
          <p:nvPr/>
        </p:nvSpPr>
        <p:spPr>
          <a:xfrm>
            <a:off x="4548752" y="5169511"/>
            <a:ext cx="5976664" cy="969432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127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Абстрактные классы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2019115"/>
            <a:ext cx="1108923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Кроме обычных классов в C# </a:t>
            </a:r>
            <a:r>
              <a:rPr lang="ru-RU" dirty="0" smtClean="0">
                <a:latin typeface="Roboto"/>
              </a:rPr>
              <a:t>есть</a:t>
            </a:r>
            <a:r>
              <a:rPr lang="en-US" dirty="0" smtClean="0">
                <a:latin typeface="Roboto"/>
              </a:rPr>
              <a:t> 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классы</a:t>
            </a:r>
            <a:r>
              <a:rPr lang="ru-RU" dirty="0">
                <a:latin typeface="Roboto"/>
              </a:rPr>
              <a:t>. Абстрактный класс похож на обычный класс. Он также может иметь переменные, методы, конструкторы, свойства. Единственное, что при определении абстрактных классов используется ключевое слово </a:t>
            </a:r>
            <a:r>
              <a:rPr lang="ru-R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abstract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.</a:t>
            </a:r>
            <a:endParaRPr lang="ru-RU" dirty="0"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1278" y="364056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People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Display()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Console.WriteLine(Name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01634" y="364056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latin typeface="Roboto"/>
              </a:rPr>
              <a:t>Г</a:t>
            </a:r>
            <a:r>
              <a:rPr lang="ru-RU" dirty="0" smtClean="0">
                <a:latin typeface="Roboto"/>
              </a:rPr>
              <a:t>лавное </a:t>
            </a:r>
            <a:r>
              <a:rPr lang="ru-RU" dirty="0">
                <a:latin typeface="Roboto"/>
              </a:rPr>
              <a:t>отличие состоит в том, что мы </a:t>
            </a:r>
            <a:r>
              <a:rPr lang="ru-RU" dirty="0">
                <a:solidFill>
                  <a:srgbClr val="FF0000"/>
                </a:solidFill>
                <a:latin typeface="Roboto"/>
              </a:rPr>
              <a:t>не можем</a:t>
            </a:r>
            <a:r>
              <a:rPr lang="ru-RU" dirty="0">
                <a:latin typeface="Roboto"/>
              </a:rPr>
              <a:t> использовать конструктор абстрактного класса для создания его объекта.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3745" y="5469561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People people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People();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03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127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Абстрактные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классы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40338" y="2019115"/>
            <a:ext cx="114323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Абстрактный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 </a:t>
            </a: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класс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 </a:t>
            </a:r>
            <a:r>
              <a:rPr lang="ru-RU" dirty="0">
                <a:latin typeface="Roboto"/>
              </a:rPr>
              <a:t>в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объектно-ориентированном</a:t>
            </a:r>
            <a:r>
              <a:rPr lang="en-US" dirty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программировании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—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это </a:t>
            </a:r>
            <a:r>
              <a:rPr lang="ru-RU" dirty="0">
                <a:latin typeface="Roboto"/>
              </a:rPr>
              <a:t>базовый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класс,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который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предполагает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создания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экземпляров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через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вызов конструктора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прямую,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экземпляр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абстрактного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создается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неявно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при построении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экземпляра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производного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конкретного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31704" y="3851941"/>
            <a:ext cx="4420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Roboto"/>
              </a:rPr>
              <a:t>Ключевое слово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abstract</a:t>
            </a:r>
            <a:endParaRPr lang="ru-RU" sz="2800" b="1" dirty="0">
              <a:solidFill>
                <a:schemeClr val="tx2">
                  <a:lumMod val="60000"/>
                  <a:lumOff val="40000"/>
                </a:schemeClr>
              </a:solidFill>
              <a:latin typeface="Consolas,sans-serif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4869160"/>
            <a:ext cx="1130525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Roboto"/>
              </a:rPr>
              <a:t>Ключевое слово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abstract</a:t>
            </a:r>
            <a:r>
              <a:rPr lang="en-US" dirty="0" smtClean="0">
                <a:latin typeface="Roboto"/>
              </a:rPr>
              <a:t> </a:t>
            </a:r>
            <a:r>
              <a:rPr lang="ru-RU" dirty="0" smtClean="0">
                <a:latin typeface="Roboto"/>
              </a:rPr>
              <a:t>может </a:t>
            </a:r>
            <a:r>
              <a:rPr lang="ru-RU" dirty="0">
                <a:latin typeface="Roboto"/>
              </a:rPr>
              <a:t>использоваться с классами, методами, свойствами, </a:t>
            </a:r>
            <a:r>
              <a:rPr lang="ru-RU" dirty="0" smtClean="0">
                <a:latin typeface="Roboto"/>
              </a:rPr>
              <a:t>индексаторами</a:t>
            </a:r>
            <a:r>
              <a:rPr lang="en-US" dirty="0" smtClean="0">
                <a:latin typeface="Roboto"/>
              </a:rPr>
              <a:t>. </a:t>
            </a:r>
            <a:r>
              <a:rPr lang="ru-RU" dirty="0">
                <a:latin typeface="Roboto"/>
              </a:rPr>
              <a:t>Элементы с пометкой </a:t>
            </a:r>
            <a:r>
              <a:rPr lang="ru-RU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abstract</a:t>
            </a:r>
            <a:r>
              <a:rPr lang="ru-RU" dirty="0">
                <a:latin typeface="Roboto"/>
              </a:rPr>
              <a:t> должны быть реализованы не абстрактными классами, производными от абстрактного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989151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1278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Абстрактные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классы</a:t>
            </a:r>
            <a:endParaRPr lang="ru-RU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938492"/>
            <a:ext cx="11305256" cy="341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Не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абстрактный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(конкретный)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класс,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являющийся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производным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от абстрактного,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должен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содержать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фактические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реализации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всех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наследуемых абстрактных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членов.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dirty="0"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Экземпляр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абстрактного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создать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нельзя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через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вызов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конструктора напрямую,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экземпляр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абстрактного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создается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явно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при построении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экземпляра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производного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конкретного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dirty="0">
              <a:latin typeface="Calibri,sans-seri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Абстрактные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классы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могут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содержать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как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абстрактные,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так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и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не</a:t>
            </a:r>
            <a:r>
              <a:rPr lang="en-US" dirty="0">
                <a:latin typeface="Roboto"/>
              </a:rPr>
              <a:t> </a:t>
            </a:r>
            <a:r>
              <a:rPr lang="ru-RU" dirty="0">
                <a:latin typeface="Roboto"/>
              </a:rPr>
              <a:t>абстрактные члены.</a:t>
            </a:r>
            <a:endParaRPr lang="uk-UA" dirty="0"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5400" y="2080191"/>
            <a:ext cx="10622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Roboto"/>
              </a:rPr>
              <a:t>Абстрактные классы предоставляют следующие возможности</a:t>
            </a:r>
            <a:r>
              <a:rPr lang="ru-RU" sz="2800" dirty="0" smtClean="0">
                <a:latin typeface="Roboto"/>
              </a:rPr>
              <a:t>: </a:t>
            </a:r>
            <a:endParaRPr lang="ru-RU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052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203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Абстрактные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методы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00591" y="2666315"/>
            <a:ext cx="113100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Абстрактный метод неявно представляет собой виртуальный метод</a:t>
            </a:r>
            <a:r>
              <a:rPr lang="ru-RU" dirty="0" smtClean="0">
                <a:latin typeface="Roboto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</a:rPr>
              <a:t>Объявления абстрактных методов допускаются только в абстрактных классах</a:t>
            </a:r>
            <a:r>
              <a:rPr lang="ru-RU" dirty="0" smtClean="0">
                <a:latin typeface="Roboto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Roboto"/>
              </a:rPr>
              <a:t>Поскольку </a:t>
            </a:r>
            <a:r>
              <a:rPr lang="ru-RU" dirty="0">
                <a:latin typeface="Roboto"/>
              </a:rPr>
              <a:t>объявление абстрактного метода не предоставляет фактической реализации, тело метода отсутствует, а объявление метода заканчивается точкой с запятой, и фигурных скобок ({ }) после подписи нет. </a:t>
            </a:r>
            <a:endParaRPr lang="ru-RU" dirty="0" smtClean="0">
              <a:latin typeface="Roboto"/>
            </a:endParaRPr>
          </a:p>
          <a:p>
            <a:pPr>
              <a:lnSpc>
                <a:spcPct val="150000"/>
              </a:lnSpc>
            </a:pPr>
            <a:endParaRPr lang="ru-RU" dirty="0" smtClean="0"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Реализация </a:t>
            </a:r>
            <a:r>
              <a:rPr lang="ru-RU" dirty="0"/>
              <a:t>предоставляется методом переопределения </a:t>
            </a:r>
            <a:r>
              <a:rPr lang="ru-RU" dirty="0" err="1"/>
              <a:t>override</a:t>
            </a:r>
            <a:r>
              <a:rPr lang="ru-RU" dirty="0"/>
              <a:t>, который является членом неабстрактного класса.</a:t>
            </a:r>
            <a:endParaRPr lang="ru-RU" dirty="0">
              <a:latin typeface="Roboto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400" y="2019115"/>
            <a:ext cx="10963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Roboto"/>
              </a:rPr>
              <a:t>Абстрактные методы предоставляют следующие возможности:</a:t>
            </a:r>
          </a:p>
        </p:txBody>
      </p:sp>
    </p:spTree>
    <p:extLst>
      <p:ext uri="{BB962C8B-B14F-4D97-AF65-F5344CB8AC3E}">
        <p14:creationId xmlns:p14="http://schemas.microsoft.com/office/powerpoint/2010/main" val="2436561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8669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en-US" sz="15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0" y="1074781"/>
            <a:ext cx="12192000" cy="67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3" name="Прямоугольник 52"/>
          <p:cNvSpPr/>
          <p:nvPr/>
        </p:nvSpPr>
        <p:spPr>
          <a:xfrm>
            <a:off x="695400" y="1107496"/>
            <a:ext cx="4235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Roboto"/>
              </a:rPr>
              <a:t>Понятие </a:t>
            </a:r>
            <a:r>
              <a:rPr lang="ru-RU" sz="3200" dirty="0" smtClean="0">
                <a:solidFill>
                  <a:schemeClr val="bg1"/>
                </a:solidFill>
                <a:latin typeface="Roboto"/>
              </a:rPr>
              <a:t>интерфейса</a:t>
            </a:r>
            <a:endParaRPr lang="uk-UA" sz="32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4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" y="301999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95400" y="2125352"/>
            <a:ext cx="112332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Интерфейс</a:t>
            </a:r>
            <a:r>
              <a:rPr lang="ru-RU" dirty="0">
                <a:latin typeface="Roboto"/>
              </a:rPr>
              <a:t> представляет ссылочный тип, который может определять некоторый функционал - набор методов и свойств без реализации. Затем этот функционал реализуют классы и структуры, которые применяют данные интерфейсы.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95400" y="3840324"/>
            <a:ext cx="10945216" cy="36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Интерфейс</a:t>
            </a:r>
            <a:r>
              <a:rPr lang="ru-RU" sz="1802" dirty="0" smtClean="0">
                <a:latin typeface="Calibri,sans-serif"/>
              </a:rPr>
              <a:t> - аналог чистого абстрактного класса, в</a:t>
            </a:r>
            <a:r>
              <a:rPr lang="ru-RU" dirty="0" smtClean="0"/>
              <a:t> </a:t>
            </a:r>
            <a:r>
              <a:rPr lang="ru-RU" dirty="0" smtClean="0">
                <a:latin typeface="Calibri,sans-serif"/>
              </a:rPr>
              <a:t>котором запрещена любая реализация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4508" y="4593194"/>
            <a:ext cx="10887891" cy="92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,sans-serif"/>
              </a:rPr>
              <a:t>Интерфейс</a:t>
            </a:r>
            <a:r>
              <a:rPr lang="ru-RU" sz="1802" dirty="0">
                <a:latin typeface="Calibri,sans-serif"/>
              </a:rPr>
              <a:t> содержит определения для группы связанных функциональных возможностей, которые может реализовать неабстрактный  класс  или  структура.</a:t>
            </a:r>
          </a:p>
        </p:txBody>
      </p:sp>
    </p:spTree>
    <p:extLst>
      <p:ext uri="{BB962C8B-B14F-4D97-AF65-F5344CB8AC3E}">
        <p14:creationId xmlns:p14="http://schemas.microsoft.com/office/powerpoint/2010/main" val="435960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946</Words>
  <Application>Microsoft Office PowerPoint</Application>
  <PresentationFormat>Широкоэкранный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Calibri,sans-serif</vt:lpstr>
      <vt:lpstr>Consolas</vt:lpstr>
      <vt:lpstr>Consolas,sans-serif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Глембицкий Алексей</dc:creator>
  <cp:lastModifiedBy>RePack by Diakov</cp:lastModifiedBy>
  <cp:revision>84</cp:revision>
  <dcterms:created xsi:type="dcterms:W3CDTF">2019-09-26T08:50:26Z</dcterms:created>
  <dcterms:modified xsi:type="dcterms:W3CDTF">2021-03-18T15:51:04Z</dcterms:modified>
</cp:coreProperties>
</file>