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72" r:id="rId4"/>
    <p:sldId id="265" r:id="rId5"/>
    <p:sldId id="279" r:id="rId6"/>
    <p:sldId id="276" r:id="rId7"/>
    <p:sldId id="274" r:id="rId8"/>
    <p:sldId id="281" r:id="rId9"/>
    <p:sldId id="273" r:id="rId10"/>
    <p:sldId id="282" r:id="rId11"/>
    <p:sldId id="275" r:id="rId12"/>
    <p:sldId id="278" r:id="rId13"/>
    <p:sldId id="283" r:id="rId14"/>
    <p:sldId id="284" r:id="rId15"/>
    <p:sldId id="285" r:id="rId16"/>
    <p:sldId id="271" r:id="rId17"/>
    <p:sldId id="28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E968-A304-48EF-ACBC-B84B38EF8CAA}" type="datetimeFigureOut">
              <a:rPr lang="uk-UA" smtClean="0"/>
              <a:t>18.03.2021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46D4-CF45-4EBD-B185-E5B78A9080A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78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50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1449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3362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6281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335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09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1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2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50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05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9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5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50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09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7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43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86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4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526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8117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en-US" sz="10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962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847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№ </a:t>
            </a:r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 </a:t>
            </a:r>
            <a:endParaRPr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472" y="1924982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667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4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5385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Статические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конструкторы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 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670806"/>
            <a:ext cx="111152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Статический конструктор не имеет модификаторов доступа и не принимает параметров.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Статический конструктор вызывается автоматически для инициализации класса перед созданием первого экземпляра или ссылкой на какие – либо статические члены.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Статический конструктор нельзя вызывать напрямую.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Пользователь не управляет тем, когда статический конструктор выполняется в программе Типичным использованием статических конструкторов является случай, когда класс использует файл журнала 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конструктор применяется для добавления записей в этот файл.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1961509"/>
            <a:ext cx="4617354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Roboto"/>
              </a:rPr>
              <a:t>Свойства </a:t>
            </a:r>
            <a:r>
              <a:rPr lang="ru-RU" sz="2000" b="1" dirty="0">
                <a:latin typeface="Roboto"/>
              </a:rPr>
              <a:t>статического</a:t>
            </a:r>
            <a:r>
              <a:rPr lang="ru-RU" b="1" dirty="0">
                <a:latin typeface="Roboto"/>
              </a:rPr>
              <a:t>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2694195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145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Методы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расширения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1928549"/>
            <a:ext cx="113077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Методы расширения (</a:t>
            </a:r>
            <a:r>
              <a:rPr lang="ru-RU" dirty="0" err="1">
                <a:latin typeface="Roboto"/>
              </a:rPr>
              <a:t>extension</a:t>
            </a:r>
            <a:r>
              <a:rPr lang="ru-RU" dirty="0">
                <a:latin typeface="Roboto"/>
              </a:rPr>
              <a:t> </a:t>
            </a:r>
            <a:r>
              <a:rPr lang="ru-RU" dirty="0" err="1">
                <a:latin typeface="Roboto"/>
              </a:rPr>
              <a:t>methods</a:t>
            </a:r>
            <a:r>
              <a:rPr lang="ru-RU" dirty="0">
                <a:latin typeface="Roboto"/>
              </a:rPr>
              <a:t>) позволяют добавлять новые методы в уже существующие типы без создания нового производного класса. </a:t>
            </a:r>
          </a:p>
          <a:p>
            <a:endParaRPr lang="uk-UA" dirty="0">
              <a:latin typeface="Roboto"/>
            </a:endParaRPr>
          </a:p>
          <a:p>
            <a:r>
              <a:rPr lang="ru-RU" dirty="0">
                <a:latin typeface="Roboto"/>
              </a:rPr>
              <a:t>Эта функциональность бывает особенно полезна, когда нам хочется добавить в некоторый тип новый метод, но сам тип (класс или структуру) мы изменить не можем, поскольку у нас нет доступа к исходному коду.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3862216"/>
            <a:ext cx="11233247" cy="40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latin typeface="Roboto"/>
              </a:rPr>
              <a:t>Расширяющие методы могут быть только статическими и создаваться только в статических классах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4303467"/>
            <a:ext cx="81640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62327" y="4327643"/>
            <a:ext cx="4694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Тестовая строка"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MyClass.Method(text);</a:t>
            </a: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text.Method();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3392" y="6399468"/>
            <a:ext cx="10585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Roboto"/>
              </a:rPr>
              <a:t>Аргумент расширения всегда должен быть только один и стоять первым в списке аргументов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1761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87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Вложенные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классы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19115"/>
            <a:ext cx="11435379" cy="172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Вложенный тип - тип, определенный внутри класса или структуры.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Вложенные классы определяются внутри области определения другого класса.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Что бы получить доступ из внешнего класса к члену вложенного класса или наоборот, из вложенного класса к члену внешнего класса, нужно объявить переменную этого типа и через нее производить доступ.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4033973"/>
            <a:ext cx="3240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Container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Nested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field;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68552" y="4033973"/>
            <a:ext cx="6960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Container.Nested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nested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Container.Nested()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nested.field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3392" y="6155975"/>
            <a:ext cx="11233248" cy="40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Статические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классы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могут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в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себе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содержать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нестатические</a:t>
            </a:r>
            <a:r>
              <a:rPr lang="en-US" dirty="0">
                <a:latin typeface="Roboto"/>
              </a:rPr>
              <a:t> Nested </a:t>
            </a:r>
            <a:r>
              <a:rPr lang="ru-RU" dirty="0">
                <a:latin typeface="Roboto"/>
              </a:rPr>
              <a:t>классы.</a:t>
            </a:r>
          </a:p>
        </p:txBody>
      </p:sp>
    </p:spTree>
    <p:extLst>
      <p:ext uri="{BB962C8B-B14F-4D97-AF65-F5344CB8AC3E}">
        <p14:creationId xmlns:p14="http://schemas.microsoft.com/office/powerpoint/2010/main" val="598866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333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Операторы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95400" y="2492896"/>
            <a:ext cx="1128607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Оператор — это элемент программы, который применяется к одному или нескольким операндам в выражении или операторе.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Операторы, получающие на вход один операнд, на пример оператор инкремента (++) или </a:t>
            </a:r>
            <a:r>
              <a:rPr lang="ru-RU" dirty="0" err="1">
                <a:latin typeface="Roboto"/>
              </a:rPr>
              <a:t>new</a:t>
            </a:r>
            <a:r>
              <a:rPr lang="ru-RU" dirty="0">
                <a:latin typeface="Roboto"/>
              </a:rPr>
              <a:t>, называются унарными операторами.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Операторы, получающие на вход два операнда, например, арифметические операторы(+,-,*,/) называются </a:t>
            </a:r>
            <a:r>
              <a:rPr lang="ru-RU" dirty="0" smtClean="0">
                <a:latin typeface="Roboto"/>
              </a:rPr>
              <a:t>бинарными.</a:t>
            </a:r>
            <a:endParaRPr lang="ru-RU" dirty="0"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Большинство операторов могут </a:t>
            </a:r>
            <a:r>
              <a:rPr lang="ru-RU" dirty="0" smtClean="0">
                <a:latin typeface="Roboto"/>
              </a:rPr>
              <a:t>быть</a:t>
            </a:r>
            <a:r>
              <a:rPr lang="ru-RU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перегружены</a:t>
            </a:r>
            <a:r>
              <a:rPr lang="ru-RU" dirty="0">
                <a:latin typeface="Roboto"/>
              </a:rPr>
              <a:t>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 помощью перегрузки операторов можно указать поведение оператора для операндов определяемого пользователем типа.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95400" y="2019115"/>
            <a:ext cx="10297144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b="1" dirty="0" smtClean="0">
                <a:latin typeface="Roboto"/>
              </a:rPr>
              <a:t>Правила работы с операторами:</a:t>
            </a:r>
            <a:endParaRPr lang="ru-RU" sz="20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31946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665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Перегрузка операторов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32712"/>
            <a:ext cx="1130525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В </a:t>
            </a:r>
            <a:r>
              <a:rPr lang="en-US" dirty="0">
                <a:latin typeface="Roboto"/>
              </a:rPr>
              <a:t>C#</a:t>
            </a:r>
            <a:r>
              <a:rPr lang="ru-RU" dirty="0">
                <a:latin typeface="Roboto"/>
              </a:rPr>
              <a:t> пользовательские типы могут перегружать операторы путем определения функций статических членов с помощью ключевого слова </a:t>
            </a:r>
            <a:r>
              <a:rPr lang="en-US" dirty="0">
                <a:latin typeface="Roboto"/>
              </a:rPr>
              <a:t>operator.</a:t>
            </a:r>
            <a:endParaRPr lang="ru-RU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Использовать ключевое слово </a:t>
            </a:r>
            <a:r>
              <a:rPr lang="ru-RU" dirty="0" err="1">
                <a:latin typeface="Roboto"/>
              </a:rPr>
              <a:t>operator</a:t>
            </a:r>
            <a:r>
              <a:rPr lang="ru-RU" dirty="0">
                <a:latin typeface="Roboto"/>
              </a:rPr>
              <a:t>, можно только вместе с ключевым словом </a:t>
            </a:r>
            <a:r>
              <a:rPr lang="ru-RU" dirty="0" err="1">
                <a:latin typeface="Roboto"/>
              </a:rPr>
              <a:t>static</a:t>
            </a:r>
            <a:r>
              <a:rPr lang="ru-RU" dirty="0">
                <a:latin typeface="Roboto"/>
              </a:rPr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3658164"/>
            <a:ext cx="8106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+(Point p1, Point p2)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Point(p1.x + p2.x, p1.y + p2.y);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5071913"/>
            <a:ext cx="4104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Point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Point(1, 1);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Point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Point(2, 2);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Point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 + b;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92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6471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Правила перегрузок  операторов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9522" y="2170593"/>
            <a:ext cx="11085110" cy="3371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Операторы</a:t>
            </a:r>
            <a:r>
              <a:rPr lang="en-US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сравнения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можно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перегружать,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но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только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парами: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если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перегружен оператор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==,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то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!=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также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должен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быть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перегружен</a:t>
            </a:r>
            <a:r>
              <a:rPr lang="ru-RU" dirty="0">
                <a:latin typeface="Roboto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Обратный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принцип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также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действителен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и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действует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для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операторов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&lt;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и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&gt;,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а также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для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&lt;=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и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&gt;=.</a:t>
            </a:r>
            <a:endParaRPr lang="ru-RU" dirty="0"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Для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перегрузки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оператора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в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пользовательском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классе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нужно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создать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метод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в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 классе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с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правильной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сигнатурой</a:t>
            </a:r>
            <a:r>
              <a:rPr lang="ru-RU" dirty="0">
                <a:latin typeface="Roboto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Метод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нужно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назвать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"</a:t>
            </a:r>
            <a:r>
              <a:rPr lang="ru-RU" dirty="0" err="1" smtClean="0">
                <a:latin typeface="Roboto"/>
              </a:rPr>
              <a:t>operator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X“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где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X–имя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или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символ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перегружаемого </a:t>
            </a:r>
            <a:r>
              <a:rPr lang="ru-RU" dirty="0">
                <a:latin typeface="Roboto"/>
              </a:rPr>
              <a:t>оператора.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Унарные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операторы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имеют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один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параметр,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а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бинарные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–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два.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В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каждом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случае один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параметр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должен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быть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такого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же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типа,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как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класс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или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структура</a:t>
            </a:r>
            <a:r>
              <a:rPr lang="ru-RU" dirty="0">
                <a:latin typeface="Roboto"/>
              </a:rPr>
              <a:t>, </a:t>
            </a:r>
            <a:r>
              <a:rPr lang="ru-RU" dirty="0" smtClean="0">
                <a:latin typeface="Roboto"/>
              </a:rPr>
              <a:t>объявивший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оператор</a:t>
            </a:r>
            <a:r>
              <a:rPr lang="ru-RU" dirty="0">
                <a:latin typeface="Calibri,sans-serif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148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1490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Тема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3071664" y="1138863"/>
            <a:ext cx="5328592" cy="5040560"/>
            <a:chOff x="3503712" y="1807022"/>
            <a:chExt cx="5130898" cy="4828131"/>
          </a:xfrm>
        </p:grpSpPr>
        <p:pic>
          <p:nvPicPr>
            <p:cNvPr id="1026" name="Picture 2" descr="Картинки по запросу спасибо за внима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479" y="1807022"/>
              <a:ext cx="4828131" cy="482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3503712" y="4221088"/>
              <a:ext cx="64807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6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6960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7494588" y="3212976"/>
            <a:ext cx="29220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“Smart House”,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ул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Машиностроительная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41 (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м.Берестейская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«Корона» улица Срибнокильская,1</a:t>
            </a:r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 Позняки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000000"/>
              </a:buClr>
              <a:buSzPts val="1600"/>
            </a:pP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+38 (044) 599-01-79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6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7464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7"/>
          <p:cNvSpPr txBox="1"/>
          <p:nvPr/>
        </p:nvSpPr>
        <p:spPr>
          <a:xfrm>
            <a:off x="7392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2800"/>
            </a:pP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6960094" y="0"/>
            <a:ext cx="456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>
            <a:off x="7464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224" y="669250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 rotWithShape="1">
          <a:blip r:embed="rId4">
            <a:alphaModFix/>
          </a:blip>
          <a:srcRect r="6664"/>
          <a:stretch/>
        </p:blipFill>
        <p:spPr>
          <a:xfrm>
            <a:off x="1712259" y="292259"/>
            <a:ext cx="4869516" cy="294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37968"/>
            <a:ext cx="5420877" cy="36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2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789887" y="2226238"/>
            <a:ext cx="33489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С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# </a:t>
            </a:r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Base </a:t>
            </a:r>
            <a:endParaRPr lang="ru-RU" sz="60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429000"/>
            <a:ext cx="12192000" cy="16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1830173" y="4278542"/>
            <a:ext cx="5939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Статические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классы и методы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30173" y="3561384"/>
            <a:ext cx="1745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Урок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10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3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00" y="1904946"/>
            <a:ext cx="472007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Создание и вызов статических методов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Работа со статическими методами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Создание статических классов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Необходимость в статических классах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Расширяющие </a:t>
            </a:r>
            <a:r>
              <a:rPr lang="ru-RU" dirty="0" smtClean="0">
                <a:latin typeface="Roboto"/>
              </a:rPr>
              <a:t>методы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Вложенные </a:t>
            </a:r>
            <a:r>
              <a:rPr lang="ru-RU" dirty="0" smtClean="0">
                <a:latin typeface="Roboto"/>
              </a:rPr>
              <a:t>классы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Операторы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Перегрузка операторов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Правила </a:t>
            </a:r>
            <a:r>
              <a:rPr lang="ru-RU" dirty="0" smtClean="0"/>
              <a:t>перегрузок операторов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695400" y="1107496"/>
            <a:ext cx="2231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План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урока</a:t>
            </a:r>
          </a:p>
        </p:txBody>
      </p:sp>
      <p:pic>
        <p:nvPicPr>
          <p:cNvPr id="13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Картинки по запросу ооп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146033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71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372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Ключевое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слово 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static</a:t>
            </a:r>
            <a:endParaRPr lang="en-US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19115"/>
            <a:ext cx="1128831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Иногда требуется определить такой член класса, который будет использоваться независимо от всех остальных объектов этого класса. Как правило, доступ к члену класса организуется посредством объекта этого класса, но в то же время можно создать член класса для самостоятельного применения без ссылки на конкретный экземпляр объекта. Для того чтобы создать такой член класса, достаточно указать в самом начале его объявления ключевое слово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static</a:t>
            </a:r>
            <a:r>
              <a:rPr lang="ru-RU" dirty="0" smtClean="0">
                <a:latin typeface="Roboto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Если член класса объявляется как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static</a:t>
            </a:r>
            <a:r>
              <a:rPr lang="ru-RU" dirty="0">
                <a:latin typeface="Roboto"/>
              </a:rPr>
              <a:t>, то он становится доступным до создания любых объектов своего класса и без ссылки на какой-нибудь объект. </a:t>
            </a:r>
            <a:endParaRPr lang="ru-RU" dirty="0" smtClean="0">
              <a:latin typeface="Roboto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dirty="0" smtClean="0">
              <a:latin typeface="Roboto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Для того чтобы воспользоваться членом типа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static</a:t>
            </a:r>
            <a:r>
              <a:rPr lang="ru-RU" dirty="0">
                <a:latin typeface="Roboto"/>
              </a:rPr>
              <a:t> за пределами класса, достаточно указать имя этого класса с оператором-точкой. Но создавать объект для этого не нужно. В действительности член типа </a:t>
            </a:r>
            <a:r>
              <a:rPr lang="ru-RU" dirty="0" err="1">
                <a:latin typeface="Roboto"/>
              </a:rPr>
              <a:t>static</a:t>
            </a:r>
            <a:r>
              <a:rPr lang="ru-RU" dirty="0">
                <a:latin typeface="Roboto"/>
              </a:rPr>
              <a:t> оказывается доступным не по ссылке на объект, а по имени своего </a:t>
            </a:r>
            <a:r>
              <a:rPr lang="ru-RU" dirty="0" smtClean="0">
                <a:latin typeface="Roboto"/>
              </a:rPr>
              <a:t>класса.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dirty="0" smtClean="0">
              <a:latin typeface="Roboto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Переменные, объявляемые как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static</a:t>
            </a:r>
            <a:r>
              <a:rPr lang="ru-RU" dirty="0">
                <a:latin typeface="Roboto"/>
              </a:rPr>
              <a:t>, по существу, являются глобальными.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88003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7769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Создание объектов с помощью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классов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7106480" y="2780533"/>
            <a:ext cx="4981772" cy="4032843"/>
            <a:chOff x="6791400" y="2768339"/>
            <a:chExt cx="4981772" cy="403284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6791400" y="2768339"/>
              <a:ext cx="4981772" cy="4032843"/>
              <a:chOff x="6791400" y="2768339"/>
              <a:chExt cx="4981772" cy="4032843"/>
            </a:xfrm>
          </p:grpSpPr>
          <p:grpSp>
            <p:nvGrpSpPr>
              <p:cNvPr id="16" name="Группа 15"/>
              <p:cNvGrpSpPr/>
              <p:nvPr/>
            </p:nvGrpSpPr>
            <p:grpSpPr>
              <a:xfrm>
                <a:off x="6791400" y="2768339"/>
                <a:ext cx="4981772" cy="4032843"/>
                <a:chOff x="0" y="-32722"/>
                <a:chExt cx="3924300" cy="2957195"/>
              </a:xfrm>
            </p:grpSpPr>
            <p:sp>
              <p:nvSpPr>
                <p:cNvPr id="18" name="Скругленный прямоугольник 17"/>
                <p:cNvSpPr/>
                <p:nvPr/>
              </p:nvSpPr>
              <p:spPr>
                <a:xfrm>
                  <a:off x="0" y="-32722"/>
                  <a:ext cx="3924300" cy="295719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19" name="Овал 18"/>
                <p:cNvSpPr/>
                <p:nvPr/>
              </p:nvSpPr>
              <p:spPr>
                <a:xfrm>
                  <a:off x="1643063" y="681037"/>
                  <a:ext cx="2124075" cy="207613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0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1284885" y="55274"/>
                  <a:ext cx="1346636" cy="2667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4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Управляемая куча</a:t>
                  </a:r>
                  <a:endParaRPr lang="ru-RU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504355" y="1624140"/>
                  <a:ext cx="926570" cy="22378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4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Экземпляр 2</a:t>
                  </a:r>
                  <a:endParaRPr lang="ru-RU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400" b="1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Овал 27"/>
                <p:cNvSpPr/>
                <p:nvPr/>
              </p:nvSpPr>
              <p:spPr>
                <a:xfrm>
                  <a:off x="347662" y="628650"/>
                  <a:ext cx="1203299" cy="100820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5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2305050" y="913200"/>
                  <a:ext cx="793827" cy="18109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dirty="0">
                      <a:solidFill>
                        <a:srgbClr val="000000"/>
                      </a:solidFill>
                      <a:effectLst/>
                      <a:latin typeface="Consolas" panose="020B0609020204030204" pitchFamily="49" charset="0"/>
                      <a:ea typeface="Calibri" panose="020F0502020204030204" pitchFamily="34" charset="0"/>
                      <a:cs typeface="Consolas" panose="020B0609020204030204" pitchFamily="49" charset="0"/>
                    </a:rPr>
                    <a:t>Объект</a:t>
                  </a:r>
                  <a:r>
                    <a:rPr lang="ru-RU" sz="950" dirty="0">
                      <a:solidFill>
                        <a:srgbClr val="000000"/>
                      </a:solidFill>
                      <a:effectLst/>
                      <a:latin typeface="Consolas" panose="020B0609020204030204" pitchFamily="49" charset="0"/>
                      <a:ea typeface="Calibri" panose="020F0502020204030204" pitchFamily="34" charset="0"/>
                      <a:cs typeface="Consolas" panose="020B0609020204030204" pitchFamily="49" charset="0"/>
                    </a:rPr>
                    <a:t> </a:t>
                  </a:r>
                  <a:endPara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" name="Овал 30"/>
              <p:cNvSpPr/>
              <p:nvPr/>
            </p:nvSpPr>
            <p:spPr>
              <a:xfrm>
                <a:off x="7270940" y="5335636"/>
                <a:ext cx="1527549" cy="13749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  <p:sp>
          <p:nvSpPr>
            <p:cNvPr id="33" name="Надпись 2"/>
            <p:cNvSpPr txBox="1">
              <a:spLocks noChangeArrowheads="1"/>
            </p:cNvSpPr>
            <p:nvPr/>
          </p:nvSpPr>
          <p:spPr bwMode="auto">
            <a:xfrm>
              <a:off x="7431662" y="3322526"/>
              <a:ext cx="1176251" cy="305190"/>
            </a:xfrm>
            <a:prstGeom prst="rect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Экземпляр </a:t>
              </a:r>
              <a:r>
                <a:rPr lang="ru-RU" sz="1400" b="1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690348" y="28548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instance1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instance2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MyClass.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field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.field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3;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0348" y="5473113"/>
            <a:ext cx="36879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433814" y="4967586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field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3442214" y="4447380"/>
            <a:ext cx="7004897" cy="520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3442214" y="4697730"/>
            <a:ext cx="7083202" cy="67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90348" y="1861305"/>
            <a:ext cx="11397903" cy="646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Статическая переменная </a:t>
            </a:r>
            <a:r>
              <a:rPr lang="ru-RU" dirty="0" smtClean="0">
                <a:latin typeface="Roboto"/>
              </a:rPr>
              <a:t>- это общая переменная для всех экземпляров класса, которая хранится в объекте. </a:t>
            </a:r>
            <a:endParaRPr lang="ru-RU" dirty="0">
              <a:latin typeface="Roboto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90348" y="2477429"/>
            <a:ext cx="619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Объекты содержат в себе статические поля и методы.</a:t>
            </a:r>
          </a:p>
        </p:txBody>
      </p:sp>
    </p:spTree>
    <p:extLst>
      <p:ext uri="{BB962C8B-B14F-4D97-AF65-F5344CB8AC3E}">
        <p14:creationId xmlns:p14="http://schemas.microsoft.com/office/powerpoint/2010/main" val="1585990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6293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Статические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методы и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свойства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7460" y="2054426"/>
            <a:ext cx="11447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Статический метод позволяет вызывать метод, не имея в наличии ни одного объекта. Вместо имени объекта указывается имя класса: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30262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Container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staticMethod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23175" y="30262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Container.staticMethod();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5400" y="4586792"/>
            <a:ext cx="543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dirty="0">
                <a:solidFill>
                  <a:srgbClr val="0070C0"/>
                </a:solidFill>
                <a:latin typeface="Roboto"/>
              </a:rPr>
              <a:t>Отличия статического метода от нестатического: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95400" y="5103674"/>
            <a:ext cx="11305256" cy="139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Droid Sans"/>
              </a:rPr>
              <a:t>Для вызова статического метода не нужен объект.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Droid Sans"/>
              </a:rPr>
              <a:t>Внутри статического метода недоступна переменная "</a:t>
            </a:r>
            <a:r>
              <a:rPr lang="ru-RU" dirty="0" err="1">
                <a:solidFill>
                  <a:srgbClr val="111111"/>
                </a:solidFill>
                <a:latin typeface="Droid Sans"/>
              </a:rPr>
              <a:t>this</a:t>
            </a:r>
            <a:r>
              <a:rPr lang="ru-RU" dirty="0">
                <a:solidFill>
                  <a:srgbClr val="111111"/>
                </a:solidFill>
                <a:latin typeface="Droid Sans"/>
              </a:rPr>
              <a:t>", соответственно недоступны все нестатические поля этого класса, т.к. как нет объекта.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Droid Sans"/>
              </a:rPr>
              <a:t>Внутри обычного метода доступны как статические, так и нестатические поля.</a:t>
            </a:r>
            <a:endParaRPr lang="ru-RU" b="0" i="0" dirty="0">
              <a:solidFill>
                <a:srgbClr val="111111"/>
              </a:solidFill>
              <a:effectLst/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286730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60544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Создание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статических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классов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19115"/>
            <a:ext cx="1137726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Класс считается статическим, если при его создании, перед ключевым словом </a:t>
            </a:r>
            <a:r>
              <a:rPr lang="ru-RU" dirty="0" err="1">
                <a:latin typeface="Roboto"/>
              </a:rPr>
              <a:t>class</a:t>
            </a:r>
            <a:r>
              <a:rPr lang="ru-RU" dirty="0">
                <a:latin typeface="Roboto"/>
              </a:rPr>
              <a:t> указывается ключевое слово 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static</a:t>
            </a:r>
            <a:r>
              <a:rPr lang="ru-RU" dirty="0" smtClean="0">
                <a:solidFill>
                  <a:srgbClr val="555555"/>
                </a:solidFill>
                <a:latin typeface="Arial" panose="020B0604020202020204" pitchFamily="34" charset="0"/>
              </a:rPr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Определение класса статическим, означает то, что этот класс является набором только статических сущностей (полей, методов, свойств и т.п.).</a:t>
            </a:r>
            <a:r>
              <a:rPr lang="en-US" dirty="0">
                <a:latin typeface="Roboto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Доступ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членам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статического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осуществляется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на</a:t>
            </a:r>
            <a:r>
              <a:rPr lang="en-US" dirty="0">
                <a:latin typeface="Roboto"/>
              </a:rPr>
              <a:t> 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Классе-Объекте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</a:t>
            </a:r>
            <a:r>
              <a:rPr lang="ru-RU" dirty="0">
                <a:latin typeface="Roboto"/>
              </a:rPr>
              <a:t>оздавать экземпляры статического класса нельзя.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4375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1904" y="4362669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StaticClass.field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10;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3392" y="5819828"/>
            <a:ext cx="10670976" cy="733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Если класс содержит статические поля, должен быть предоставлен статический конструктор, который инициализирует эти поля при загрузке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521106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60544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Создание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статических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классов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95400" y="2019115"/>
            <a:ext cx="11377264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uk-UA" sz="2000" b="1" dirty="0">
                <a:latin typeface="Roboto"/>
              </a:rPr>
              <a:t>Н</a:t>
            </a:r>
            <a:r>
              <a:rPr lang="ru-RU" sz="2000" b="1" dirty="0">
                <a:latin typeface="Roboto"/>
              </a:rPr>
              <a:t>а статический класс накладываются следующие </a:t>
            </a:r>
            <a:r>
              <a:rPr lang="ru-RU" sz="2000" b="1" dirty="0" smtClean="0">
                <a:latin typeface="Roboto"/>
              </a:rPr>
              <a:t>ограничения:</a:t>
            </a:r>
            <a:endParaRPr lang="ru-RU" sz="2000" b="1" dirty="0">
              <a:latin typeface="Robot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5400" y="2657376"/>
            <a:ext cx="11305256" cy="238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статический класс не может служить базовым для других классов, а так же, сам не может быть наследником какого-либо произвольного класса;</a:t>
            </a: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статический класс не может содержать сущности с атрибутами доступа </a:t>
            </a:r>
            <a:r>
              <a:rPr lang="ru-RU" dirty="0" err="1">
                <a:latin typeface="Roboto"/>
              </a:rPr>
              <a:t>protected</a:t>
            </a:r>
            <a:r>
              <a:rPr lang="ru-RU" dirty="0">
                <a:latin typeface="Roboto"/>
              </a:rPr>
              <a:t> и </a:t>
            </a:r>
            <a:r>
              <a:rPr lang="ru-RU" dirty="0" err="1">
                <a:latin typeface="Roboto"/>
              </a:rPr>
              <a:t>protected</a:t>
            </a:r>
            <a:r>
              <a:rPr lang="ru-RU" dirty="0">
                <a:latin typeface="Roboto"/>
              </a:rPr>
              <a:t> </a:t>
            </a:r>
            <a:r>
              <a:rPr lang="ru-RU" dirty="0" err="1">
                <a:latin typeface="Roboto"/>
              </a:rPr>
              <a:t>internal</a:t>
            </a:r>
            <a:r>
              <a:rPr lang="ru-RU" dirty="0">
                <a:latin typeface="Roboto"/>
              </a:rPr>
              <a:t> (да они и не нужны, все равно наследование запрещено);</a:t>
            </a: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класс не может иметь перегруженных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740468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5499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Статические конструкторы 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 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125352"/>
            <a:ext cx="11233248" cy="39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Кроме обычных конструкторов у класса также могут быть статические конструкторы.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290128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field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10;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38411" y="2904691"/>
            <a:ext cx="6090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,sans-serif"/>
              </a:rPr>
              <a:t>Статический конструктор всегда отрабатывает первым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38411" y="36467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MyClass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MyClass();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9" idx="0"/>
          </p:cNvCxnSpPr>
          <p:nvPr/>
        </p:nvCxnSpPr>
        <p:spPr>
          <a:xfrm flipH="1">
            <a:off x="7660137" y="4516883"/>
            <a:ext cx="536455" cy="82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5338411" y="5338815"/>
            <a:ext cx="4643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,sans-serif"/>
              </a:rPr>
              <a:t>здесь сработает статический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3365869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1281</Words>
  <Application>Microsoft Office PowerPoint</Application>
  <PresentationFormat>Широкоэкранный</PresentationFormat>
  <Paragraphs>232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Calibri,sans-serif</vt:lpstr>
      <vt:lpstr>Consolas</vt:lpstr>
      <vt:lpstr>Droid Sans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Глембицкий Алексей</dc:creator>
  <cp:lastModifiedBy>RePack by Diakov</cp:lastModifiedBy>
  <cp:revision>108</cp:revision>
  <dcterms:created xsi:type="dcterms:W3CDTF">2019-09-26T08:50:26Z</dcterms:created>
  <dcterms:modified xsi:type="dcterms:W3CDTF">2021-03-18T15:55:05Z</dcterms:modified>
</cp:coreProperties>
</file>