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ECD246-660C-4A5C-B4AC-FC802D4829D0}">
  <a:tblStyle styleId="{4EECD246-660C-4A5C-B4AC-FC802D4829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19bb41a6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19bb41a6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19bb41a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19bb41a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19bb41a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19bb41a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19bb41a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19bb41a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19bb41a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19bb41a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19bb41a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19bb41a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19bb41a6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19bb41a6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19bb41a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19bb41a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19bb41a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19bb41a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nitreerobotics/unitree_rl_gym/blob/main/legged_gym/envs/g1/g1_config.p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DPs0ewbNZHck56S6OcrVWB4KfsoZYru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8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44"/>
              <a:t>G1 HUMANOID ROBOT</a:t>
            </a:r>
            <a:endParaRPr sz="4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CONTROL SYSTEM </a:t>
            </a:r>
            <a:r>
              <a:rPr lang="en" sz="4088"/>
              <a:t>ARCHITECTURE</a:t>
            </a:r>
            <a:endParaRPr sz="40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Learning-based locomotion without hand-coded gaits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walking, running, and manipulation through 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 u="sng">
                <a:solidFill>
                  <a:schemeClr val="hlink"/>
                </a:solidFill>
                <a:hlinkClick r:id="rId3"/>
              </a:rPr>
              <a:t>https://github.com/unitreerobotics/unitree_rl_gym/blob/main/legged_gym/envs/g1</a:t>
            </a:r>
            <a:endParaRPr sz="16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/>
              <a:t>g1_config.py - Configuration file defining all parameters</a:t>
            </a:r>
            <a:endParaRPr sz="16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9"/>
              <a:t>g1_env.py - Runtime implementation that uses the configuration</a:t>
            </a:r>
            <a:endParaRPr sz="165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7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 for Simultaneous Locomotion &amp; Manipulation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11700" y="849625"/>
            <a:ext cx="742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Whole-Body Model Predictive Control (WB-MPC)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Established controller for humanoid robots (used by Boston Dynamics, IHMC)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Optimizes over future time horizon (typically 0.5-2 seconds)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Handles multiple objectives simultaneously through cost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Hierarchical Quadratic Programming (HQP)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Industry standard for whole-body control (used by PAL Robotics, Softbank)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Priority-based task hierarchy (balance &gt; manipulation &gt; locomotion)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Real-time constraint solver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Operational Space Control (OSC)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Classic robotics controller by Oussama Khatib (Stanford)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Task-space control instead of joint-space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Handles multiple end-effectors (feet + hands) simultaneously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Multi-Contact Model Predictive Control (MC-MPC)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Extension of MPC for multiple contact points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Used by LAAS-CNRS, INRIA for humanoid research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Handles complex contact scenarios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033300" y="214650"/>
            <a:ext cx="53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(LSTM)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2326" r="21563" t="0"/>
          <a:stretch/>
        </p:blipFill>
        <p:spPr>
          <a:xfrm>
            <a:off x="322000" y="344489"/>
            <a:ext cx="2291175" cy="44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043025" y="1842150"/>
            <a:ext cx="53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 controllers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033300" y="3544950"/>
            <a:ext cx="53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otors: 29</a:t>
            </a:r>
            <a:r>
              <a:rPr lang="en"/>
              <a:t> total; 12 lower body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671475" y="708925"/>
            <a:ext cx="6107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Remembers important things</a:t>
            </a:r>
            <a:r>
              <a:rPr lang="en" sz="1400">
                <a:solidFill>
                  <a:schemeClr val="dk1"/>
                </a:solidFill>
              </a:rPr>
              <a:t> from previous moments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Forgets unimportant details</a:t>
            </a:r>
            <a:r>
              <a:rPr lang="en" sz="1400">
                <a:solidFill>
                  <a:schemeClr val="dk1"/>
                </a:solidFill>
              </a:rPr>
              <a:t> to avoid clutter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Combines old memory with new information</a:t>
            </a:r>
            <a:r>
              <a:rPr lang="en" sz="1400">
                <a:solidFill>
                  <a:schemeClr val="dk1"/>
                </a:solidFill>
              </a:rPr>
              <a:t> to make decisions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Updates its memory</a:t>
            </a:r>
            <a:r>
              <a:rPr lang="en" sz="1400">
                <a:solidFill>
                  <a:schemeClr val="dk1"/>
                </a:solidFill>
              </a:rPr>
              <a:t> for the next timestep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671475" y="3999875"/>
            <a:ext cx="65430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Type</a:t>
            </a:r>
            <a:r>
              <a:rPr lang="en" sz="1400">
                <a:solidFill>
                  <a:schemeClr val="dk1"/>
                </a:solidFill>
              </a:rPr>
              <a:t>: Low-inertia PMSM (Permanent Magnet Synchronous Motors)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Peak torque</a:t>
            </a:r>
            <a:r>
              <a:rPr lang="en" sz="1400">
                <a:solidFill>
                  <a:schemeClr val="dk1"/>
                </a:solidFill>
              </a:rPr>
              <a:t>: 120 N⋅m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Design</a:t>
            </a:r>
            <a:r>
              <a:rPr lang="en" sz="1400">
                <a:solidFill>
                  <a:schemeClr val="dk1"/>
                </a:solidFill>
              </a:rPr>
              <a:t>: Hollow-shaft for weight reduction and heat dissipation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Feedback</a:t>
            </a:r>
            <a:r>
              <a:rPr lang="en" sz="1400">
                <a:solidFill>
                  <a:schemeClr val="dk1"/>
                </a:solidFill>
              </a:rPr>
              <a:t>: Dual encoders per joint (position + velocity)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671475" y="2245575"/>
            <a:ext cx="64725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Precise joint tracking</a:t>
            </a:r>
            <a:r>
              <a:rPr lang="en" sz="1400">
                <a:solidFill>
                  <a:schemeClr val="dk1"/>
                </a:solidFill>
              </a:rPr>
              <a:t>: Converts LSTM position targets into motor torques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Error correction</a:t>
            </a:r>
            <a:r>
              <a:rPr lang="en" sz="1400">
                <a:solidFill>
                  <a:schemeClr val="dk1"/>
                </a:solidFill>
              </a:rPr>
              <a:t>: Continuously adjusts for position and velocity deviations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Smooth motion</a:t>
            </a:r>
            <a:r>
              <a:rPr lang="en" sz="1400">
                <a:solidFill>
                  <a:schemeClr val="dk1"/>
                </a:solidFill>
              </a:rPr>
              <a:t>: Prevents jerky movements through velocity damping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Step 1: Sensing (Every millisecond) : 47 Sensor Readings</a:t>
            </a:r>
            <a:endParaRPr sz="22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346800" y="233975"/>
            <a:ext cx="8520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3"/>
              <a:buNone/>
            </a:pPr>
            <a:r>
              <a:t/>
            </a:r>
            <a:endParaRPr b="1" sz="6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t/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   </a:t>
            </a:r>
            <a:endParaRPr sz="436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ct val="296153"/>
              <a:buNone/>
            </a:pPr>
            <a:r>
              <a:t/>
            </a:r>
            <a:endParaRPr sz="260"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75388" y="75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{4EECD246-660C-4A5C-B4AC-FC802D4829D0}</a:tableStyleId>
              </a:tblPr>
              <a:tblGrid>
                <a:gridCol w="609075"/>
                <a:gridCol w="1584125"/>
                <a:gridCol w="4915350"/>
                <a:gridCol w="128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 No.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Sensors Readings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Observation Space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base_ang_vel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Body angular velocity vector ω ∈ ℝ³ [rad/s]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ωₓ (roll rate), ωᵧ (pitch rate), ωᵤ (yaw rate)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projected_gravity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Gravity vector in body frame g_body ∈ ℝ³ [m/s²]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Provides orientation relative to world 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commands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High-level velocity commands v_cmd ∈ ℝ³ [m/s, m/s, rad/s]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velocity (forward, lateral), angular velocity commands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joint_positions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Joint configuration error q_err ∈ ℝ¹² [rad]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q_err = q_current - q_default (deviation from nominal stance)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joint_velocities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Joint velocity vector q̇ ∈ ℝ¹² [rad/s]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Angular velocities of all actuated degrees of freedom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previous_actions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Prior control input u_{t-1} ∈ ℝ¹² [rad]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Previous timestep motor commands for temporal consistency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77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gait_phase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Periodic timing signals φ ∈ ℝ² [dimensionless]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sin(2πφ), cos(2πφ) where φ = (t mod T)/T, T = 0.8s period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Step 2: Memory + Decision (Every 4 milliseconds)</a:t>
            </a:r>
            <a:endParaRPr sz="22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346800" y="233975"/>
            <a:ext cx="8520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3"/>
              <a:buNone/>
            </a:pPr>
            <a:r>
              <a:t/>
            </a:r>
            <a:endParaRPr b="1" sz="6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t/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   </a:t>
            </a:r>
            <a:endParaRPr sz="436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ct val="296153"/>
              <a:buNone/>
            </a:pPr>
            <a:r>
              <a:t/>
            </a:r>
            <a:endParaRPr sz="260"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880850"/>
            <a:ext cx="742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LSTM processes sensor history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lstm_input = [current_sensors, previous_memory]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lstm_output = lstm_brain.process(lstm_input)                      # 64 memory units 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network makes decision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 = neural_network(lstm_output)                               # 12 joint target positions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2436775"/>
            <a:ext cx="7066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Flow: 47 observations → 64-unit LSTM → 32-unit dense layer → 12 actions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3269600"/>
            <a:ext cx="706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scales( LeggedRobotCfg.rewards.scales 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tracking_lin_vel = 1.0              # Follow speed commands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tracking_ang_vel = 0.5           # Follow turning commands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orientation = -1.0                    # Stay upright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base_height = -10.0               # Maintain proper height (0.78m)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feet_swing_height = -20.0     # Don't drag feet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alive = 0.15                            # Bonus for not falling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Reward System (Learning Objective)</a:t>
            </a:r>
            <a:endParaRPr b="1" sz="14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Step 3: Control (Every millisecond)</a:t>
            </a:r>
            <a:endParaRPr sz="222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346800" y="233975"/>
            <a:ext cx="8520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3"/>
              <a:buNone/>
            </a:pPr>
            <a:r>
              <a:t/>
            </a:r>
            <a:endParaRPr b="1" sz="6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t/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" sz="4360">
                <a:solidFill>
                  <a:schemeClr val="dk1"/>
                </a:solidFill>
              </a:rPr>
              <a:t>    </a:t>
            </a:r>
            <a:endParaRPr sz="436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ct val="296153"/>
              <a:buNone/>
            </a:pPr>
            <a:r>
              <a:t/>
            </a:r>
            <a:endParaRPr sz="260"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3035075"/>
            <a:ext cx="7422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each_joint: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error = target_position - current_position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torque = Kp * error + Kd * velocity_error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motor.apply_torque(torque)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250Hz: LSTM makes walking decisions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1000Hz: PD controllers execute smooth joint motion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125Hz: Gait phase updates (0.8s per step)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695375"/>
            <a:ext cx="860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action scale: target angle = actionScale * action + defaultAngle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action_scale = 0.25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target_joint_angle = 0.25 * neural_network_output + default_joint_angle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decimation = 4  # Policy updates every 4 control steps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PD Control Layer: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stiffness = {'hip_yaw': 100, 'hip_roll': 100, 'hip_pitch': 100,  'knee': 150, 'ankle': 40}  # [N*m/rad]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damping = {'hip_yaw': 2, 'hip_roll': 2, 'hip_pitch': 2,  'knee': 4, 'ankle': 2}                   # [N*m*s/rad]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00" y="112500"/>
            <a:ext cx="4317781" cy="24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524600" y="3209250"/>
            <a:ext cx="39846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Forget       Input       </a:t>
            </a:r>
            <a:r>
              <a:rPr b="1" lang="en" sz="1420"/>
              <a:t>    Output</a:t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               </a:t>
            </a:r>
            <a:r>
              <a:rPr b="1" lang="en" sz="1420"/>
              <a:t>Gates (0-1)</a:t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C = Cell State (Long-term Memory)</a:t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H = Hidden State (Working Memory)</a:t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X = Input to the LSTM cell at each timestep</a:t>
            </a:r>
            <a:endParaRPr b="1" sz="1420"/>
          </a:p>
        </p:txBody>
      </p:sp>
      <p:cxnSp>
        <p:nvCxnSpPr>
          <p:cNvPr id="98" name="Google Shape;98;p18"/>
          <p:cNvCxnSpPr/>
          <p:nvPr/>
        </p:nvCxnSpPr>
        <p:spPr>
          <a:xfrm>
            <a:off x="1035425" y="1606900"/>
            <a:ext cx="11100" cy="16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>
            <a:off x="1725725" y="1606900"/>
            <a:ext cx="11100" cy="16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 flipH="1">
            <a:off x="2772475" y="1978950"/>
            <a:ext cx="2100" cy="11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19139" l="0" r="0" t="0"/>
          <a:stretch/>
        </p:blipFill>
        <p:spPr>
          <a:xfrm>
            <a:off x="5220970" y="743075"/>
            <a:ext cx="38334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>
            <a:stCxn id="96" idx="3"/>
            <a:endCxn id="101" idx="1"/>
          </p:cNvCxnSpPr>
          <p:nvPr/>
        </p:nvCxnSpPr>
        <p:spPr>
          <a:xfrm>
            <a:off x="4461381" y="1352675"/>
            <a:ext cx="7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>
            <p:ph type="title"/>
          </p:nvPr>
        </p:nvSpPr>
        <p:spPr>
          <a:xfrm>
            <a:off x="4415125" y="743075"/>
            <a:ext cx="10803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12 joint </a:t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targets</a:t>
            </a:r>
            <a:endParaRPr b="1" sz="142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9959" y="2687425"/>
            <a:ext cx="3035499" cy="2087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>
            <a:stCxn id="101" idx="2"/>
            <a:endCxn id="104" idx="0"/>
          </p:cNvCxnSpPr>
          <p:nvPr/>
        </p:nvCxnSpPr>
        <p:spPr>
          <a:xfrm>
            <a:off x="7137710" y="1962275"/>
            <a:ext cx="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>
            <p:ph type="title"/>
          </p:nvPr>
        </p:nvSpPr>
        <p:spPr>
          <a:xfrm>
            <a:off x="7245725" y="2128646"/>
            <a:ext cx="10803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12 motors</a:t>
            </a:r>
            <a:endParaRPr b="1" sz="1420"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227875" y="112500"/>
            <a:ext cx="2149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LSTM Neural Network</a:t>
            </a:r>
            <a:endParaRPr b="1" sz="1420"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6256913" y="190425"/>
            <a:ext cx="17616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PD Controller</a:t>
            </a:r>
            <a:endParaRPr b="1" sz="1420"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6597550" y="4774738"/>
            <a:ext cx="10803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PMSM</a:t>
            </a:r>
            <a:endParaRPr b="1" sz="1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Force-Position Hybrid Control : Official G1 page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905675"/>
            <a:ext cx="8601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It Does: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Dual control modes: Switches between position control and force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 mode: Precise joint positioning during free motion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Force mode: Controlled force application during contact/manipulation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Automatic switching: Based on contact detection and task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Applications in G1: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Locomotion: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Swing phase: Position control for accurate foot placement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Stance phase: Force control for ground compliance and stability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Terrain adaptation: Force mode allows adaptation to uneven surfaces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Impact absorption: Reduces shock during heel strike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Manipulation (Dex3-1 Hands):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Reaching: Position control for precise hand positioning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Grasping: Force control for safe object handling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Delicate tasks: Prevents damage to fragile objects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 operation: Maintains appropriate contact forces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3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Force-Position Hybrid Control : Black Box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905675"/>
            <a:ext cx="86016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Open Research Code:  LSTM → PD Controllers → Position Commands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                        ↓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Black Box System:                Position Commands → Hybrid Controller → Motor Torques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1700" y="1927425"/>
            <a:ext cx="314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do not know?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Exact switching logic between position and force modes?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Sensor fusion algorithms for contact detection?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Force estimation methods from motor current/encoders?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Safety limits and failsafe mechanisms?</a:t>
            </a:r>
            <a:endParaRPr/>
          </a:p>
        </p:txBody>
      </p:sp>
      <p:pic>
        <p:nvPicPr>
          <p:cNvPr id="123" name="Google Shape;123;p20" title="7e51cf20dc6145cf99ae0d0b6ea4d2c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175" y="1927424"/>
            <a:ext cx="5363126" cy="30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4742325" y="1394000"/>
            <a:ext cx="1568700" cy="29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6210175" y="1172325"/>
            <a:ext cx="3225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" sz="1620"/>
              <a:t>?</a:t>
            </a:r>
            <a:endParaRPr sz="16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7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 Has Multiple Control Systems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849625"/>
            <a:ext cx="742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Production "Black Box" Control (Default)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Location: Runs on the closed control unit (192.168.123.161)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Access: Completely proprietary, no user access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Function: Out-of-the-box walking, balancing, basic behaviors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Type: Unknown algorithms (could be RL, could be traditional control, could be hybrid)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Remote Controller Interface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it does: Sends high-level commands to the production system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Commands: "Walk forward", "Turn left", "Speed up", etc.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Implementation: Controller → WiFi → G1's production algorithms → motor control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Research/Development System (GitHub Code)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Location: Runs on development unit (192.168.123.164)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Access: Open source via unitree_rl_gym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Function: Custom trained behaviors, research experiments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Type: The LSTM + RL system we analyzed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