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5" r:id="rId6"/>
    <p:sldId id="266" r:id="rId7"/>
    <p:sldId id="261" r:id="rId8"/>
    <p:sldId id="262" r:id="rId9"/>
    <p:sldId id="263" r:id="rId1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9E7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4EE-5C84-4E49-8ABC-ECC3F4DFD1FA}" type="datetimeFigureOut">
              <a:rPr lang="ru-RU" smtClean="0"/>
              <a:pPr/>
              <a:t>19.03.2022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EF9-D7B9-4F7A-966A-2E6A11FC30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4EE-5C84-4E49-8ABC-ECC3F4DFD1FA}" type="datetimeFigureOut">
              <a:rPr lang="ru-RU" smtClean="0"/>
              <a:pPr/>
              <a:t>19.03.2022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EF9-D7B9-4F7A-966A-2E6A11FC30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4EE-5C84-4E49-8ABC-ECC3F4DFD1FA}" type="datetimeFigureOut">
              <a:rPr lang="ru-RU" smtClean="0"/>
              <a:pPr/>
              <a:t>19.03.2022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EF9-D7B9-4F7A-966A-2E6A11FC30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4EE-5C84-4E49-8ABC-ECC3F4DFD1FA}" type="datetimeFigureOut">
              <a:rPr lang="ru-RU" smtClean="0"/>
              <a:pPr/>
              <a:t>19.03.2022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EF9-D7B9-4F7A-966A-2E6A11FC30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4EE-5C84-4E49-8ABC-ECC3F4DFD1FA}" type="datetimeFigureOut">
              <a:rPr lang="ru-RU" smtClean="0"/>
              <a:pPr/>
              <a:t>19.03.2022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EF9-D7B9-4F7A-966A-2E6A11FC30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4EE-5C84-4E49-8ABC-ECC3F4DFD1FA}" type="datetimeFigureOut">
              <a:rPr lang="ru-RU" smtClean="0"/>
              <a:pPr/>
              <a:t>19.03.2022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EF9-D7B9-4F7A-966A-2E6A11FC30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4EE-5C84-4E49-8ABC-ECC3F4DFD1FA}" type="datetimeFigureOut">
              <a:rPr lang="ru-RU" smtClean="0"/>
              <a:pPr/>
              <a:t>19.03.2022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EF9-D7B9-4F7A-966A-2E6A11FC30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4EE-5C84-4E49-8ABC-ECC3F4DFD1FA}" type="datetimeFigureOut">
              <a:rPr lang="ru-RU" smtClean="0"/>
              <a:pPr/>
              <a:t>19.03.2022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EF9-D7B9-4F7A-966A-2E6A11FC30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4EE-5C84-4E49-8ABC-ECC3F4DFD1FA}" type="datetimeFigureOut">
              <a:rPr lang="ru-RU" smtClean="0"/>
              <a:pPr/>
              <a:t>19.03.2022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EF9-D7B9-4F7A-966A-2E6A11FC30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4EE-5C84-4E49-8ABC-ECC3F4DFD1FA}" type="datetimeFigureOut">
              <a:rPr lang="ru-RU" smtClean="0"/>
              <a:pPr/>
              <a:t>19.03.2022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EF9-D7B9-4F7A-966A-2E6A11FC30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4EE-5C84-4E49-8ABC-ECC3F4DFD1FA}" type="datetimeFigureOut">
              <a:rPr lang="ru-RU" smtClean="0"/>
              <a:pPr/>
              <a:t>19.03.2022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EF9-D7B9-4F7A-966A-2E6A11FC30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7F4EE-5C84-4E49-8ABC-ECC3F4DFD1FA}" type="datetimeFigureOut">
              <a:rPr lang="ru-RU" smtClean="0"/>
              <a:pPr/>
              <a:t>19.03.2022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D9EF9-D7B9-4F7A-966A-2E6A11FC30D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768072"/>
            <a:ext cx="7772400" cy="13394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 Rounded MT Bold" pitchFamily="34" charset="0"/>
              </a:rPr>
              <a:t>Quote search service(QSS)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sz="3600" u="sng" dirty="0" err="1" smtClean="0">
                <a:solidFill>
                  <a:schemeClr val="bg1"/>
                </a:solidFill>
                <a:latin typeface="Bahnschrift Condensed" pitchFamily="34" charset="0"/>
              </a:rPr>
              <a:t>Сервис</a:t>
            </a:r>
            <a:r>
              <a:rPr lang="en-US" sz="3600" u="sng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r>
              <a:rPr lang="en-US" sz="3600" u="sng" dirty="0" err="1" smtClean="0">
                <a:solidFill>
                  <a:schemeClr val="bg1"/>
                </a:solidFill>
                <a:latin typeface="Bahnschrift Condensed" pitchFamily="34" charset="0"/>
              </a:rPr>
              <a:t>поиска</a:t>
            </a:r>
            <a:r>
              <a:rPr lang="en-US" sz="3600" u="sng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r>
              <a:rPr lang="en-US" sz="3600" u="sng" dirty="0" err="1" smtClean="0">
                <a:solidFill>
                  <a:schemeClr val="bg1"/>
                </a:solidFill>
                <a:latin typeface="Bahnschrift Condensed" pitchFamily="34" charset="0"/>
              </a:rPr>
              <a:t>цитат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0628" y="3536163"/>
            <a:ext cx="3786214" cy="1232306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ru-RU" dirty="0" smtClean="0">
                <a:solidFill>
                  <a:schemeClr val="bg1"/>
                </a:solidFill>
                <a:latin typeface="Bahnschrift" pitchFamily="34" charset="0"/>
              </a:rPr>
              <a:t>Стрижевский Андрей Вадимович</a:t>
            </a:r>
          </a:p>
          <a:p>
            <a:pPr algn="l"/>
            <a:r>
              <a:rPr lang="ru-RU" dirty="0" smtClean="0">
                <a:solidFill>
                  <a:schemeClr val="bg1"/>
                </a:solidFill>
                <a:latin typeface="Bahnschrift" pitchFamily="34" charset="0"/>
              </a:rPr>
              <a:t>10 класс «А» школы №2086. </a:t>
            </a:r>
          </a:p>
          <a:p>
            <a:pPr algn="l"/>
            <a:r>
              <a:rPr lang="ru-RU" dirty="0" smtClean="0">
                <a:solidFill>
                  <a:schemeClr val="bg1"/>
                </a:solidFill>
                <a:latin typeface="Bahnschrift" pitchFamily="34" charset="0"/>
              </a:rPr>
              <a:t>Руководитель: Русаков Алексей Михайлович</a:t>
            </a:r>
            <a:endParaRPr lang="ru-RU" dirty="0">
              <a:solidFill>
                <a:schemeClr val="bg1"/>
              </a:solidFill>
              <a:latin typeface="Bahnschrif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306" y="471489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2021г.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Bahnschrift" pitchFamily="34" charset="0"/>
              </a:rPr>
              <a:t>Актуальность проекта</a:t>
            </a:r>
            <a:endParaRPr lang="ru-RU" dirty="0">
              <a:solidFill>
                <a:schemeClr val="bg1"/>
              </a:solidFill>
              <a:latin typeface="Bahnschrif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0"/>
            <a:ext cx="4614866" cy="3871929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 smtClean="0">
                <a:solidFill>
                  <a:schemeClr val="bg1"/>
                </a:solidFill>
                <a:latin typeface="Bahnschrift SemiBold Condensed" pitchFamily="34" charset="0"/>
              </a:rPr>
              <a:t>	В </a:t>
            </a:r>
            <a:r>
              <a:rPr lang="ru-RU" dirty="0">
                <a:solidFill>
                  <a:schemeClr val="bg1"/>
                </a:solidFill>
                <a:latin typeface="Bahnschrift SemiBold Condensed" pitchFamily="34" charset="0"/>
              </a:rPr>
              <a:t>современном мире при подготовке домашних заданий, дипломных работ, </a:t>
            </a:r>
            <a:r>
              <a:rPr lang="ru-RU" dirty="0" smtClean="0">
                <a:solidFill>
                  <a:schemeClr val="bg1"/>
                </a:solidFill>
                <a:latin typeface="Bahnschrift SemiBold Condensed" pitchFamily="34" charset="0"/>
              </a:rPr>
              <a:t>статей </a:t>
            </a:r>
            <a:r>
              <a:rPr lang="ru-RU" dirty="0">
                <a:solidFill>
                  <a:schemeClr val="bg1"/>
                </a:solidFill>
                <a:latin typeface="Bahnschrift SemiBold Condensed" pitchFamily="34" charset="0"/>
              </a:rPr>
              <a:t>и конспектов люди часто сталкиваются с </a:t>
            </a:r>
            <a:r>
              <a:rPr lang="ru-RU" u="sng" dirty="0">
                <a:solidFill>
                  <a:schemeClr val="bg1"/>
                </a:solidFill>
                <a:latin typeface="Bahnschrift SemiBold Condensed" pitchFamily="34" charset="0"/>
              </a:rPr>
              <a:t>проблемой поиска </a:t>
            </a:r>
            <a:r>
              <a:rPr lang="ru-RU" u="sng" dirty="0" smtClean="0">
                <a:solidFill>
                  <a:schemeClr val="bg1"/>
                </a:solidFill>
                <a:latin typeface="Bahnschrift SemiBold Condensed" pitchFamily="34" charset="0"/>
              </a:rPr>
              <a:t>цитат</a:t>
            </a:r>
            <a:r>
              <a:rPr lang="en-US" u="sng" dirty="0" smtClean="0">
                <a:solidFill>
                  <a:schemeClr val="bg1"/>
                </a:solidFill>
                <a:latin typeface="Bahnschrift SemiBold Condensed" pitchFamily="34" charset="0"/>
              </a:rPr>
              <a:t> </a:t>
            </a:r>
            <a:r>
              <a:rPr lang="ru-RU" u="sng" dirty="0" smtClean="0">
                <a:solidFill>
                  <a:schemeClr val="bg1"/>
                </a:solidFill>
                <a:latin typeface="Bahnschrift SemiBold Condensed" pitchFamily="34" charset="0"/>
              </a:rPr>
              <a:t>для подкрепления собственной точки зрения</a:t>
            </a:r>
            <a:r>
              <a:rPr lang="ru-RU" dirty="0" smtClean="0">
                <a:solidFill>
                  <a:schemeClr val="bg1"/>
                </a:solidFill>
                <a:latin typeface="Bahnschrift SemiBold Condensed" pitchFamily="34" charset="0"/>
              </a:rPr>
              <a:t>. </a:t>
            </a:r>
            <a:r>
              <a:rPr lang="ru-RU" dirty="0">
                <a:solidFill>
                  <a:schemeClr val="bg1"/>
                </a:solidFill>
                <a:latin typeface="Bahnschrift SemiBold Condensed" pitchFamily="34" charset="0"/>
              </a:rPr>
              <a:t>QSS предлагает </a:t>
            </a:r>
            <a:r>
              <a:rPr lang="ru-RU" u="sng" dirty="0">
                <a:solidFill>
                  <a:schemeClr val="bg1"/>
                </a:solidFill>
                <a:latin typeface="Bahnschrift SemiBold Condensed" pitchFamily="34" charset="0"/>
              </a:rPr>
              <a:t>гибкое и простое решение этой проблемы</a:t>
            </a:r>
            <a:r>
              <a:rPr lang="ru-RU" dirty="0">
                <a:solidFill>
                  <a:schemeClr val="bg1"/>
                </a:solidFill>
                <a:latin typeface="Bahnschrift SemiBold Condensed" pitchFamily="34" charset="0"/>
              </a:rPr>
              <a:t>.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pic>
        <p:nvPicPr>
          <p:cNvPr id="4" name="Рисунок 3" descr="1586377484565.1226-900x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8" y="1500180"/>
            <a:ext cx="3929090" cy="2857520"/>
          </a:xfrm>
          <a:prstGeom prst="roundRect">
            <a:avLst/>
          </a:prstGeom>
          <a:noFill/>
          <a:ln w="12700">
            <a:solidFill>
              <a:srgbClr val="769E76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Bahnschrift" pitchFamily="34" charset="0"/>
              </a:rPr>
              <a:t>Цель работы</a:t>
            </a:r>
            <a:endParaRPr lang="ru-RU" dirty="0">
              <a:solidFill>
                <a:schemeClr val="bg1"/>
              </a:solidFill>
              <a:latin typeface="Bahnschrift" pitchFamily="34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7158" y="1200150"/>
            <a:ext cx="8329642" cy="34433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600" dirty="0" smtClean="0">
                <a:solidFill>
                  <a:schemeClr val="bg1"/>
                </a:solidFill>
                <a:latin typeface="Bahnschrift Condensed" pitchFamily="34" charset="0"/>
              </a:rPr>
              <a:t>	</a:t>
            </a:r>
            <a:r>
              <a:rPr lang="ru-RU" sz="4000" dirty="0" smtClean="0">
                <a:solidFill>
                  <a:schemeClr val="bg1"/>
                </a:solidFill>
                <a:latin typeface="Bahnschrift SemiBold Condensed" pitchFamily="34" charset="0"/>
              </a:rPr>
              <a:t>Разработать систему с полем ввода текста, которая на основе средств текстовой аналитики будет, по ключевым словам, подбирать цитаты известных личностей.</a:t>
            </a:r>
          </a:p>
          <a:p>
            <a:pPr>
              <a:buNone/>
            </a:pPr>
            <a:endParaRPr lang="ru-RU" sz="4000" dirty="0" smtClean="0">
              <a:solidFill>
                <a:schemeClr val="bg1"/>
              </a:solidFill>
              <a:latin typeface="Bahnschrift SemiBold Condensed" pitchFamily="34" charset="0"/>
            </a:endParaRPr>
          </a:p>
          <a:p>
            <a:pPr>
              <a:buNone/>
            </a:pPr>
            <a:endParaRPr lang="ru-RU" sz="3600" dirty="0" smtClean="0">
              <a:solidFill>
                <a:schemeClr val="bg1"/>
              </a:solidFill>
              <a:latin typeface="Bahnschrift Condensed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Bahnschrift" pitchFamily="34" charset="0"/>
              </a:rPr>
              <a:t>Задачи</a:t>
            </a:r>
            <a:endParaRPr lang="ru-RU" dirty="0">
              <a:solidFill>
                <a:schemeClr val="bg1"/>
              </a:solidFill>
              <a:latin typeface="Bahnschrif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142990"/>
            <a:ext cx="8186766" cy="3643338"/>
          </a:xfrm>
        </p:spPr>
        <p:txBody>
          <a:bodyPr>
            <a:normAutofit/>
          </a:bodyPr>
          <a:lstStyle/>
          <a:p>
            <a:pPr>
              <a:buSzPct val="90000"/>
              <a:buFont typeface="Courier New" pitchFamily="49" charset="0"/>
              <a:buChar char="o"/>
            </a:pPr>
            <a:r>
              <a:rPr lang="ru-RU" sz="2800" dirty="0" smtClean="0">
                <a:solidFill>
                  <a:schemeClr val="bg1"/>
                </a:solidFill>
                <a:latin typeface="Bahnschrift SemiBold Condensed" pitchFamily="34" charset="0"/>
              </a:rPr>
              <a:t>Создать удобный сервис для интеллектуального подбора цитат</a:t>
            </a:r>
            <a:endParaRPr lang="en-US" sz="2800" dirty="0" smtClean="0">
              <a:solidFill>
                <a:schemeClr val="bg1"/>
              </a:solidFill>
              <a:latin typeface="Bahnschrift SemiBold Condensed" pitchFamily="34" charset="0"/>
            </a:endParaRPr>
          </a:p>
          <a:p>
            <a:pPr>
              <a:buSzPct val="90000"/>
              <a:buFont typeface="Courier New" pitchFamily="49" charset="0"/>
              <a:buChar char="o"/>
            </a:pPr>
            <a:r>
              <a:rPr lang="ru-RU" sz="2800" dirty="0" smtClean="0">
                <a:solidFill>
                  <a:schemeClr val="bg1"/>
                </a:solidFill>
                <a:latin typeface="Bahnschrift SemiBold Condensed" pitchFamily="34" charset="0"/>
              </a:rPr>
              <a:t>Реализовать работу</a:t>
            </a:r>
            <a:r>
              <a:rPr lang="en-US" sz="2800" dirty="0" smtClean="0">
                <a:solidFill>
                  <a:schemeClr val="bg1"/>
                </a:solidFill>
                <a:latin typeface="Bahnschrift SemiBold Condensed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Bahnschrift SemiBold Condensed" pitchFamily="34" charset="0"/>
              </a:rPr>
              <a:t>баз данных </a:t>
            </a:r>
            <a:r>
              <a:rPr lang="en-US" sz="2800" dirty="0" err="1" smtClean="0">
                <a:solidFill>
                  <a:schemeClr val="bg1"/>
                </a:solidFill>
                <a:latin typeface="Bahnschrift SemiBold Condensed" pitchFamily="34" charset="0"/>
              </a:rPr>
              <a:t>NoSQL</a:t>
            </a:r>
            <a:r>
              <a:rPr lang="en-US" sz="2800" dirty="0" smtClean="0">
                <a:solidFill>
                  <a:schemeClr val="bg1"/>
                </a:solidFill>
                <a:latin typeface="Bahnschrift SemiBold Condensed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Bahnschrift SemiBold Condensed" pitchFamily="34" charset="0"/>
              </a:rPr>
              <a:t>в проекте</a:t>
            </a:r>
            <a:endParaRPr lang="en-US" sz="2800" dirty="0" smtClean="0">
              <a:solidFill>
                <a:schemeClr val="bg1"/>
              </a:solidFill>
              <a:latin typeface="Bahnschrift SemiBold Condensed" pitchFamily="34" charset="0"/>
            </a:endParaRPr>
          </a:p>
          <a:p>
            <a:pPr>
              <a:buSzPct val="90000"/>
              <a:buFont typeface="Courier New" pitchFamily="49" charset="0"/>
              <a:buChar char="o"/>
            </a:pPr>
            <a:r>
              <a:rPr lang="ru-RU" sz="2800" dirty="0" smtClean="0">
                <a:solidFill>
                  <a:schemeClr val="bg1"/>
                </a:solidFill>
                <a:latin typeface="Bahnschrift SemiBold Condensed" pitchFamily="34" charset="0"/>
              </a:rPr>
              <a:t>Реализовать анализ введенного текста </a:t>
            </a:r>
            <a:r>
              <a:rPr lang="en-US" sz="2800" dirty="0" smtClean="0">
                <a:solidFill>
                  <a:schemeClr val="bg1"/>
                </a:solidFill>
                <a:latin typeface="Bahnschrift SemiBold Condensed" pitchFamily="34" charset="0"/>
              </a:rPr>
              <a:t>c</a:t>
            </a:r>
            <a:r>
              <a:rPr lang="ru-RU" sz="2800" dirty="0" smtClean="0">
                <a:solidFill>
                  <a:schemeClr val="bg1"/>
                </a:solidFill>
                <a:latin typeface="Bahnschrift SemiBold Condensed" pitchFamily="34" charset="0"/>
              </a:rPr>
              <a:t> помощью пакета библиотек NLTK</a:t>
            </a:r>
            <a:endParaRPr lang="en-US" sz="2800" dirty="0" smtClean="0">
              <a:solidFill>
                <a:schemeClr val="bg1"/>
              </a:solidFill>
              <a:latin typeface="Bahnschrift SemiBold Condensed" pitchFamily="34" charset="0"/>
            </a:endParaRPr>
          </a:p>
          <a:p>
            <a:pPr>
              <a:buSzPct val="90000"/>
              <a:buFont typeface="Courier New" pitchFamily="49" charset="0"/>
              <a:buChar char="o"/>
            </a:pPr>
            <a:r>
              <a:rPr lang="ru-RU" sz="2800" dirty="0" smtClean="0">
                <a:solidFill>
                  <a:schemeClr val="bg1"/>
                </a:solidFill>
                <a:latin typeface="Bahnschrift SemiBold Condensed" pitchFamily="34" charset="0"/>
              </a:rPr>
              <a:t>Использовать в проекте </a:t>
            </a:r>
            <a:r>
              <a:rPr lang="ru-RU" sz="2800" dirty="0" err="1" smtClean="0">
                <a:solidFill>
                  <a:schemeClr val="bg1"/>
                </a:solidFill>
                <a:latin typeface="Bahnschrift SemiBold Condensed" pitchFamily="34" charset="0"/>
              </a:rPr>
              <a:t>лемматизацию</a:t>
            </a:r>
            <a:r>
              <a:rPr lang="ru-RU" sz="2800" dirty="0" smtClean="0">
                <a:solidFill>
                  <a:schemeClr val="bg1"/>
                </a:solidFill>
                <a:latin typeface="Bahnschrift SemiBold Condensed" pitchFamily="34" charset="0"/>
              </a:rPr>
              <a:t> текста с помощью библиотеки </a:t>
            </a:r>
            <a:r>
              <a:rPr lang="en-US" sz="2800" dirty="0" err="1" smtClean="0">
                <a:solidFill>
                  <a:schemeClr val="bg1"/>
                </a:solidFill>
                <a:latin typeface="Bahnschrift SemiBold Condensed" pitchFamily="34" charset="0"/>
              </a:rPr>
              <a:t>pymorphy</a:t>
            </a:r>
            <a:endParaRPr lang="en-US" sz="2800" dirty="0" smtClean="0">
              <a:solidFill>
                <a:schemeClr val="bg1"/>
              </a:solidFill>
              <a:latin typeface="Bahnschrift SemiBold Condensed" pitchFamily="34" charset="0"/>
            </a:endParaRPr>
          </a:p>
          <a:p>
            <a:pPr>
              <a:buSzPct val="90000"/>
              <a:buFont typeface="Courier New" pitchFamily="49" charset="0"/>
              <a:buChar char="o"/>
            </a:pPr>
            <a:r>
              <a:rPr lang="ru-RU" sz="2800" dirty="0" smtClean="0">
                <a:solidFill>
                  <a:schemeClr val="bg1"/>
                </a:solidFill>
                <a:latin typeface="Bahnschrift SemiBold Condensed" pitchFamily="34" charset="0"/>
              </a:rPr>
              <a:t>Создать удобный графический интерфейс</a:t>
            </a:r>
            <a:endParaRPr lang="ru-RU" sz="2800" dirty="0">
              <a:solidFill>
                <a:schemeClr val="bg1"/>
              </a:solidFill>
              <a:latin typeface="Bahnschrift SemiBold Condensed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Bahnschrift" pitchFamily="34" charset="0"/>
              </a:rPr>
              <a:t>Этапы исследования</a:t>
            </a:r>
            <a:endParaRPr lang="ru-RU" dirty="0">
              <a:solidFill>
                <a:schemeClr val="bg1"/>
              </a:solidFill>
              <a:latin typeface="Bahnschrif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285866"/>
            <a:ext cx="8229600" cy="339447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600" dirty="0" smtClean="0">
                <a:solidFill>
                  <a:schemeClr val="bg1"/>
                </a:solidFill>
                <a:latin typeface="Bahnschrift SemiBold" pitchFamily="34" charset="0"/>
              </a:rPr>
              <a:t>	</a:t>
            </a:r>
            <a:r>
              <a:rPr lang="ru-RU" sz="3600" dirty="0" smtClean="0">
                <a:solidFill>
                  <a:schemeClr val="bg1"/>
                </a:solidFill>
                <a:latin typeface="Bahnschrift SemiBold Condensed" pitchFamily="34" charset="0"/>
              </a:rPr>
              <a:t>Был проведен поиск информации по тематике сервиса в интернете и анализ конкурентных разработок. Код сервера писался на языке </a:t>
            </a:r>
            <a:r>
              <a:rPr lang="en-US" sz="3600" dirty="0" smtClean="0">
                <a:solidFill>
                  <a:schemeClr val="bg1"/>
                </a:solidFill>
                <a:latin typeface="Bahnschrift SemiBold Condensed" pitchFamily="34" charset="0"/>
              </a:rPr>
              <a:t>python</a:t>
            </a:r>
            <a:r>
              <a:rPr lang="ru-RU" sz="3600" dirty="0" smtClean="0">
                <a:solidFill>
                  <a:schemeClr val="bg1"/>
                </a:solidFill>
                <a:latin typeface="Bahnschrift SemiBold Condensed" pitchFamily="34" charset="0"/>
              </a:rPr>
              <a:t>, а клиент на языке программирования </a:t>
            </a:r>
            <a:r>
              <a:rPr lang="en-US" sz="3600" u="sng" dirty="0" smtClean="0">
                <a:solidFill>
                  <a:schemeClr val="bg1"/>
                </a:solidFill>
                <a:latin typeface="Bahnschrift SemiBold Condensed" pitchFamily="34" charset="0"/>
              </a:rPr>
              <a:t>JavaScript</a:t>
            </a:r>
            <a:r>
              <a:rPr lang="ru-RU" sz="3600" dirty="0" smtClean="0">
                <a:solidFill>
                  <a:schemeClr val="bg1"/>
                </a:solidFill>
                <a:latin typeface="Bahnschrift SemiBold Condensed" pitchFamily="34" charset="0"/>
              </a:rPr>
              <a:t> с использованием </a:t>
            </a:r>
            <a:r>
              <a:rPr lang="ru-RU" sz="3600" dirty="0" err="1" smtClean="0">
                <a:solidFill>
                  <a:schemeClr val="bg1"/>
                </a:solidFill>
                <a:latin typeface="Bahnschrift SemiBold Condensed" pitchFamily="34" charset="0"/>
              </a:rPr>
              <a:t>фреймворков</a:t>
            </a:r>
            <a:r>
              <a:rPr lang="ru-RU" sz="3600" dirty="0" smtClean="0">
                <a:solidFill>
                  <a:schemeClr val="bg1"/>
                </a:solidFill>
                <a:latin typeface="Bahnschrift SemiBold Condensed" pitchFamily="34" charset="0"/>
              </a:rPr>
              <a:t> </a:t>
            </a:r>
            <a:r>
              <a:rPr lang="en-US" sz="3600" u="sng" dirty="0" err="1" smtClean="0">
                <a:solidFill>
                  <a:schemeClr val="bg1"/>
                </a:solidFill>
                <a:latin typeface="Bahnschrift SemiBold Condensed" pitchFamily="34" charset="0"/>
              </a:rPr>
              <a:t>VueJS</a:t>
            </a:r>
            <a:r>
              <a:rPr lang="ru-RU" sz="3600" dirty="0" smtClean="0">
                <a:solidFill>
                  <a:schemeClr val="bg1"/>
                </a:solidFill>
                <a:latin typeface="Bahnschrift SemiBold Condensed" pitchFamily="34" charset="0"/>
              </a:rPr>
              <a:t> и </a:t>
            </a:r>
            <a:r>
              <a:rPr lang="en-US" sz="3600" u="sng" dirty="0" smtClean="0">
                <a:solidFill>
                  <a:schemeClr val="bg1"/>
                </a:solidFill>
                <a:latin typeface="Bahnschrift SemiBold Condensed" pitchFamily="34" charset="0"/>
              </a:rPr>
              <a:t>Quasar</a:t>
            </a:r>
            <a:r>
              <a:rPr lang="ru-RU" sz="3600" dirty="0" smtClean="0">
                <a:solidFill>
                  <a:schemeClr val="bg1"/>
                </a:solidFill>
                <a:latin typeface="Bahnschrift SemiBold Condensed" pitchFamily="34" charset="0"/>
              </a:rPr>
              <a:t>, для связи между клиентом и сервером используется библиотека </a:t>
            </a:r>
            <a:r>
              <a:rPr lang="en-US" sz="3600" u="sng" dirty="0" err="1" smtClean="0">
                <a:solidFill>
                  <a:schemeClr val="bg1"/>
                </a:solidFill>
                <a:latin typeface="Bahnschrift SemiBold Condensed" pitchFamily="34" charset="0"/>
              </a:rPr>
              <a:t>Axios</a:t>
            </a:r>
            <a:r>
              <a:rPr lang="ru-RU" sz="3600" dirty="0" smtClean="0">
                <a:solidFill>
                  <a:schemeClr val="bg1"/>
                </a:solidFill>
                <a:latin typeface="Bahnschrift SemiBold Condensed" pitchFamily="34" charset="0"/>
              </a:rPr>
              <a:t>.</a:t>
            </a:r>
          </a:p>
          <a:p>
            <a:endParaRPr lang="ru-RU" dirty="0" smtClean="0">
              <a:solidFill>
                <a:schemeClr val="bg1"/>
              </a:solidFill>
              <a:latin typeface="Bahnschrift Condensed" pitchFamily="34" charset="0"/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Bahnschrift" pitchFamily="34" charset="0"/>
              </a:rPr>
              <a:t>Алгоритм работы программы</a:t>
            </a:r>
            <a:endParaRPr lang="ru-RU" dirty="0">
              <a:solidFill>
                <a:schemeClr val="bg1"/>
              </a:solidFill>
              <a:latin typeface="Bahnschrif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00491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sz="3000" dirty="0" smtClean="0">
                <a:solidFill>
                  <a:schemeClr val="bg1"/>
                </a:solidFill>
                <a:latin typeface="Bahnschrift SemiBold Condensed" pitchFamily="34" charset="0"/>
              </a:rPr>
              <a:t>Пользователь вводит предложение, по которому он хочет найти подходящую цитату, программа производит его фильтрацию</a:t>
            </a:r>
            <a:r>
              <a:rPr lang="en-US" sz="3000" dirty="0" smtClean="0">
                <a:solidFill>
                  <a:schemeClr val="bg1"/>
                </a:solidFill>
                <a:latin typeface="Bahnschrift SemiBold Condensed" pitchFamily="34" charset="0"/>
              </a:rPr>
              <a:t> -</a:t>
            </a:r>
            <a:r>
              <a:rPr lang="ru-RU" sz="3000" dirty="0" smtClean="0">
                <a:solidFill>
                  <a:schemeClr val="bg1"/>
                </a:solidFill>
                <a:latin typeface="Bahnschrift SemiBold Condensed" pitchFamily="34" charset="0"/>
              </a:rPr>
              <a:t>удаляет из него все </a:t>
            </a:r>
            <a:r>
              <a:rPr lang="ru-RU" sz="3000" dirty="0" err="1" smtClean="0">
                <a:solidFill>
                  <a:schemeClr val="bg1"/>
                </a:solidFill>
                <a:latin typeface="Bahnschrift SemiBold Condensed" pitchFamily="34" charset="0"/>
              </a:rPr>
              <a:t>стоп-слова</a:t>
            </a:r>
            <a:r>
              <a:rPr lang="ru-RU" sz="3000" dirty="0" smtClean="0">
                <a:solidFill>
                  <a:schemeClr val="bg1"/>
                </a:solidFill>
                <a:latin typeface="Bahnschrift SemiBold Condensed" pitchFamily="34" charset="0"/>
              </a:rPr>
              <a:t> (знаки препинания, междометья и т.д.), с помощью библиотеки </a:t>
            </a:r>
            <a:r>
              <a:rPr lang="ru-RU" sz="3000" dirty="0" err="1" smtClean="0">
                <a:solidFill>
                  <a:schemeClr val="bg1"/>
                </a:solidFill>
                <a:latin typeface="Bahnschrift SemiBold Condensed" pitchFamily="34" charset="0"/>
              </a:rPr>
              <a:t>pymorphy</a:t>
            </a:r>
            <a:r>
              <a:rPr lang="ru-RU" sz="3000" dirty="0" smtClean="0">
                <a:solidFill>
                  <a:schemeClr val="bg1"/>
                </a:solidFill>
                <a:latin typeface="Bahnschrift SemiBold Condensed" pitchFamily="34" charset="0"/>
              </a:rPr>
              <a:t> программа приводит все слова в нормальную форму (</a:t>
            </a:r>
            <a:r>
              <a:rPr lang="ru-RU" sz="3000" dirty="0" err="1" smtClean="0">
                <a:solidFill>
                  <a:schemeClr val="bg1"/>
                </a:solidFill>
                <a:latin typeface="Bahnschrift SemiBold Condensed" pitchFamily="34" charset="0"/>
              </a:rPr>
              <a:t>лемматизация</a:t>
            </a:r>
            <a:r>
              <a:rPr lang="ru-RU" sz="3000" dirty="0" smtClean="0">
                <a:solidFill>
                  <a:schemeClr val="bg1"/>
                </a:solidFill>
                <a:latin typeface="Bahnschrift SemiBold Condensed" pitchFamily="34" charset="0"/>
              </a:rPr>
              <a:t>), а дальше сравнивает их с ключевыми словами для каждой цитаты в базе данных. По наибольшему совпадению ключевых слов выдается </a:t>
            </a:r>
            <a:r>
              <a:rPr lang="ru-RU" sz="3000" dirty="0" smtClean="0">
                <a:solidFill>
                  <a:schemeClr val="bg1"/>
                </a:solidFill>
                <a:latin typeface="Bahnschrift SemiBold Condensed" pitchFamily="34" charset="0"/>
              </a:rPr>
              <a:t>подходящая </a:t>
            </a:r>
            <a:r>
              <a:rPr lang="ru-RU" sz="3000" dirty="0" smtClean="0">
                <a:solidFill>
                  <a:schemeClr val="bg1"/>
                </a:solidFill>
                <a:latin typeface="Bahnschrift SemiBold Condensed" pitchFamily="34" charset="0"/>
              </a:rPr>
              <a:t>цитата.</a:t>
            </a:r>
          </a:p>
          <a:p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Bahnschrift" pitchFamily="34" charset="0"/>
              </a:rPr>
              <a:t>Методы исследования и оборудование</a:t>
            </a:r>
            <a:endParaRPr lang="ru-RU" dirty="0">
              <a:solidFill>
                <a:schemeClr val="bg1"/>
              </a:solidFill>
              <a:latin typeface="Bahnschrif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	</a:t>
            </a:r>
          </a:p>
          <a:p>
            <a:r>
              <a:rPr lang="ru-RU" sz="3700" dirty="0" smtClean="0">
                <a:solidFill>
                  <a:schemeClr val="bg1"/>
                </a:solidFill>
                <a:latin typeface="Bahnschrift SemiBold Condensed" pitchFamily="34" charset="0"/>
              </a:rPr>
              <a:t>Клиент-серверное приложение. Технология связи клиент-сервер: </a:t>
            </a:r>
            <a:r>
              <a:rPr lang="ru-RU" sz="3700" dirty="0" err="1" smtClean="0">
                <a:solidFill>
                  <a:schemeClr val="bg1"/>
                </a:solidFill>
                <a:latin typeface="Bahnschrift SemiBold Condensed" pitchFamily="34" charset="0"/>
              </a:rPr>
              <a:t>Rest</a:t>
            </a:r>
            <a:r>
              <a:rPr lang="ru-RU" sz="3700" dirty="0" smtClean="0">
                <a:solidFill>
                  <a:schemeClr val="bg1"/>
                </a:solidFill>
                <a:latin typeface="Bahnschrift SemiBold Condensed" pitchFamily="34" charset="0"/>
              </a:rPr>
              <a:t> API через HTTPS. </a:t>
            </a:r>
          </a:p>
          <a:p>
            <a:r>
              <a:rPr lang="ru-RU" sz="3700" dirty="0" smtClean="0">
                <a:solidFill>
                  <a:schemeClr val="bg1"/>
                </a:solidFill>
                <a:latin typeface="Bahnschrift SemiBold Condensed" pitchFamily="34" charset="0"/>
              </a:rPr>
              <a:t>Среда разработки </a:t>
            </a:r>
            <a:r>
              <a:rPr lang="ru-RU" sz="3700" dirty="0" err="1" smtClean="0">
                <a:solidFill>
                  <a:schemeClr val="bg1"/>
                </a:solidFill>
                <a:latin typeface="Bahnschrift SemiBold Condensed" pitchFamily="34" charset="0"/>
              </a:rPr>
              <a:t>Py</a:t>
            </a:r>
            <a:r>
              <a:rPr lang="en-US" sz="3700" dirty="0" smtClean="0">
                <a:solidFill>
                  <a:schemeClr val="bg1"/>
                </a:solidFill>
                <a:latin typeface="Bahnschrift SemiBold Condensed" pitchFamily="34" charset="0"/>
              </a:rPr>
              <a:t>c</a:t>
            </a:r>
            <a:r>
              <a:rPr lang="ru-RU" sz="3700" dirty="0" err="1" smtClean="0">
                <a:solidFill>
                  <a:schemeClr val="bg1"/>
                </a:solidFill>
                <a:latin typeface="Bahnschrift SemiBold Condensed" pitchFamily="34" charset="0"/>
              </a:rPr>
              <a:t>harm</a:t>
            </a:r>
            <a:endParaRPr lang="ru-RU" sz="3700" dirty="0" smtClean="0">
              <a:solidFill>
                <a:schemeClr val="bg1"/>
              </a:solidFill>
              <a:latin typeface="Bahnschrift SemiBold Condensed" pitchFamily="34" charset="0"/>
            </a:endParaRPr>
          </a:p>
          <a:p>
            <a:r>
              <a:rPr lang="ru-RU" sz="3700" dirty="0" smtClean="0">
                <a:solidFill>
                  <a:schemeClr val="bg1"/>
                </a:solidFill>
                <a:latin typeface="Bahnschrift SemiBold Condensed" pitchFamily="34" charset="0"/>
              </a:rPr>
              <a:t>Язык программирования </a:t>
            </a:r>
            <a:r>
              <a:rPr lang="en-US" sz="3700" dirty="0" smtClean="0">
                <a:solidFill>
                  <a:schemeClr val="bg1"/>
                </a:solidFill>
                <a:latin typeface="Bahnschrift SemiBold Condensed" pitchFamily="34" charset="0"/>
              </a:rPr>
              <a:t>Python</a:t>
            </a:r>
            <a:endParaRPr lang="ru-RU" sz="3700" dirty="0" smtClean="0">
              <a:solidFill>
                <a:schemeClr val="bg1"/>
              </a:solidFill>
              <a:latin typeface="Bahnschrift SemiBold Condensed" pitchFamily="34" charset="0"/>
            </a:endParaRPr>
          </a:p>
          <a:p>
            <a:r>
              <a:rPr lang="ru-RU" sz="3700" dirty="0" smtClean="0">
                <a:solidFill>
                  <a:schemeClr val="bg1"/>
                </a:solidFill>
                <a:latin typeface="Bahnschrift SemiBold Condensed" pitchFamily="34" charset="0"/>
              </a:rPr>
              <a:t>Язык программирования </a:t>
            </a:r>
            <a:r>
              <a:rPr lang="en-US" sz="3700" dirty="0" smtClean="0">
                <a:solidFill>
                  <a:schemeClr val="bg1"/>
                </a:solidFill>
                <a:latin typeface="Bahnschrift SemiBold Condensed" pitchFamily="34" charset="0"/>
              </a:rPr>
              <a:t>JavaScript</a:t>
            </a:r>
            <a:endParaRPr lang="ru-RU" sz="3700" dirty="0" smtClean="0">
              <a:solidFill>
                <a:schemeClr val="bg1"/>
              </a:solidFill>
              <a:latin typeface="Bahnschrift SemiBold Condensed" pitchFamily="34" charset="0"/>
            </a:endParaRPr>
          </a:p>
          <a:p>
            <a:r>
              <a:rPr lang="ru-RU" sz="3700" dirty="0" smtClean="0">
                <a:solidFill>
                  <a:schemeClr val="bg1"/>
                </a:solidFill>
                <a:latin typeface="Bahnschrift SemiBold Condensed" pitchFamily="34" charset="0"/>
              </a:rPr>
              <a:t>Библиотека </a:t>
            </a:r>
            <a:r>
              <a:rPr lang="ru-RU" sz="3700" dirty="0" err="1" smtClean="0">
                <a:solidFill>
                  <a:schemeClr val="bg1"/>
                </a:solidFill>
                <a:latin typeface="Bahnschrift SemiBold Condensed" pitchFamily="34" charset="0"/>
              </a:rPr>
              <a:t>Pymorphy</a:t>
            </a:r>
            <a:endParaRPr lang="ru-RU" sz="3700" dirty="0" smtClean="0">
              <a:solidFill>
                <a:schemeClr val="bg1"/>
              </a:solidFill>
              <a:latin typeface="Bahnschrift SemiBold Condensed" pitchFamily="34" charset="0"/>
            </a:endParaRPr>
          </a:p>
          <a:p>
            <a:r>
              <a:rPr lang="ru-RU" sz="3700" dirty="0" smtClean="0">
                <a:solidFill>
                  <a:schemeClr val="bg1"/>
                </a:solidFill>
                <a:latin typeface="Bahnschrift SemiBold Condensed" pitchFamily="34" charset="0"/>
              </a:rPr>
              <a:t>Пакет библиотек</a:t>
            </a:r>
            <a:r>
              <a:rPr lang="en-US" sz="3700" dirty="0" smtClean="0">
                <a:solidFill>
                  <a:schemeClr val="bg1"/>
                </a:solidFill>
                <a:latin typeface="Bahnschrift SemiBold Condensed" pitchFamily="34" charset="0"/>
              </a:rPr>
              <a:t> NLTK</a:t>
            </a:r>
            <a:endParaRPr lang="ru-RU" sz="3700" dirty="0" smtClean="0">
              <a:solidFill>
                <a:schemeClr val="bg1"/>
              </a:solidFill>
              <a:latin typeface="Bahnschrift SemiBold Condensed" pitchFamily="34" charset="0"/>
            </a:endParaRPr>
          </a:p>
          <a:p>
            <a:r>
              <a:rPr lang="ru-RU" sz="3700" dirty="0" smtClean="0">
                <a:solidFill>
                  <a:schemeClr val="bg1"/>
                </a:solidFill>
                <a:latin typeface="Bahnschrift SemiBold Condensed" pitchFamily="34" charset="0"/>
              </a:rPr>
              <a:t>Фреймворк </a:t>
            </a:r>
            <a:r>
              <a:rPr lang="en-US" sz="3700" dirty="0" err="1" smtClean="0">
                <a:solidFill>
                  <a:schemeClr val="bg1"/>
                </a:solidFill>
                <a:latin typeface="Bahnschrift SemiBold Condensed" pitchFamily="34" charset="0"/>
              </a:rPr>
              <a:t>VueJS</a:t>
            </a:r>
            <a:endParaRPr lang="ru-RU" sz="3700" dirty="0" smtClean="0">
              <a:solidFill>
                <a:schemeClr val="bg1"/>
              </a:solidFill>
              <a:latin typeface="Bahnschrift SemiBold Condensed" pitchFamily="34" charset="0"/>
            </a:endParaRPr>
          </a:p>
          <a:p>
            <a:r>
              <a:rPr lang="ru-RU" sz="3700" dirty="0" smtClean="0">
                <a:solidFill>
                  <a:schemeClr val="bg1"/>
                </a:solidFill>
                <a:latin typeface="Bahnschrift SemiBold Condensed" pitchFamily="34" charset="0"/>
              </a:rPr>
              <a:t>Фреймворк </a:t>
            </a:r>
            <a:r>
              <a:rPr lang="en-US" sz="3700" dirty="0" smtClean="0">
                <a:solidFill>
                  <a:schemeClr val="bg1"/>
                </a:solidFill>
                <a:latin typeface="Bahnschrift SemiBold Condensed" pitchFamily="34" charset="0"/>
              </a:rPr>
              <a:t>Quasar</a:t>
            </a:r>
            <a:endParaRPr lang="ru-RU" sz="3700" dirty="0" smtClean="0">
              <a:solidFill>
                <a:schemeClr val="bg1"/>
              </a:solidFill>
              <a:latin typeface="Bahnschrift SemiBold Condensed" pitchFamily="34" charset="0"/>
            </a:endParaRPr>
          </a:p>
          <a:p>
            <a:endParaRPr lang="ru-RU" dirty="0"/>
          </a:p>
        </p:txBody>
      </p:sp>
      <p:pic>
        <p:nvPicPr>
          <p:cNvPr id="4" name="Рисунок 3" descr="vuelogob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86380" y="3857634"/>
            <a:ext cx="1075708" cy="928694"/>
          </a:xfrm>
          <a:prstGeom prst="rect">
            <a:avLst/>
          </a:prstGeom>
        </p:spPr>
      </p:pic>
      <p:pic>
        <p:nvPicPr>
          <p:cNvPr id="5" name="Рисунок 4" descr="2306437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71934" y="4071948"/>
            <a:ext cx="928694" cy="928694"/>
          </a:xfrm>
          <a:prstGeom prst="rect">
            <a:avLst/>
          </a:prstGeom>
        </p:spPr>
      </p:pic>
      <p:pic>
        <p:nvPicPr>
          <p:cNvPr id="10" name="Рисунок 9" descr="python_5e18e51de317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810" y="2000246"/>
            <a:ext cx="2571768" cy="1285884"/>
          </a:xfrm>
          <a:prstGeom prst="rect">
            <a:avLst/>
          </a:prstGeom>
        </p:spPr>
      </p:pic>
      <p:pic>
        <p:nvPicPr>
          <p:cNvPr id="11" name="Рисунок 10" descr="1024px-Unofficial_JavaScript_logo_2.sv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43702" y="2571750"/>
            <a:ext cx="1214428" cy="121442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72"/>
            <a:ext cx="8229600" cy="4714908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Bahnschrift" pitchFamily="34" charset="0"/>
              </a:rPr>
              <a:t>Результаты</a:t>
            </a:r>
            <a:r>
              <a:rPr lang="ru-RU" dirty="0" smtClean="0">
                <a:solidFill>
                  <a:schemeClr val="bg1"/>
                </a:solidFill>
                <a:latin typeface="Bahnschrift SemiBold" pitchFamily="34" charset="0"/>
              </a:rPr>
              <a:t>: </a:t>
            </a:r>
            <a:r>
              <a:rPr lang="ru-RU" sz="3000" dirty="0" smtClean="0">
                <a:solidFill>
                  <a:schemeClr val="bg1"/>
                </a:solidFill>
                <a:latin typeface="Bahnschrift SemiBold Condensed" pitchFamily="34" charset="0"/>
              </a:rPr>
              <a:t>В результате была создан сервис для интеллектуального подбора цитат знаменитых личностей. </a:t>
            </a:r>
          </a:p>
          <a:p>
            <a:pPr>
              <a:buNone/>
            </a:pPr>
            <a:endParaRPr lang="ru-RU" sz="3000" dirty="0" smtClean="0">
              <a:solidFill>
                <a:schemeClr val="bg1"/>
              </a:solidFill>
              <a:latin typeface="Bahnschrift SemiBold Condensed" pitchFamily="34" charset="0"/>
            </a:endParaRPr>
          </a:p>
          <a:p>
            <a:r>
              <a:rPr lang="ru-RU" b="1" dirty="0" smtClean="0">
                <a:solidFill>
                  <a:schemeClr val="bg1"/>
                </a:solidFill>
                <a:latin typeface="Bahnschrift" pitchFamily="34" charset="0"/>
              </a:rPr>
              <a:t>Перспективы проекта</a:t>
            </a:r>
            <a:r>
              <a:rPr lang="ru-RU" b="1" dirty="0" smtClean="0">
                <a:solidFill>
                  <a:schemeClr val="bg1"/>
                </a:solidFill>
                <a:latin typeface="Bahnschrift SemiBold" pitchFamily="34" charset="0"/>
              </a:rPr>
              <a:t>: </a:t>
            </a:r>
            <a:r>
              <a:rPr lang="ru-RU" sz="3000" dirty="0" smtClean="0">
                <a:solidFill>
                  <a:schemeClr val="bg1"/>
                </a:solidFill>
                <a:latin typeface="Bahnschrift SemiBold Condensed" pitchFamily="34" charset="0"/>
              </a:rPr>
              <a:t>Данный проект пригодится при подготовке домашних заданий, дипломных работ, статей и конспектов. В будущем будет возможно добавление цитат пользователем, а также будет реализовано мобильное приложение.</a:t>
            </a:r>
          </a:p>
          <a:p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357304"/>
            <a:ext cx="8229600" cy="1785950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chemeClr val="bg1"/>
                </a:solidFill>
                <a:latin typeface="Bahnschrift" pitchFamily="34" charset="0"/>
              </a:rPr>
              <a:t>Спасибо за внимание!</a:t>
            </a:r>
            <a:endParaRPr lang="ru-RU" sz="5400" dirty="0">
              <a:solidFill>
                <a:schemeClr val="bg1"/>
              </a:solidFill>
              <a:latin typeface="Bahnschrift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B3E2"/>
      </a:hlink>
      <a:folHlink>
        <a:srgbClr val="548DD4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124</Words>
  <Application>Microsoft Office PowerPoint</Application>
  <PresentationFormat>Экран (16:9)</PresentationFormat>
  <Paragraphs>34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Quote search service(QSS) Сервис поиска цитат </vt:lpstr>
      <vt:lpstr>Актуальность проекта</vt:lpstr>
      <vt:lpstr>Цель работы</vt:lpstr>
      <vt:lpstr>Задачи</vt:lpstr>
      <vt:lpstr>Этапы исследования</vt:lpstr>
      <vt:lpstr>Алгоритм работы программы</vt:lpstr>
      <vt:lpstr>Методы исследования и оборудование</vt:lpstr>
      <vt:lpstr>Слайд 8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Quote search service(QSS) Сервис поиска цитат</dc:title>
  <dc:creator>Dom</dc:creator>
  <cp:lastModifiedBy>Dom</cp:lastModifiedBy>
  <cp:revision>14</cp:revision>
  <dcterms:created xsi:type="dcterms:W3CDTF">2021-11-18T18:41:39Z</dcterms:created>
  <dcterms:modified xsi:type="dcterms:W3CDTF">2022-03-19T13:26:41Z</dcterms:modified>
</cp:coreProperties>
</file>