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45" autoAdjust="0"/>
    <p:restoredTop sz="86400" autoAdjust="0"/>
  </p:normalViewPr>
  <p:slideViewPr>
    <p:cSldViewPr snapToGrid="0" snapToObjects="1">
      <p:cViewPr varScale="1">
        <p:scale>
          <a:sx n="125" d="100"/>
          <a:sy n="125" d="100"/>
        </p:scale>
        <p:origin x="-1504" y="-104"/>
      </p:cViewPr>
      <p:guideLst>
        <p:guide orient="horz" pos="2160"/>
        <p:guide pos="2880"/>
      </p:guideLst>
    </p:cSldViewPr>
  </p:slideViewPr>
  <p:outlineViewPr>
    <p:cViewPr>
      <p:scale>
        <a:sx n="33" d="100"/>
        <a:sy n="33" d="100"/>
      </p:scale>
      <p:origin x="0" y="174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1F592-9A6B-194C-A084-655262674791}" type="datetimeFigureOut">
              <a:rPr lang="en-US" smtClean="0"/>
              <a:t>2/14/15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9CA6E9-1B4A-5D4F-A404-1838757C76D1}" type="slidenum">
              <a:rPr lang="en-US" smtClean="0"/>
              <a:t>‹#›</a:t>
            </a:fld>
            <a:endParaRPr lang="en-US"/>
          </a:p>
        </p:txBody>
      </p:sp>
    </p:spTree>
    <p:extLst>
      <p:ext uri="{BB962C8B-B14F-4D97-AF65-F5344CB8AC3E}">
        <p14:creationId xmlns:p14="http://schemas.microsoft.com/office/powerpoint/2010/main" val="14666801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2</a:t>
            </a:fld>
            <a:endParaRPr lang="en-US"/>
          </a:p>
        </p:txBody>
      </p:sp>
    </p:spTree>
    <p:extLst>
      <p:ext uri="{BB962C8B-B14F-4D97-AF65-F5344CB8AC3E}">
        <p14:creationId xmlns:p14="http://schemas.microsoft.com/office/powerpoint/2010/main" val="1727778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a:t>
            </a:r>
            <a:r>
              <a:rPr lang="en-US" dirty="0" err="1" smtClean="0"/>
              <a:t>docker</a:t>
            </a:r>
            <a:r>
              <a:rPr lang="en-US" dirty="0" smtClean="0"/>
              <a:t> gen name</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17</a:t>
            </a:fld>
            <a:endParaRPr lang="en-US"/>
          </a:p>
        </p:txBody>
      </p:sp>
    </p:spTree>
    <p:extLst>
      <p:ext uri="{BB962C8B-B14F-4D97-AF65-F5344CB8AC3E}">
        <p14:creationId xmlns:p14="http://schemas.microsoft.com/office/powerpoint/2010/main" val="134025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screenshot</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4</a:t>
            </a:fld>
            <a:endParaRPr lang="en-US"/>
          </a:p>
        </p:txBody>
      </p:sp>
    </p:spTree>
    <p:extLst>
      <p:ext uri="{BB962C8B-B14F-4D97-AF65-F5344CB8AC3E}">
        <p14:creationId xmlns:p14="http://schemas.microsoft.com/office/powerpoint/2010/main" val="134724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screenshot and simplified example</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5</a:t>
            </a:fld>
            <a:endParaRPr lang="en-US"/>
          </a:p>
        </p:txBody>
      </p:sp>
    </p:spTree>
    <p:extLst>
      <p:ext uri="{BB962C8B-B14F-4D97-AF65-F5344CB8AC3E}">
        <p14:creationId xmlns:p14="http://schemas.microsoft.com/office/powerpoint/2010/main" val="9098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Now</a:t>
            </a:r>
            <a:r>
              <a:rPr lang="en-US" baseline="0" dirty="0" smtClean="0"/>
              <a:t> I’ll try to give you an idea what this looks like in real life. We’re going to approach this in a way that may seem a little backwards, but I think it actually gives the best picture of how these pieces work together. We’ll start with how to build your app to run inside of </a:t>
            </a:r>
            <a:r>
              <a:rPr lang="en-US" baseline="0" dirty="0" err="1" smtClean="0"/>
              <a:t>docker</a:t>
            </a:r>
            <a:r>
              <a:rPr lang="en-US" baseline="0" dirty="0" smtClean="0"/>
              <a:t>, then talk about how to use </a:t>
            </a:r>
            <a:r>
              <a:rPr lang="en-US" baseline="0" dirty="0" err="1" smtClean="0"/>
              <a:t>ansible</a:t>
            </a:r>
            <a:r>
              <a:rPr lang="en-US" baseline="0" dirty="0" smtClean="0"/>
              <a:t> to deploy it, and finally talk about using </a:t>
            </a:r>
            <a:r>
              <a:rPr lang="en-US" baseline="0" dirty="0" err="1" smtClean="0"/>
              <a:t>ansible</a:t>
            </a:r>
            <a:r>
              <a:rPr lang="en-US" baseline="0" dirty="0" smtClean="0"/>
              <a:t> to ensure your have a series of host machines that can let you manage multiple apps at once.</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10</a:t>
            </a:fld>
            <a:endParaRPr lang="en-US"/>
          </a:p>
        </p:txBody>
      </p:sp>
    </p:spTree>
    <p:extLst>
      <p:ext uri="{BB962C8B-B14F-4D97-AF65-F5344CB8AC3E}">
        <p14:creationId xmlns:p14="http://schemas.microsoft.com/office/powerpoint/2010/main" val="1720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a:t>
            </a:r>
            <a:r>
              <a:rPr lang="en-US" dirty="0" err="1" smtClean="0"/>
              <a:t>heroku</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11</a:t>
            </a:fld>
            <a:endParaRPr lang="en-US"/>
          </a:p>
        </p:txBody>
      </p:sp>
    </p:spTree>
    <p:extLst>
      <p:ext uri="{BB962C8B-B14F-4D97-AF65-F5344CB8AC3E}">
        <p14:creationId xmlns:p14="http://schemas.microsoft.com/office/powerpoint/2010/main" val="966867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Transition: Once you create your app, you tell </a:t>
            </a:r>
            <a:r>
              <a:rPr lang="en-US" dirty="0" err="1" smtClean="0"/>
              <a:t>docker</a:t>
            </a:r>
            <a:r>
              <a:rPr lang="en-US" dirty="0" smtClean="0"/>
              <a:t> how</a:t>
            </a:r>
            <a:r>
              <a:rPr lang="en-US" baseline="0" dirty="0" smtClean="0"/>
              <a:t> to build a container for it via a </a:t>
            </a:r>
            <a:r>
              <a:rPr lang="en-US" baseline="0" dirty="0" err="1" smtClean="0"/>
              <a:t>dockerfile</a:t>
            </a:r>
            <a:endParaRPr lang="en-US" dirty="0" smtClean="0"/>
          </a:p>
          <a:p>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12</a:t>
            </a:fld>
            <a:endParaRPr lang="en-US"/>
          </a:p>
        </p:txBody>
      </p:sp>
    </p:spTree>
    <p:extLst>
      <p:ext uri="{BB962C8B-B14F-4D97-AF65-F5344CB8AC3E}">
        <p14:creationId xmlns:p14="http://schemas.microsoft.com/office/powerpoint/2010/main" val="1164481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From example you can see most of the configuration</a:t>
            </a:r>
            <a:r>
              <a:rPr lang="en-US" baseline="0" dirty="0" smtClean="0"/>
              <a:t> lives in the container via </a:t>
            </a:r>
            <a:r>
              <a:rPr lang="en-US" baseline="0" dirty="0" err="1" smtClean="0"/>
              <a:t>dockerfile</a:t>
            </a:r>
            <a:r>
              <a:rPr lang="en-US" baseline="0" dirty="0" smtClean="0"/>
              <a:t>. </a:t>
            </a:r>
          </a:p>
          <a:p>
            <a:r>
              <a:rPr lang="en-US" baseline="0" dirty="0" smtClean="0"/>
              <a:t>Example: Show example of </a:t>
            </a:r>
            <a:r>
              <a:rPr lang="en-US" baseline="0" dirty="0" err="1" smtClean="0"/>
              <a:t>ansible</a:t>
            </a:r>
            <a:r>
              <a:rPr lang="en-US" baseline="0" dirty="0" smtClean="0"/>
              <a:t> </a:t>
            </a:r>
            <a:r>
              <a:rPr lang="en-US" baseline="0" dirty="0" err="1" smtClean="0"/>
              <a:t>docker</a:t>
            </a:r>
            <a:r>
              <a:rPr lang="en-US" baseline="0" dirty="0" smtClean="0"/>
              <a:t> deployment script</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14</a:t>
            </a:fld>
            <a:endParaRPr lang="en-US"/>
          </a:p>
        </p:txBody>
      </p:sp>
    </p:spTree>
    <p:extLst>
      <p:ext uri="{BB962C8B-B14F-4D97-AF65-F5344CB8AC3E}">
        <p14:creationId xmlns:p14="http://schemas.microsoft.com/office/powerpoint/2010/main" val="3458021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r>
              <a:rPr lang="en-US" baseline="0" dirty="0" smtClean="0"/>
              <a:t> Now the one tricky pieces with this is environment variable. Containers are the same, no matter what the host environment looks like, but ultimately there are times when you want the app to behave differently (production vs. QA, </a:t>
            </a:r>
            <a:r>
              <a:rPr lang="en-US" baseline="0" dirty="0" err="1" smtClean="0"/>
              <a:t>etc</a:t>
            </a:r>
            <a:r>
              <a:rPr lang="en-US" baseline="0" dirty="0" smtClean="0"/>
              <a:t>). Best to handle via environment variables, which can be passed in when the container starts. Since we’re starting the containers with </a:t>
            </a:r>
            <a:r>
              <a:rPr lang="en-US" baseline="0" dirty="0" err="1" smtClean="0"/>
              <a:t>ansible</a:t>
            </a:r>
            <a:r>
              <a:rPr lang="en-US" baseline="0" dirty="0" smtClean="0"/>
              <a:t>, we need to ensure </a:t>
            </a:r>
            <a:r>
              <a:rPr lang="en-US" baseline="0" dirty="0" err="1" smtClean="0"/>
              <a:t>ansible</a:t>
            </a:r>
            <a:r>
              <a:rPr lang="en-US" baseline="0" dirty="0" smtClean="0"/>
              <a:t> passes in the right environment variables</a:t>
            </a:r>
            <a:endParaRPr lang="en-US" dirty="0" smtClean="0"/>
          </a:p>
        </p:txBody>
      </p:sp>
      <p:sp>
        <p:nvSpPr>
          <p:cNvPr id="4" name="Slide Number Placeholder 3"/>
          <p:cNvSpPr>
            <a:spLocks noGrp="1"/>
          </p:cNvSpPr>
          <p:nvPr>
            <p:ph type="sldNum" sz="quarter" idx="10"/>
          </p:nvPr>
        </p:nvSpPr>
        <p:spPr/>
        <p:txBody>
          <a:bodyPr/>
          <a:lstStyle/>
          <a:p>
            <a:fld id="{899CA6E9-1B4A-5D4F-A404-1838757C76D1}" type="slidenum">
              <a:rPr lang="en-US" smtClean="0"/>
              <a:t>15</a:t>
            </a:fld>
            <a:endParaRPr lang="en-US"/>
          </a:p>
        </p:txBody>
      </p:sp>
    </p:spTree>
    <p:extLst>
      <p:ext uri="{BB962C8B-B14F-4D97-AF65-F5344CB8AC3E}">
        <p14:creationId xmlns:p14="http://schemas.microsoft.com/office/powerpoint/2010/main" val="588524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r>
              <a:rPr lang="en-US" baseline="0" dirty="0" smtClean="0"/>
              <a:t> Okay so we’ve talked about how you build an app and run it inside a </a:t>
            </a:r>
            <a:r>
              <a:rPr lang="en-US" baseline="0" dirty="0" err="1" smtClean="0"/>
              <a:t>docker</a:t>
            </a:r>
            <a:r>
              <a:rPr lang="en-US" baseline="0" dirty="0" smtClean="0"/>
              <a:t> container. We’ve talked about using </a:t>
            </a:r>
            <a:r>
              <a:rPr lang="en-US" baseline="0" dirty="0" err="1" smtClean="0"/>
              <a:t>ansible</a:t>
            </a:r>
            <a:r>
              <a:rPr lang="en-US" baseline="0" dirty="0" smtClean="0"/>
              <a:t> to handle starting that container, so how do we setup our host machines so we can manage all these containers.</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16</a:t>
            </a:fld>
            <a:endParaRPr lang="en-US"/>
          </a:p>
        </p:txBody>
      </p:sp>
    </p:spTree>
    <p:extLst>
      <p:ext uri="{BB962C8B-B14F-4D97-AF65-F5344CB8AC3E}">
        <p14:creationId xmlns:p14="http://schemas.microsoft.com/office/powerpoint/2010/main" val="352529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209769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264584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383302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281005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3628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0CFF77-C609-174C-BAB7-464118895202}"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423836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0CFF77-C609-174C-BAB7-464118895202}" type="datetimeFigureOut">
              <a:rPr lang="en-US" smtClean="0"/>
              <a:t>2/14/15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78809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0CFF77-C609-174C-BAB7-464118895202}" type="datetimeFigureOut">
              <a:rPr lang="en-US" smtClean="0"/>
              <a:t>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383353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CFF77-C609-174C-BAB7-464118895202}" type="datetimeFigureOut">
              <a:rPr lang="en-US" smtClean="0"/>
              <a:t>2/14/15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85182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CFF77-C609-174C-BAB7-464118895202}"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102444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CFF77-C609-174C-BAB7-464118895202}"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25790351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CFF77-C609-174C-BAB7-464118895202}" type="datetimeFigureOut">
              <a:rPr lang="en-US" smtClean="0"/>
              <a:t>2/14/15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0607F-485B-5B4B-AF44-832B9713CEC3}" type="slidenum">
              <a:rPr lang="en-US" smtClean="0"/>
              <a:t>‹#›</a:t>
            </a:fld>
            <a:endParaRPr lang="en-US"/>
          </a:p>
        </p:txBody>
      </p:sp>
    </p:spTree>
    <p:extLst>
      <p:ext uri="{BB962C8B-B14F-4D97-AF65-F5344CB8AC3E}">
        <p14:creationId xmlns:p14="http://schemas.microsoft.com/office/powerpoint/2010/main" val="1483292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One Man Army</a:t>
            </a:r>
            <a:endParaRPr lang="en-US" dirty="0"/>
          </a:p>
        </p:txBody>
      </p:sp>
      <p:sp>
        <p:nvSpPr>
          <p:cNvPr id="3" name="Subtitle 2"/>
          <p:cNvSpPr>
            <a:spLocks noGrp="1"/>
          </p:cNvSpPr>
          <p:nvPr>
            <p:ph type="subTitle" idx="1"/>
          </p:nvPr>
        </p:nvSpPr>
        <p:spPr/>
        <p:txBody>
          <a:bodyPr/>
          <a:lstStyle/>
          <a:p>
            <a:r>
              <a:rPr lang="en-US" dirty="0" smtClean="0"/>
              <a:t>Powerful </a:t>
            </a:r>
            <a:r>
              <a:rPr lang="en-US" dirty="0" err="1" smtClean="0"/>
              <a:t>dev</a:t>
            </a:r>
            <a:r>
              <a:rPr lang="en-US" dirty="0" smtClean="0"/>
              <a:t> ops automation for small teams with </a:t>
            </a:r>
            <a:r>
              <a:rPr lang="en-US" dirty="0" err="1" smtClean="0"/>
              <a:t>Docker</a:t>
            </a:r>
            <a:r>
              <a:rPr lang="en-US" dirty="0" smtClean="0"/>
              <a:t> and </a:t>
            </a:r>
            <a:r>
              <a:rPr lang="en-US" dirty="0" err="1" smtClean="0"/>
              <a:t>Ansible</a:t>
            </a:r>
            <a:endParaRPr lang="en-US" dirty="0"/>
          </a:p>
        </p:txBody>
      </p:sp>
    </p:spTree>
    <p:extLst>
      <p:ext uri="{BB962C8B-B14F-4D97-AF65-F5344CB8AC3E}">
        <p14:creationId xmlns:p14="http://schemas.microsoft.com/office/powerpoint/2010/main" val="363391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together</a:t>
            </a:r>
            <a:endParaRPr lang="en-US" dirty="0"/>
          </a:p>
        </p:txBody>
      </p:sp>
      <p:sp>
        <p:nvSpPr>
          <p:cNvPr id="3" name="Content Placeholder 2"/>
          <p:cNvSpPr>
            <a:spLocks noGrp="1"/>
          </p:cNvSpPr>
          <p:nvPr>
            <p:ph idx="1"/>
          </p:nvPr>
        </p:nvSpPr>
        <p:spPr/>
        <p:txBody>
          <a:bodyPr>
            <a:normAutofit lnSpcReduction="10000"/>
          </a:bodyPr>
          <a:lstStyle/>
          <a:p>
            <a:r>
              <a:rPr lang="en-US" dirty="0" smtClean="0"/>
              <a:t>Fully idempotent infrastructure</a:t>
            </a:r>
          </a:p>
          <a:p>
            <a:pPr lvl="1"/>
            <a:r>
              <a:rPr lang="en-US" dirty="0" err="1" smtClean="0"/>
              <a:t>Ansible</a:t>
            </a:r>
            <a:r>
              <a:rPr lang="en-US" dirty="0" smtClean="0"/>
              <a:t> ensures host machines always setup the same way</a:t>
            </a:r>
          </a:p>
          <a:p>
            <a:pPr lvl="1"/>
            <a:r>
              <a:rPr lang="en-US" dirty="0" smtClean="0"/>
              <a:t>App containers built from scratch with each deployment, so no configuration drift inside containers</a:t>
            </a:r>
          </a:p>
          <a:p>
            <a:pPr lvl="1"/>
            <a:r>
              <a:rPr lang="en-US" dirty="0" smtClean="0"/>
              <a:t>Minimal configuration on host, so low chance for conflicting configuration settings</a:t>
            </a:r>
          </a:p>
          <a:p>
            <a:pPr lvl="1"/>
            <a:r>
              <a:rPr lang="en-US" dirty="0" smtClean="0"/>
              <a:t>Encourages best practices for scalable, distributed architecture from day 1</a:t>
            </a:r>
          </a:p>
        </p:txBody>
      </p:sp>
    </p:spTree>
    <p:extLst>
      <p:ext uri="{BB962C8B-B14F-4D97-AF65-F5344CB8AC3E}">
        <p14:creationId xmlns:p14="http://schemas.microsoft.com/office/powerpoint/2010/main" val="294262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a </a:t>
            </a:r>
            <a:r>
              <a:rPr lang="en-US" dirty="0" err="1" smtClean="0"/>
              <a:t>Docker</a:t>
            </a:r>
            <a:r>
              <a:rPr lang="en-US" dirty="0" smtClean="0"/>
              <a:t> app</a:t>
            </a:r>
            <a:endParaRPr lang="en-US" dirty="0"/>
          </a:p>
        </p:txBody>
      </p:sp>
      <p:sp>
        <p:nvSpPr>
          <p:cNvPr id="3" name="Content Placeholder 2"/>
          <p:cNvSpPr>
            <a:spLocks noGrp="1"/>
          </p:cNvSpPr>
          <p:nvPr>
            <p:ph idx="1"/>
          </p:nvPr>
        </p:nvSpPr>
        <p:spPr/>
        <p:txBody>
          <a:bodyPr/>
          <a:lstStyle/>
          <a:p>
            <a:r>
              <a:rPr lang="en-US" dirty="0" smtClean="0"/>
              <a:t>12 factor approach</a:t>
            </a:r>
          </a:p>
          <a:p>
            <a:pPr lvl="1"/>
            <a:r>
              <a:rPr lang="en-US" dirty="0" smtClean="0"/>
              <a:t>Inside the container: Static stuff</a:t>
            </a:r>
          </a:p>
          <a:p>
            <a:pPr lvl="2"/>
            <a:r>
              <a:rPr lang="en-US" dirty="0" smtClean="0"/>
              <a:t>Code</a:t>
            </a:r>
          </a:p>
          <a:p>
            <a:pPr lvl="2"/>
            <a:r>
              <a:rPr lang="en-US" dirty="0" smtClean="0"/>
              <a:t>Assets</a:t>
            </a:r>
          </a:p>
          <a:p>
            <a:pPr lvl="1"/>
            <a:r>
              <a:rPr lang="en-US" dirty="0" smtClean="0"/>
              <a:t>Outside container: Dynamic stuff</a:t>
            </a:r>
          </a:p>
          <a:p>
            <a:pPr lvl="2"/>
            <a:r>
              <a:rPr lang="en-US" dirty="0" smtClean="0"/>
              <a:t>Databases</a:t>
            </a:r>
          </a:p>
          <a:p>
            <a:pPr lvl="2"/>
            <a:r>
              <a:rPr lang="en-US" dirty="0" smtClean="0"/>
              <a:t>File storage</a:t>
            </a:r>
          </a:p>
          <a:p>
            <a:pPr lvl="2"/>
            <a:r>
              <a:rPr lang="en-US" dirty="0" smtClean="0"/>
              <a:t>Logs</a:t>
            </a:r>
          </a:p>
        </p:txBody>
      </p:sp>
    </p:spTree>
    <p:extLst>
      <p:ext uri="{BB962C8B-B14F-4D97-AF65-F5344CB8AC3E}">
        <p14:creationId xmlns:p14="http://schemas.microsoft.com/office/powerpoint/2010/main" val="132001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Structuring a </a:t>
            </a:r>
            <a:r>
              <a:rPr lang="en-US" dirty="0" err="1" smtClean="0"/>
              <a:t>Docker</a:t>
            </a:r>
            <a:r>
              <a:rPr lang="en-US" dirty="0" smtClean="0"/>
              <a:t> app: </a:t>
            </a:r>
            <a:r>
              <a:rPr lang="en-US" dirty="0" err="1" smtClean="0"/>
              <a:t>Dockerfile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Series of commands that progressively build up a container</a:t>
            </a:r>
          </a:p>
          <a:p>
            <a:pPr lvl="1"/>
            <a:r>
              <a:rPr lang="en-US" dirty="0" smtClean="0"/>
              <a:t>Add files</a:t>
            </a:r>
          </a:p>
          <a:p>
            <a:pPr lvl="1"/>
            <a:r>
              <a:rPr lang="en-US" dirty="0" smtClean="0"/>
              <a:t>Install packages</a:t>
            </a:r>
          </a:p>
          <a:p>
            <a:pPr lvl="1"/>
            <a:r>
              <a:rPr lang="en-US" dirty="0" smtClean="0"/>
              <a:t>Set environment variables</a:t>
            </a:r>
          </a:p>
          <a:p>
            <a:pPr lvl="1"/>
            <a:r>
              <a:rPr lang="en-US" dirty="0" smtClean="0"/>
              <a:t>Run configuration commands</a:t>
            </a:r>
          </a:p>
          <a:p>
            <a:pPr lvl="1"/>
            <a:r>
              <a:rPr lang="en-US" dirty="0" smtClean="0"/>
              <a:t>Define start up commands</a:t>
            </a:r>
          </a:p>
          <a:p>
            <a:r>
              <a:rPr lang="en-US" dirty="0" smtClean="0"/>
              <a:t>Rudimentary inheritance mechanism</a:t>
            </a:r>
          </a:p>
          <a:p>
            <a:r>
              <a:rPr lang="en-US" dirty="0" smtClean="0"/>
              <a:t>Relies on clever caching mechanism so it can skip steps if nothing has changed</a:t>
            </a:r>
          </a:p>
          <a:p>
            <a:pPr marL="0" indent="0">
              <a:buNone/>
            </a:pPr>
            <a:endParaRPr lang="en-US" dirty="0"/>
          </a:p>
        </p:txBody>
      </p:sp>
    </p:spTree>
    <p:extLst>
      <p:ext uri="{BB962C8B-B14F-4D97-AF65-F5344CB8AC3E}">
        <p14:creationId xmlns:p14="http://schemas.microsoft.com/office/powerpoint/2010/main" val="1870890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Structuring a </a:t>
            </a:r>
            <a:r>
              <a:rPr lang="en-US" dirty="0" err="1" smtClean="0"/>
              <a:t>Docker</a:t>
            </a:r>
            <a:r>
              <a:rPr lang="en-US" dirty="0" smtClean="0"/>
              <a:t> app: Building the Container</a:t>
            </a:r>
            <a:endParaRPr lang="en-US" dirty="0"/>
          </a:p>
        </p:txBody>
      </p:sp>
      <p:sp>
        <p:nvSpPr>
          <p:cNvPr id="3" name="Content Placeholder 2"/>
          <p:cNvSpPr>
            <a:spLocks noGrp="1"/>
          </p:cNvSpPr>
          <p:nvPr>
            <p:ph idx="1"/>
          </p:nvPr>
        </p:nvSpPr>
        <p:spPr/>
        <p:txBody>
          <a:bodyPr/>
          <a:lstStyle/>
          <a:p>
            <a:r>
              <a:rPr lang="en-US" dirty="0" smtClean="0"/>
              <a:t>Run </a:t>
            </a:r>
            <a:r>
              <a:rPr lang="en-US" i="1" dirty="0" err="1" smtClean="0"/>
              <a:t>docker</a:t>
            </a:r>
            <a:r>
              <a:rPr lang="en-US" i="1" dirty="0" smtClean="0"/>
              <a:t> build </a:t>
            </a:r>
            <a:r>
              <a:rPr lang="en-US" dirty="0" smtClean="0"/>
              <a:t>against </a:t>
            </a:r>
            <a:r>
              <a:rPr lang="en-US" dirty="0" err="1" smtClean="0"/>
              <a:t>dockerfile</a:t>
            </a:r>
            <a:endParaRPr lang="en-US" dirty="0" smtClean="0"/>
          </a:p>
          <a:p>
            <a:pPr lvl="1"/>
            <a:r>
              <a:rPr lang="en-US" dirty="0" smtClean="0"/>
              <a:t>Creates an “image”</a:t>
            </a:r>
          </a:p>
          <a:p>
            <a:r>
              <a:rPr lang="en-US" dirty="0" smtClean="0"/>
              <a:t>Run </a:t>
            </a:r>
            <a:r>
              <a:rPr lang="en-US" i="1" dirty="0" err="1" smtClean="0"/>
              <a:t>docker</a:t>
            </a:r>
            <a:r>
              <a:rPr lang="en-US" i="1" dirty="0" smtClean="0"/>
              <a:t> start </a:t>
            </a:r>
            <a:r>
              <a:rPr lang="en-US" dirty="0" smtClean="0"/>
              <a:t>against an image</a:t>
            </a:r>
          </a:p>
          <a:p>
            <a:pPr lvl="1"/>
            <a:r>
              <a:rPr lang="en-US" dirty="0" smtClean="0"/>
              <a:t>Starts a container using that image</a:t>
            </a:r>
            <a:endParaRPr lang="en-US" dirty="0"/>
          </a:p>
        </p:txBody>
      </p:sp>
    </p:spTree>
    <p:extLst>
      <p:ext uri="{BB962C8B-B14F-4D97-AF65-F5344CB8AC3E}">
        <p14:creationId xmlns:p14="http://schemas.microsoft.com/office/powerpoint/2010/main" val="170129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Deploying the App</a:t>
            </a:r>
            <a:endParaRPr lang="en-US" dirty="0"/>
          </a:p>
        </p:txBody>
      </p:sp>
      <p:sp>
        <p:nvSpPr>
          <p:cNvPr id="3" name="Content Placeholder 2"/>
          <p:cNvSpPr>
            <a:spLocks noGrp="1"/>
          </p:cNvSpPr>
          <p:nvPr>
            <p:ph idx="1"/>
          </p:nvPr>
        </p:nvSpPr>
        <p:spPr/>
        <p:txBody>
          <a:bodyPr/>
          <a:lstStyle/>
          <a:p>
            <a:r>
              <a:rPr lang="en-US" dirty="0" smtClean="0"/>
              <a:t>Most configuration lives in container via </a:t>
            </a:r>
            <a:r>
              <a:rPr lang="en-US" dirty="0" err="1" smtClean="0"/>
              <a:t>dockerfile</a:t>
            </a:r>
            <a:endParaRPr lang="en-US" dirty="0" smtClean="0"/>
          </a:p>
          <a:p>
            <a:r>
              <a:rPr lang="en-US" dirty="0" smtClean="0"/>
              <a:t>Only need to handle following concerns on host (via </a:t>
            </a:r>
            <a:r>
              <a:rPr lang="en-US" dirty="0" err="1" smtClean="0"/>
              <a:t>ansible</a:t>
            </a:r>
            <a:r>
              <a:rPr lang="en-US" dirty="0" smtClean="0"/>
              <a:t> playbook)</a:t>
            </a:r>
          </a:p>
          <a:p>
            <a:pPr lvl="1"/>
            <a:r>
              <a:rPr lang="en-US" dirty="0" smtClean="0"/>
              <a:t>Copy application code to temporary location</a:t>
            </a:r>
          </a:p>
          <a:p>
            <a:pPr lvl="1"/>
            <a:r>
              <a:rPr lang="en-US" dirty="0" smtClean="0"/>
              <a:t>Build image from code</a:t>
            </a:r>
          </a:p>
          <a:p>
            <a:pPr lvl="1"/>
            <a:r>
              <a:rPr lang="en-US" dirty="0" smtClean="0"/>
              <a:t>Stop old containers, start new ones</a:t>
            </a:r>
          </a:p>
        </p:txBody>
      </p:sp>
    </p:spTree>
    <p:extLst>
      <p:ext uri="{BB962C8B-B14F-4D97-AF65-F5344CB8AC3E}">
        <p14:creationId xmlns:p14="http://schemas.microsoft.com/office/powerpoint/2010/main" val="4202944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Deploying the App: Environment </a:t>
            </a:r>
            <a:r>
              <a:rPr lang="en-US" dirty="0" err="1" smtClean="0"/>
              <a:t>Config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Store non-sensitive variables in deployment scripts via roles for each environment</a:t>
            </a:r>
            <a:endParaRPr lang="en-US" dirty="0"/>
          </a:p>
          <a:p>
            <a:pPr lvl="1"/>
            <a:r>
              <a:rPr lang="en-US" dirty="0" smtClean="0"/>
              <a:t>Select role by single variable passed to </a:t>
            </a:r>
            <a:r>
              <a:rPr lang="en-US" dirty="0" err="1" smtClean="0"/>
              <a:t>ansible</a:t>
            </a:r>
            <a:r>
              <a:rPr lang="en-US" dirty="0" smtClean="0"/>
              <a:t> on command line</a:t>
            </a:r>
          </a:p>
          <a:p>
            <a:r>
              <a:rPr lang="en-US" dirty="0" smtClean="0"/>
              <a:t>Setting sensitive environment variables</a:t>
            </a:r>
          </a:p>
          <a:p>
            <a:pPr lvl="1"/>
            <a:r>
              <a:rPr lang="en-US" dirty="0" smtClean="0"/>
              <a:t>Can run </a:t>
            </a:r>
            <a:r>
              <a:rPr lang="en-US" dirty="0" err="1" smtClean="0"/>
              <a:t>ansible</a:t>
            </a:r>
            <a:r>
              <a:rPr lang="en-US" dirty="0" smtClean="0"/>
              <a:t> manually and pass in values from command line</a:t>
            </a:r>
          </a:p>
          <a:p>
            <a:pPr lvl="1"/>
            <a:r>
              <a:rPr lang="en-US" dirty="0" smtClean="0"/>
              <a:t>Can store in source control and encrypt with </a:t>
            </a:r>
            <a:r>
              <a:rPr lang="en-US" dirty="0" err="1" smtClean="0"/>
              <a:t>ansible</a:t>
            </a:r>
            <a:r>
              <a:rPr lang="en-US" dirty="0" smtClean="0"/>
              <a:t> vault</a:t>
            </a:r>
          </a:p>
          <a:p>
            <a:pPr lvl="2"/>
            <a:r>
              <a:rPr lang="en-US" dirty="0" smtClean="0"/>
              <a:t>Encrypt file on local machine with password</a:t>
            </a:r>
          </a:p>
          <a:p>
            <a:pPr lvl="2"/>
            <a:r>
              <a:rPr lang="en-US" dirty="0" smtClean="0"/>
              <a:t>Put password in environment variable on build machine</a:t>
            </a:r>
          </a:p>
          <a:p>
            <a:pPr lvl="2"/>
            <a:r>
              <a:rPr lang="en-US" dirty="0" smtClean="0"/>
              <a:t>Build machine decrypts file with variables during build</a:t>
            </a:r>
            <a:endParaRPr lang="en-US" dirty="0"/>
          </a:p>
        </p:txBody>
      </p:sp>
    </p:spTree>
    <p:extLst>
      <p:ext uri="{BB962C8B-B14F-4D97-AF65-F5344CB8AC3E}">
        <p14:creationId xmlns:p14="http://schemas.microsoft.com/office/powerpoint/2010/main" val="178022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a:t>
            </a:r>
            <a:r>
              <a:rPr lang="en-US" dirty="0" err="1" smtClean="0"/>
              <a:t>Docker</a:t>
            </a:r>
            <a:r>
              <a:rPr lang="en-US" dirty="0" smtClean="0"/>
              <a:t> Host</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ansible</a:t>
            </a:r>
            <a:r>
              <a:rPr lang="en-US" dirty="0" smtClean="0"/>
              <a:t> to setup common services and containers </a:t>
            </a:r>
          </a:p>
          <a:p>
            <a:pPr lvl="1"/>
            <a:r>
              <a:rPr lang="en-US" dirty="0" smtClean="0"/>
              <a:t>Install </a:t>
            </a:r>
            <a:r>
              <a:rPr lang="en-US" dirty="0" err="1" smtClean="0"/>
              <a:t>Docker</a:t>
            </a:r>
            <a:endParaRPr lang="en-US" dirty="0" smtClean="0"/>
          </a:p>
          <a:p>
            <a:pPr lvl="1"/>
            <a:r>
              <a:rPr lang="en-US" dirty="0" smtClean="0"/>
              <a:t>Setup reverse proxy webserver</a:t>
            </a:r>
          </a:p>
          <a:p>
            <a:pPr lvl="1"/>
            <a:r>
              <a:rPr lang="en-US" dirty="0" smtClean="0"/>
              <a:t>Centralized logging</a:t>
            </a:r>
          </a:p>
          <a:p>
            <a:pPr lvl="1"/>
            <a:r>
              <a:rPr lang="en-US" dirty="0" smtClean="0"/>
              <a:t>Application monitoring</a:t>
            </a:r>
            <a:endParaRPr lang="en-US" dirty="0"/>
          </a:p>
        </p:txBody>
      </p:sp>
    </p:spTree>
    <p:extLst>
      <p:ext uri="{BB962C8B-B14F-4D97-AF65-F5344CB8AC3E}">
        <p14:creationId xmlns:p14="http://schemas.microsoft.com/office/powerpoint/2010/main" val="151822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 </a:t>
            </a:r>
            <a:r>
              <a:rPr lang="en-US" dirty="0" err="1" smtClean="0"/>
              <a:t>Docker</a:t>
            </a:r>
            <a:r>
              <a:rPr lang="en-US" dirty="0" smtClean="0"/>
              <a:t> Host: Reverse Proxy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Why?</a:t>
            </a:r>
          </a:p>
          <a:p>
            <a:pPr lvl="1"/>
            <a:r>
              <a:rPr lang="en-US" dirty="0" smtClean="0"/>
              <a:t>Multiple containers on a single server, each a separate process</a:t>
            </a:r>
          </a:p>
          <a:p>
            <a:pPr lvl="1"/>
            <a:r>
              <a:rPr lang="en-US" dirty="0" smtClean="0"/>
              <a:t>Can’t all listen to port 80 on the host</a:t>
            </a:r>
          </a:p>
          <a:p>
            <a:pPr lvl="1"/>
            <a:r>
              <a:rPr lang="en-US" dirty="0" smtClean="0"/>
              <a:t>Setup single reverse proxy webserver which proxies requests to internal IPs for each container</a:t>
            </a:r>
          </a:p>
          <a:p>
            <a:r>
              <a:rPr lang="en-US" dirty="0" smtClean="0"/>
              <a:t>How?</a:t>
            </a:r>
          </a:p>
          <a:p>
            <a:pPr lvl="1"/>
            <a:r>
              <a:rPr lang="en-US" dirty="0" err="1" smtClean="0"/>
              <a:t>Nginx</a:t>
            </a:r>
            <a:r>
              <a:rPr lang="en-US" dirty="0" smtClean="0"/>
              <a:t> running in container</a:t>
            </a:r>
          </a:p>
          <a:p>
            <a:pPr lvl="1"/>
            <a:r>
              <a:rPr lang="en-US" dirty="0" err="1" smtClean="0"/>
              <a:t>Docker</a:t>
            </a:r>
            <a:r>
              <a:rPr lang="en-US" dirty="0" smtClean="0"/>
              <a:t> gen in linked container</a:t>
            </a:r>
          </a:p>
          <a:p>
            <a:pPr lvl="1"/>
            <a:r>
              <a:rPr lang="en-US" dirty="0" err="1" smtClean="0"/>
              <a:t>Docker</a:t>
            </a:r>
            <a:r>
              <a:rPr lang="en-US" dirty="0" smtClean="0"/>
              <a:t> gen dynamically creates </a:t>
            </a:r>
            <a:r>
              <a:rPr lang="en-US" dirty="0" err="1" smtClean="0"/>
              <a:t>nginx</a:t>
            </a:r>
            <a:r>
              <a:rPr lang="en-US" dirty="0" smtClean="0"/>
              <a:t> configuration file with proper reverse proxy settings</a:t>
            </a:r>
          </a:p>
          <a:p>
            <a:pPr lvl="1"/>
            <a:endParaRPr lang="en-US" dirty="0"/>
          </a:p>
        </p:txBody>
      </p:sp>
    </p:spTree>
    <p:extLst>
      <p:ext uri="{BB962C8B-B14F-4D97-AF65-F5344CB8AC3E}">
        <p14:creationId xmlns:p14="http://schemas.microsoft.com/office/powerpoint/2010/main" val="3394323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 </a:t>
            </a:r>
            <a:r>
              <a:rPr lang="en-US" dirty="0" err="1" smtClean="0"/>
              <a:t>Docker</a:t>
            </a:r>
            <a:r>
              <a:rPr lang="en-US" dirty="0" smtClean="0"/>
              <a:t> Host: Centralized Logging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Out of the box</a:t>
            </a:r>
          </a:p>
          <a:p>
            <a:pPr lvl="1"/>
            <a:r>
              <a:rPr lang="en-US" dirty="0" smtClean="0"/>
              <a:t>Inside container, apps should just log everything to </a:t>
            </a:r>
            <a:r>
              <a:rPr lang="en-US" dirty="0" err="1" smtClean="0"/>
              <a:t>stdout</a:t>
            </a:r>
            <a:endParaRPr lang="en-US" dirty="0" smtClean="0"/>
          </a:p>
          <a:p>
            <a:pPr lvl="1"/>
            <a:r>
              <a:rPr lang="en-US" dirty="0" err="1" smtClean="0"/>
              <a:t>Docker</a:t>
            </a:r>
            <a:r>
              <a:rPr lang="en-US" dirty="0" smtClean="0"/>
              <a:t> redirects </a:t>
            </a:r>
            <a:r>
              <a:rPr lang="en-US" dirty="0" err="1" smtClean="0"/>
              <a:t>stdout</a:t>
            </a:r>
            <a:r>
              <a:rPr lang="en-US" dirty="0" smtClean="0"/>
              <a:t> to log files for each container</a:t>
            </a:r>
          </a:p>
          <a:p>
            <a:pPr lvl="1"/>
            <a:r>
              <a:rPr lang="en-US" dirty="0" smtClean="0"/>
              <a:t>Can read via </a:t>
            </a:r>
            <a:r>
              <a:rPr lang="en-US" dirty="0" err="1" smtClean="0"/>
              <a:t>docker</a:t>
            </a:r>
            <a:r>
              <a:rPr lang="en-US" dirty="0" smtClean="0"/>
              <a:t> logs</a:t>
            </a:r>
          </a:p>
          <a:p>
            <a:pPr lvl="1"/>
            <a:r>
              <a:rPr lang="en-US" dirty="0" smtClean="0"/>
              <a:t>Log files grow unbounded (yikes!)</a:t>
            </a:r>
          </a:p>
          <a:p>
            <a:r>
              <a:rPr lang="en-US" dirty="0" smtClean="0"/>
              <a:t>Best practice</a:t>
            </a:r>
          </a:p>
          <a:p>
            <a:pPr lvl="1"/>
            <a:r>
              <a:rPr lang="en-US" dirty="0" err="1" smtClean="0"/>
              <a:t>Logspout</a:t>
            </a:r>
            <a:endParaRPr lang="en-US" dirty="0" smtClean="0"/>
          </a:p>
          <a:p>
            <a:pPr lvl="1"/>
            <a:r>
              <a:rPr lang="en-US" dirty="0" err="1" smtClean="0"/>
              <a:t>Docker</a:t>
            </a:r>
            <a:r>
              <a:rPr lang="en-US" dirty="0" smtClean="0"/>
              <a:t> container which can redirect logs to wherever you need them</a:t>
            </a:r>
          </a:p>
          <a:p>
            <a:pPr lvl="1"/>
            <a:r>
              <a:rPr lang="en-US" dirty="0" smtClean="0"/>
              <a:t>Send over UDP to logging service (</a:t>
            </a:r>
            <a:r>
              <a:rPr lang="en-US" dirty="0" err="1" smtClean="0"/>
              <a:t>Papertrail</a:t>
            </a:r>
            <a:r>
              <a:rPr lang="en-US" dirty="0" smtClean="0"/>
              <a:t>, </a:t>
            </a:r>
            <a:r>
              <a:rPr lang="en-US" dirty="0" err="1" smtClean="0"/>
              <a:t>loggly</a:t>
            </a:r>
            <a:r>
              <a:rPr lang="en-US" dirty="0" smtClean="0"/>
              <a:t>, </a:t>
            </a:r>
            <a:r>
              <a:rPr lang="en-US" dirty="0" err="1" smtClean="0"/>
              <a:t>etc</a:t>
            </a:r>
            <a:r>
              <a:rPr lang="en-US" dirty="0" smtClean="0"/>
              <a:t>)</a:t>
            </a:r>
          </a:p>
          <a:p>
            <a:endParaRPr lang="en-US" dirty="0"/>
          </a:p>
        </p:txBody>
      </p:sp>
    </p:spTree>
    <p:extLst>
      <p:ext uri="{BB962C8B-B14F-4D97-AF65-F5344CB8AC3E}">
        <p14:creationId xmlns:p14="http://schemas.microsoft.com/office/powerpoint/2010/main" val="2361275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Monitoring</a:t>
            </a:r>
            <a:endParaRPr lang="en-US" dirty="0"/>
          </a:p>
        </p:txBody>
      </p:sp>
      <p:sp>
        <p:nvSpPr>
          <p:cNvPr id="3" name="Content Placeholder 2"/>
          <p:cNvSpPr>
            <a:spLocks noGrp="1"/>
          </p:cNvSpPr>
          <p:nvPr>
            <p:ph idx="1"/>
          </p:nvPr>
        </p:nvSpPr>
        <p:spPr/>
        <p:txBody>
          <a:bodyPr/>
          <a:lstStyle/>
          <a:p>
            <a:r>
              <a:rPr lang="en-US" dirty="0" err="1" smtClean="0"/>
              <a:t>Statsd</a:t>
            </a:r>
            <a:endParaRPr lang="en-US" dirty="0" smtClean="0"/>
          </a:p>
          <a:p>
            <a:pPr lvl="1"/>
            <a:r>
              <a:rPr lang="en-US" dirty="0" smtClean="0"/>
              <a:t>Tool to let developers add quick metrics tracking to an app</a:t>
            </a:r>
          </a:p>
          <a:p>
            <a:pPr lvl="1"/>
            <a:r>
              <a:rPr lang="en-US" dirty="0" smtClean="0"/>
              <a:t>Local daemon that runs, listening over </a:t>
            </a:r>
            <a:r>
              <a:rPr lang="en-US" dirty="0" err="1" smtClean="0"/>
              <a:t>udp</a:t>
            </a:r>
            <a:endParaRPr lang="en-US" dirty="0" smtClean="0"/>
          </a:p>
          <a:p>
            <a:pPr lvl="1"/>
            <a:r>
              <a:rPr lang="en-US" dirty="0" smtClean="0"/>
              <a:t>To track event developers push data to </a:t>
            </a:r>
            <a:r>
              <a:rPr lang="en-US" dirty="0" err="1" smtClean="0"/>
              <a:t>udp</a:t>
            </a:r>
            <a:r>
              <a:rPr lang="en-US" dirty="0" smtClean="0"/>
              <a:t> endpoint</a:t>
            </a:r>
          </a:p>
          <a:p>
            <a:pPr lvl="1"/>
            <a:r>
              <a:rPr lang="en-US" dirty="0" smtClean="0"/>
              <a:t>Configure </a:t>
            </a:r>
            <a:r>
              <a:rPr lang="en-US" dirty="0" err="1" smtClean="0"/>
              <a:t>statsd</a:t>
            </a:r>
            <a:r>
              <a:rPr lang="en-US" dirty="0" smtClean="0"/>
              <a:t> to push metrics to centralized location</a:t>
            </a:r>
          </a:p>
          <a:p>
            <a:endParaRPr lang="en-US" dirty="0" smtClean="0"/>
          </a:p>
          <a:p>
            <a:pPr lvl="1"/>
            <a:endParaRPr lang="en-US" dirty="0"/>
          </a:p>
        </p:txBody>
      </p:sp>
    </p:spTree>
    <p:extLst>
      <p:ext uri="{BB962C8B-B14F-4D97-AF65-F5344CB8AC3E}">
        <p14:creationId xmlns:p14="http://schemas.microsoft.com/office/powerpoint/2010/main" val="245974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And Why am I Talking</a:t>
            </a:r>
            <a:endParaRPr lang="en-US" dirty="0"/>
          </a:p>
        </p:txBody>
      </p:sp>
      <p:sp>
        <p:nvSpPr>
          <p:cNvPr id="3" name="Content Placeholder 2"/>
          <p:cNvSpPr>
            <a:spLocks noGrp="1"/>
          </p:cNvSpPr>
          <p:nvPr>
            <p:ph idx="1"/>
          </p:nvPr>
        </p:nvSpPr>
        <p:spPr/>
        <p:txBody>
          <a:bodyPr/>
          <a:lstStyle/>
          <a:p>
            <a:r>
              <a:rPr lang="en-US" dirty="0" smtClean="0"/>
              <a:t>Work for Herrmann International</a:t>
            </a:r>
          </a:p>
          <a:p>
            <a:r>
              <a:rPr lang="en-US" dirty="0" smtClean="0"/>
              <a:t>Only Software development resource</a:t>
            </a:r>
          </a:p>
          <a:p>
            <a:r>
              <a:rPr lang="en-US" dirty="0"/>
              <a:t>W</a:t>
            </a:r>
            <a:r>
              <a:rPr lang="en-US" dirty="0" smtClean="0"/>
              <a:t>as looking for a </a:t>
            </a:r>
            <a:r>
              <a:rPr lang="en-US" dirty="0" err="1" smtClean="0"/>
              <a:t>dev</a:t>
            </a:r>
            <a:r>
              <a:rPr lang="en-US" dirty="0" smtClean="0"/>
              <a:t>-ops solution that would be good for a small team focused primarily on development</a:t>
            </a:r>
          </a:p>
          <a:p>
            <a:r>
              <a:rPr lang="en-US" dirty="0" smtClean="0"/>
              <a:t>Right now dealing with a 2 applications spread across 3 servers</a:t>
            </a:r>
          </a:p>
          <a:p>
            <a:endParaRPr lang="en-US" dirty="0"/>
          </a:p>
        </p:txBody>
      </p:sp>
    </p:spTree>
    <p:extLst>
      <p:ext uri="{BB962C8B-B14F-4D97-AF65-F5344CB8AC3E}">
        <p14:creationId xmlns:p14="http://schemas.microsoft.com/office/powerpoint/2010/main" val="2348748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Monitoring</a:t>
            </a:r>
            <a:endParaRPr lang="en-US" dirty="0"/>
          </a:p>
        </p:txBody>
      </p:sp>
      <p:sp>
        <p:nvSpPr>
          <p:cNvPr id="3" name="Content Placeholder 2"/>
          <p:cNvSpPr>
            <a:spLocks noGrp="1"/>
          </p:cNvSpPr>
          <p:nvPr>
            <p:ph idx="1"/>
          </p:nvPr>
        </p:nvSpPr>
        <p:spPr/>
        <p:txBody>
          <a:bodyPr/>
          <a:lstStyle/>
          <a:p>
            <a:r>
              <a:rPr lang="en-US" dirty="0" err="1" smtClean="0"/>
              <a:t>Statsd</a:t>
            </a:r>
            <a:r>
              <a:rPr lang="en-US" dirty="0" smtClean="0"/>
              <a:t> with </a:t>
            </a:r>
            <a:r>
              <a:rPr lang="en-US" dirty="0" err="1" smtClean="0"/>
              <a:t>Docker</a:t>
            </a:r>
            <a:endParaRPr lang="en-US" dirty="0" smtClean="0"/>
          </a:p>
          <a:p>
            <a:pPr lvl="1"/>
            <a:r>
              <a:rPr lang="en-US" dirty="0" smtClean="0"/>
              <a:t>Create </a:t>
            </a:r>
            <a:r>
              <a:rPr lang="en-US" dirty="0" err="1" smtClean="0"/>
              <a:t>statsd</a:t>
            </a:r>
            <a:r>
              <a:rPr lang="en-US" dirty="0" smtClean="0"/>
              <a:t> image with desired configuration</a:t>
            </a:r>
          </a:p>
          <a:p>
            <a:pPr lvl="1"/>
            <a:r>
              <a:rPr lang="en-US" dirty="0" smtClean="0"/>
              <a:t>Start on every host, listening at a given port</a:t>
            </a:r>
          </a:p>
          <a:p>
            <a:pPr lvl="1"/>
            <a:r>
              <a:rPr lang="en-US" dirty="0" smtClean="0"/>
              <a:t>When starting app containers, check if </a:t>
            </a:r>
            <a:r>
              <a:rPr lang="en-US" dirty="0" err="1" smtClean="0"/>
              <a:t>statsd</a:t>
            </a:r>
            <a:r>
              <a:rPr lang="en-US" dirty="0" smtClean="0"/>
              <a:t> container is running</a:t>
            </a:r>
          </a:p>
          <a:p>
            <a:pPr lvl="1"/>
            <a:r>
              <a:rPr lang="en-US" dirty="0" smtClean="0"/>
              <a:t>If yes, then link </a:t>
            </a:r>
            <a:r>
              <a:rPr lang="en-US" dirty="0" err="1" smtClean="0"/>
              <a:t>statsd</a:t>
            </a:r>
            <a:r>
              <a:rPr lang="en-US" dirty="0" smtClean="0"/>
              <a:t> container to app container, then app can discover IP and port to push </a:t>
            </a:r>
            <a:r>
              <a:rPr lang="en-US" dirty="0" err="1" smtClean="0"/>
              <a:t>statsd</a:t>
            </a:r>
            <a:r>
              <a:rPr lang="en-US" dirty="0" smtClean="0"/>
              <a:t> messages to.</a:t>
            </a:r>
            <a:endParaRPr lang="en-US" dirty="0"/>
          </a:p>
        </p:txBody>
      </p:sp>
    </p:spTree>
    <p:extLst>
      <p:ext uri="{BB962C8B-B14F-4D97-AF65-F5344CB8AC3E}">
        <p14:creationId xmlns:p14="http://schemas.microsoft.com/office/powerpoint/2010/main" val="395592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 didn’t cover</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err="1" smtClean="0"/>
              <a:t>Dockerfile</a:t>
            </a:r>
            <a:r>
              <a:rPr lang="en-US" dirty="0" smtClean="0"/>
              <a:t> best practices</a:t>
            </a:r>
          </a:p>
          <a:p>
            <a:pPr lvl="2"/>
            <a:r>
              <a:rPr lang="en-US" dirty="0" smtClean="0"/>
              <a:t>Caching</a:t>
            </a:r>
          </a:p>
          <a:p>
            <a:pPr lvl="1"/>
            <a:r>
              <a:rPr lang="en-US" dirty="0" smtClean="0"/>
              <a:t>Inspecting running </a:t>
            </a:r>
            <a:r>
              <a:rPr lang="en-US" dirty="0" err="1" smtClean="0"/>
              <a:t>docker</a:t>
            </a:r>
            <a:r>
              <a:rPr lang="en-US" dirty="0" smtClean="0"/>
              <a:t> containers</a:t>
            </a:r>
          </a:p>
          <a:p>
            <a:pPr lvl="1"/>
            <a:r>
              <a:rPr lang="en-US" dirty="0" smtClean="0"/>
              <a:t>Ad hoc </a:t>
            </a:r>
            <a:r>
              <a:rPr lang="en-US" dirty="0" err="1" smtClean="0"/>
              <a:t>docker</a:t>
            </a:r>
            <a:r>
              <a:rPr lang="en-US" dirty="0" smtClean="0"/>
              <a:t> containers</a:t>
            </a:r>
          </a:p>
          <a:p>
            <a:pPr lvl="1"/>
            <a:r>
              <a:rPr lang="en-US" dirty="0" err="1" smtClean="0"/>
              <a:t>Docker</a:t>
            </a:r>
            <a:r>
              <a:rPr lang="en-US" dirty="0" smtClean="0"/>
              <a:t> repositories and image management</a:t>
            </a:r>
          </a:p>
          <a:p>
            <a:pPr lvl="1"/>
            <a:r>
              <a:rPr lang="en-US" dirty="0" err="1" smtClean="0"/>
              <a:t>Ansible</a:t>
            </a:r>
            <a:r>
              <a:rPr lang="en-US" dirty="0" smtClean="0"/>
              <a:t> reusability</a:t>
            </a:r>
          </a:p>
          <a:p>
            <a:pPr lvl="2"/>
            <a:r>
              <a:rPr lang="en-US" dirty="0" err="1" smtClean="0"/>
              <a:t>Ansible</a:t>
            </a:r>
            <a:r>
              <a:rPr lang="en-US" dirty="0" smtClean="0"/>
              <a:t>-galaxy</a:t>
            </a:r>
          </a:p>
          <a:p>
            <a:pPr lvl="1"/>
            <a:r>
              <a:rPr lang="en-US" dirty="0" smtClean="0"/>
              <a:t>Ad hoc </a:t>
            </a:r>
            <a:r>
              <a:rPr lang="en-US" dirty="0" err="1" smtClean="0"/>
              <a:t>ansible</a:t>
            </a:r>
            <a:r>
              <a:rPr lang="en-US" dirty="0" smtClean="0"/>
              <a:t> commands</a:t>
            </a:r>
          </a:p>
          <a:p>
            <a:pPr lvl="1"/>
            <a:r>
              <a:rPr lang="en-US" dirty="0" smtClean="0"/>
              <a:t>Custom </a:t>
            </a:r>
            <a:r>
              <a:rPr lang="en-US" dirty="0" err="1" smtClean="0"/>
              <a:t>ansible</a:t>
            </a:r>
            <a:r>
              <a:rPr lang="en-US" dirty="0" smtClean="0"/>
              <a:t> modules</a:t>
            </a:r>
          </a:p>
          <a:p>
            <a:pPr lvl="1"/>
            <a:r>
              <a:rPr lang="en-US" dirty="0" err="1" smtClean="0"/>
              <a:t>Ansible</a:t>
            </a:r>
            <a:r>
              <a:rPr lang="en-US" dirty="0" smtClean="0"/>
              <a:t> playbook best practices</a:t>
            </a:r>
            <a:endParaRPr lang="en-US" dirty="0"/>
          </a:p>
        </p:txBody>
      </p:sp>
    </p:spTree>
    <p:extLst>
      <p:ext uri="{BB962C8B-B14F-4D97-AF65-F5344CB8AC3E}">
        <p14:creationId xmlns:p14="http://schemas.microsoft.com/office/powerpoint/2010/main" val="902536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5069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pic>
        <p:nvPicPr>
          <p:cNvPr id="5" name="Picture 4" descr="fbbb494a7eef5f9278c6967b6072ca3e_400x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53" y="2239079"/>
            <a:ext cx="3351830" cy="3351830"/>
          </a:xfrm>
          <a:prstGeom prst="rect">
            <a:avLst/>
          </a:prstGeom>
        </p:spPr>
      </p:pic>
      <p:sp>
        <p:nvSpPr>
          <p:cNvPr id="8" name="TextBox 7"/>
          <p:cNvSpPr txBox="1"/>
          <p:nvPr/>
        </p:nvSpPr>
        <p:spPr>
          <a:xfrm>
            <a:off x="6153828" y="1989213"/>
            <a:ext cx="1243859" cy="523220"/>
          </a:xfrm>
          <a:prstGeom prst="rect">
            <a:avLst/>
          </a:prstGeom>
          <a:noFill/>
        </p:spPr>
        <p:txBody>
          <a:bodyPr wrap="square" rtlCol="0">
            <a:spAutoFit/>
          </a:bodyPr>
          <a:lstStyle/>
          <a:p>
            <a:r>
              <a:rPr lang="en-US" sz="2800" dirty="0" err="1" smtClean="0"/>
              <a:t>Ansible</a:t>
            </a:r>
            <a:endParaRPr lang="en-US" sz="2800" dirty="0"/>
          </a:p>
        </p:txBody>
      </p:sp>
      <p:sp>
        <p:nvSpPr>
          <p:cNvPr id="9" name="TextBox 8"/>
          <p:cNvSpPr txBox="1"/>
          <p:nvPr/>
        </p:nvSpPr>
        <p:spPr>
          <a:xfrm>
            <a:off x="1165300" y="1977469"/>
            <a:ext cx="1270046" cy="523220"/>
          </a:xfrm>
          <a:prstGeom prst="rect">
            <a:avLst/>
          </a:prstGeom>
          <a:noFill/>
        </p:spPr>
        <p:txBody>
          <a:bodyPr wrap="square" rtlCol="0">
            <a:spAutoFit/>
          </a:bodyPr>
          <a:lstStyle/>
          <a:p>
            <a:r>
              <a:rPr lang="en-US" sz="2800" dirty="0" err="1" smtClean="0"/>
              <a:t>Docker</a:t>
            </a:r>
            <a:endParaRPr lang="en-US" sz="2800" dirty="0"/>
          </a:p>
        </p:txBody>
      </p:sp>
      <p:pic>
        <p:nvPicPr>
          <p:cNvPr id="10" name="Picture 9" descr="imgres.png"/>
          <p:cNvPicPr>
            <a:picLocks noChangeAspect="1"/>
          </p:cNvPicPr>
          <p:nvPr/>
        </p:nvPicPr>
        <p:blipFill rotWithShape="1">
          <a:blip r:embed="rId3">
            <a:extLst>
              <a:ext uri="{28A0092B-C50C-407E-A947-70E740481C1C}">
                <a14:useLocalDpi xmlns:a14="http://schemas.microsoft.com/office/drawing/2010/main" val="0"/>
              </a:ext>
            </a:extLst>
          </a:blip>
          <a:srcRect l="1" r="3262"/>
          <a:stretch/>
        </p:blipFill>
        <p:spPr>
          <a:xfrm>
            <a:off x="5353555" y="2577633"/>
            <a:ext cx="2764261" cy="2857500"/>
          </a:xfrm>
          <a:prstGeom prst="rect">
            <a:avLst/>
          </a:prstGeom>
        </p:spPr>
      </p:pic>
      <p:sp>
        <p:nvSpPr>
          <p:cNvPr id="11" name="TextBox 10"/>
          <p:cNvSpPr txBox="1"/>
          <p:nvPr/>
        </p:nvSpPr>
        <p:spPr>
          <a:xfrm>
            <a:off x="4216029" y="3443731"/>
            <a:ext cx="484450" cy="830997"/>
          </a:xfrm>
          <a:prstGeom prst="rect">
            <a:avLst/>
          </a:prstGeom>
          <a:noFill/>
        </p:spPr>
        <p:txBody>
          <a:bodyPr wrap="square" rtlCol="0">
            <a:spAutoFit/>
          </a:bodyPr>
          <a:lstStyle/>
          <a:p>
            <a:r>
              <a:rPr lang="en-US" sz="4800" dirty="0" smtClean="0"/>
              <a:t>+</a:t>
            </a:r>
            <a:endParaRPr lang="en-US" sz="4800" dirty="0"/>
          </a:p>
        </p:txBody>
      </p:sp>
    </p:spTree>
    <p:extLst>
      <p:ext uri="{BB962C8B-B14F-4D97-AF65-F5344CB8AC3E}">
        <p14:creationId xmlns:p14="http://schemas.microsoft.com/office/powerpoint/2010/main" val="162519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 Overview</a:t>
            </a:r>
            <a:endParaRPr lang="en-US" dirty="0"/>
          </a:p>
        </p:txBody>
      </p:sp>
      <p:sp>
        <p:nvSpPr>
          <p:cNvPr id="3" name="Content Placeholder 2"/>
          <p:cNvSpPr>
            <a:spLocks noGrp="1"/>
          </p:cNvSpPr>
          <p:nvPr>
            <p:ph idx="1"/>
          </p:nvPr>
        </p:nvSpPr>
        <p:spPr/>
        <p:txBody>
          <a:bodyPr/>
          <a:lstStyle/>
          <a:p>
            <a:r>
              <a:rPr lang="en-US" dirty="0" smtClean="0"/>
              <a:t>IT automation tool</a:t>
            </a:r>
          </a:p>
          <a:p>
            <a:r>
              <a:rPr lang="en-US" dirty="0" smtClean="0"/>
              <a:t>YAML based syntax</a:t>
            </a:r>
          </a:p>
          <a:p>
            <a:r>
              <a:rPr lang="en-US" dirty="0" smtClean="0"/>
              <a:t>Runs over SSH</a:t>
            </a:r>
            <a:endParaRPr lang="en-US" dirty="0"/>
          </a:p>
        </p:txBody>
      </p:sp>
      <p:pic>
        <p:nvPicPr>
          <p:cNvPr id="4" name="Picture 3" descr="imgres.png"/>
          <p:cNvPicPr>
            <a:picLocks noChangeAspect="1"/>
          </p:cNvPicPr>
          <p:nvPr/>
        </p:nvPicPr>
        <p:blipFill rotWithShape="1">
          <a:blip r:embed="rId3">
            <a:extLst>
              <a:ext uri="{28A0092B-C50C-407E-A947-70E740481C1C}">
                <a14:useLocalDpi xmlns:a14="http://schemas.microsoft.com/office/drawing/2010/main" val="0"/>
              </a:ext>
            </a:extLst>
          </a:blip>
          <a:srcRect l="1" r="3262"/>
          <a:stretch/>
        </p:blipFill>
        <p:spPr>
          <a:xfrm>
            <a:off x="5471394" y="1600200"/>
            <a:ext cx="2764261" cy="2857500"/>
          </a:xfrm>
          <a:prstGeom prst="rect">
            <a:avLst/>
          </a:prstGeom>
        </p:spPr>
      </p:pic>
    </p:spTree>
    <p:extLst>
      <p:ext uri="{BB962C8B-B14F-4D97-AF65-F5344CB8AC3E}">
        <p14:creationId xmlns:p14="http://schemas.microsoft.com/office/powerpoint/2010/main" val="260034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Base consists of tasks, which are basically tiny modules written in python</a:t>
            </a:r>
          </a:p>
          <a:p>
            <a:r>
              <a:rPr lang="en-US" dirty="0" smtClean="0"/>
              <a:t>Tasks combined into roles and playbooks</a:t>
            </a:r>
          </a:p>
        </p:txBody>
      </p:sp>
    </p:spTree>
    <p:extLst>
      <p:ext uri="{BB962C8B-B14F-4D97-AF65-F5344CB8AC3E}">
        <p14:creationId xmlns:p14="http://schemas.microsoft.com/office/powerpoint/2010/main" val="57106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 Benefits</a:t>
            </a:r>
            <a:endParaRPr lang="en-US" dirty="0"/>
          </a:p>
        </p:txBody>
      </p:sp>
      <p:sp>
        <p:nvSpPr>
          <p:cNvPr id="3" name="Content Placeholder 2"/>
          <p:cNvSpPr>
            <a:spLocks noGrp="1"/>
          </p:cNvSpPr>
          <p:nvPr>
            <p:ph idx="1"/>
          </p:nvPr>
        </p:nvSpPr>
        <p:spPr/>
        <p:txBody>
          <a:bodyPr/>
          <a:lstStyle/>
          <a:p>
            <a:r>
              <a:rPr lang="en-US" dirty="0" smtClean="0"/>
              <a:t>Run over multiple servers simultaneously</a:t>
            </a:r>
          </a:p>
          <a:p>
            <a:r>
              <a:rPr lang="en-US" dirty="0" smtClean="0"/>
              <a:t>No installation on remote machines because uses </a:t>
            </a:r>
            <a:r>
              <a:rPr lang="en-US" dirty="0" err="1" smtClean="0"/>
              <a:t>ssh</a:t>
            </a:r>
            <a:endParaRPr lang="en-US" dirty="0" smtClean="0"/>
          </a:p>
          <a:p>
            <a:r>
              <a:rPr lang="en-US" dirty="0" smtClean="0"/>
              <a:t>Expression of state</a:t>
            </a:r>
          </a:p>
          <a:p>
            <a:pPr lvl="1"/>
            <a:r>
              <a:rPr lang="en-US" dirty="0" smtClean="0"/>
              <a:t>Not “hey server do this”</a:t>
            </a:r>
          </a:p>
          <a:p>
            <a:pPr lvl="1"/>
            <a:r>
              <a:rPr lang="en-US" dirty="0" smtClean="0"/>
              <a:t>Yes “hey server you should be like this”</a:t>
            </a:r>
          </a:p>
          <a:p>
            <a:pPr lvl="1"/>
            <a:r>
              <a:rPr lang="en-US" dirty="0" smtClean="0"/>
              <a:t>Easier to reason about</a:t>
            </a:r>
          </a:p>
          <a:p>
            <a:pPr lvl="1"/>
            <a:r>
              <a:rPr lang="en-US" dirty="0" smtClean="0"/>
              <a:t>Idempotent</a:t>
            </a:r>
            <a:endParaRPr lang="en-US" dirty="0"/>
          </a:p>
        </p:txBody>
      </p:sp>
    </p:spTree>
    <p:extLst>
      <p:ext uri="{BB962C8B-B14F-4D97-AF65-F5344CB8AC3E}">
        <p14:creationId xmlns:p14="http://schemas.microsoft.com/office/powerpoint/2010/main" val="263347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 Overview</a:t>
            </a:r>
            <a:endParaRPr lang="en-US" dirty="0"/>
          </a:p>
        </p:txBody>
      </p:sp>
      <p:sp>
        <p:nvSpPr>
          <p:cNvPr id="3" name="Content Placeholder 2"/>
          <p:cNvSpPr>
            <a:spLocks noGrp="1"/>
          </p:cNvSpPr>
          <p:nvPr>
            <p:ph idx="1"/>
          </p:nvPr>
        </p:nvSpPr>
        <p:spPr/>
        <p:txBody>
          <a:bodyPr/>
          <a:lstStyle/>
          <a:p>
            <a:r>
              <a:rPr lang="en-US" dirty="0" smtClean="0"/>
              <a:t>Linux based containerization platform</a:t>
            </a:r>
          </a:p>
          <a:p>
            <a:r>
              <a:rPr lang="en-US" dirty="0" smtClean="0"/>
              <a:t>Creates separate “Containers” on same host</a:t>
            </a:r>
          </a:p>
          <a:p>
            <a:r>
              <a:rPr lang="en-US" dirty="0" smtClean="0"/>
              <a:t>Each container has isolated file system, network stack, environment variables, etc.</a:t>
            </a:r>
          </a:p>
          <a:p>
            <a:r>
              <a:rPr lang="en-US" dirty="0" smtClean="0"/>
              <a:t>Only shares host kernel</a:t>
            </a:r>
          </a:p>
          <a:p>
            <a:r>
              <a:rPr lang="en-US" dirty="0" smtClean="0"/>
              <a:t>Can cram a ton of apps on one host without worrying about apps affecting each other</a:t>
            </a:r>
            <a:endParaRPr lang="en-US" dirty="0"/>
          </a:p>
        </p:txBody>
      </p:sp>
    </p:spTree>
    <p:extLst>
      <p:ext uri="{BB962C8B-B14F-4D97-AF65-F5344CB8AC3E}">
        <p14:creationId xmlns:p14="http://schemas.microsoft.com/office/powerpoint/2010/main" val="194733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 Overview</a:t>
            </a:r>
            <a:endParaRPr lang="en-US" dirty="0"/>
          </a:p>
        </p:txBody>
      </p:sp>
      <p:sp>
        <p:nvSpPr>
          <p:cNvPr id="3" name="Content Placeholder 2"/>
          <p:cNvSpPr>
            <a:spLocks noGrp="1"/>
          </p:cNvSpPr>
          <p:nvPr>
            <p:ph idx="1"/>
          </p:nvPr>
        </p:nvSpPr>
        <p:spPr/>
        <p:txBody>
          <a:bodyPr/>
          <a:lstStyle/>
          <a:p>
            <a:r>
              <a:rPr lang="en-US" dirty="0" smtClean="0"/>
              <a:t>Designed to run a single process or set of related processes in isolated environment</a:t>
            </a:r>
          </a:p>
          <a:p>
            <a:r>
              <a:rPr lang="en-US" dirty="0" smtClean="0"/>
              <a:t>Can move containers between machines, and be assured of consistent behavior, regardless of state of the underlying host</a:t>
            </a:r>
            <a:endParaRPr lang="en-US" dirty="0"/>
          </a:p>
        </p:txBody>
      </p:sp>
    </p:spTree>
    <p:extLst>
      <p:ext uri="{BB962C8B-B14F-4D97-AF65-F5344CB8AC3E}">
        <p14:creationId xmlns:p14="http://schemas.microsoft.com/office/powerpoint/2010/main" val="208933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 Benefits</a:t>
            </a:r>
            <a:endParaRPr lang="en-US" dirty="0"/>
          </a:p>
        </p:txBody>
      </p:sp>
      <p:sp>
        <p:nvSpPr>
          <p:cNvPr id="3" name="Content Placeholder 2"/>
          <p:cNvSpPr>
            <a:spLocks noGrp="1"/>
          </p:cNvSpPr>
          <p:nvPr>
            <p:ph idx="1"/>
          </p:nvPr>
        </p:nvSpPr>
        <p:spPr/>
        <p:txBody>
          <a:bodyPr>
            <a:normAutofit lnSpcReduction="10000"/>
          </a:bodyPr>
          <a:lstStyle/>
          <a:p>
            <a:r>
              <a:rPr lang="en-US" dirty="0" smtClean="0"/>
              <a:t>Cram more applications on a single server</a:t>
            </a:r>
          </a:p>
          <a:p>
            <a:pPr lvl="1"/>
            <a:r>
              <a:rPr lang="en-US" dirty="0" smtClean="0"/>
              <a:t>Lighter weight than VMs</a:t>
            </a:r>
          </a:p>
          <a:p>
            <a:r>
              <a:rPr lang="en-US" dirty="0" smtClean="0"/>
              <a:t>Can write a container once and move from </a:t>
            </a:r>
            <a:r>
              <a:rPr lang="en-US" dirty="0" err="1" smtClean="0"/>
              <a:t>dev</a:t>
            </a:r>
            <a:r>
              <a:rPr lang="en-US" dirty="0" smtClean="0"/>
              <a:t>, test, prod reliably</a:t>
            </a:r>
          </a:p>
          <a:p>
            <a:r>
              <a:rPr lang="en-US" dirty="0" smtClean="0"/>
              <a:t>Lots of third party created containers/images of common software, easier to setup</a:t>
            </a:r>
          </a:p>
          <a:p>
            <a:r>
              <a:rPr lang="en-US" dirty="0" smtClean="0"/>
              <a:t>~0 downtime deployments, deploy new app as new container, swap with running container quickly</a:t>
            </a:r>
            <a:endParaRPr lang="en-US" dirty="0"/>
          </a:p>
        </p:txBody>
      </p:sp>
    </p:spTree>
    <p:extLst>
      <p:ext uri="{BB962C8B-B14F-4D97-AF65-F5344CB8AC3E}">
        <p14:creationId xmlns:p14="http://schemas.microsoft.com/office/powerpoint/2010/main" val="3605668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2060</TotalTime>
  <Words>1114</Words>
  <Application>Microsoft Macintosh PowerPoint</Application>
  <PresentationFormat>On-screen Show (4:3)</PresentationFormat>
  <Paragraphs>154</Paragraphs>
  <Slides>22</Slides>
  <Notes>10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One Man Army</vt:lpstr>
      <vt:lpstr>Who Am I And Why am I Talking</vt:lpstr>
      <vt:lpstr>Solution </vt:lpstr>
      <vt:lpstr>Ansible – Overview</vt:lpstr>
      <vt:lpstr>Ansible –Overview</vt:lpstr>
      <vt:lpstr>Ansible – Benefits</vt:lpstr>
      <vt:lpstr>Docker – Overview</vt:lpstr>
      <vt:lpstr>Docker – Overview</vt:lpstr>
      <vt:lpstr>Docker – Benefits</vt:lpstr>
      <vt:lpstr>Benefits together</vt:lpstr>
      <vt:lpstr>Structuring a Docker app</vt:lpstr>
      <vt:lpstr>Structuring a Docker app: Dockerfile</vt:lpstr>
      <vt:lpstr>Structuring a Docker app: Building the Container</vt:lpstr>
      <vt:lpstr>Deploying the App</vt:lpstr>
      <vt:lpstr>Deploying the App: Environment Config</vt:lpstr>
      <vt:lpstr>Building a Docker Host</vt:lpstr>
      <vt:lpstr>Building a Docker Host: Reverse Proxy</vt:lpstr>
      <vt:lpstr>Building a Docker Host: Centralized Logging</vt:lpstr>
      <vt:lpstr>Application Monitoring</vt:lpstr>
      <vt:lpstr>Application Monitoring</vt:lpstr>
      <vt:lpstr>What I didn’t cover</vt:lpstr>
      <vt:lpstr>Questions</vt:lpstr>
    </vt:vector>
  </TitlesOfParts>
  <Company>Herrmann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Man Army</dc:title>
  <dc:creator>Andrew Swerlick</dc:creator>
  <cp:lastModifiedBy>Andrew Swerlick</cp:lastModifiedBy>
  <cp:revision>25</cp:revision>
  <dcterms:created xsi:type="dcterms:W3CDTF">2015-01-21T02:41:43Z</dcterms:created>
  <dcterms:modified xsi:type="dcterms:W3CDTF">2015-02-15T05:04:31Z</dcterms:modified>
</cp:coreProperties>
</file>