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306" r:id="rId3"/>
    <p:sldId id="259" r:id="rId4"/>
    <p:sldId id="307" r:id="rId5"/>
    <p:sldId id="262" r:id="rId6"/>
    <p:sldId id="294" r:id="rId7"/>
    <p:sldId id="312" r:id="rId8"/>
    <p:sldId id="293" r:id="rId9"/>
    <p:sldId id="296" r:id="rId10"/>
    <p:sldId id="313" r:id="rId11"/>
    <p:sldId id="311" r:id="rId12"/>
    <p:sldId id="314" r:id="rId13"/>
    <p:sldId id="295" r:id="rId14"/>
    <p:sldId id="292" r:id="rId15"/>
    <p:sldId id="300" r:id="rId16"/>
    <p:sldId id="299" r:id="rId17"/>
    <p:sldId id="297" r:id="rId18"/>
    <p:sldId id="303" r:id="rId19"/>
    <p:sldId id="305" r:id="rId20"/>
    <p:sldId id="304" r:id="rId21"/>
    <p:sldId id="308" r:id="rId22"/>
    <p:sldId id="309" r:id="rId23"/>
    <p:sldId id="310" r:id="rId24"/>
    <p:sldId id="272" r:id="rId25"/>
  </p:sldIdLst>
  <p:sldSz cx="9144000" cy="5143500" type="screen16x9"/>
  <p:notesSz cx="6858000" cy="9144000"/>
  <p:embeddedFontLst>
    <p:embeddedFont>
      <p:font typeface="Nunito Sans" panose="020B0604020202020204" charset="-18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B42816FA-EF68-405A-9916-952D75EC8D6F}">
          <p14:sldIdLst>
            <p14:sldId id="306"/>
            <p14:sldId id="259"/>
          </p14:sldIdLst>
        </p14:section>
        <p14:section name="Czym jest Protractor" id="{959301ED-6E5A-4A03-B9B6-14270D3B515B}">
          <p14:sldIdLst>
            <p14:sldId id="307"/>
            <p14:sldId id="262"/>
            <p14:sldId id="294"/>
            <p14:sldId id="312"/>
          </p14:sldIdLst>
        </p14:section>
        <p14:section name="Dlaczego Protractor?" id="{D544A1F4-1F5F-4EAF-B5EC-5F25D8B16C85}">
          <p14:sldIdLst>
            <p14:sldId id="293"/>
            <p14:sldId id="296"/>
            <p14:sldId id="313"/>
            <p14:sldId id="311"/>
            <p14:sldId id="314"/>
          </p14:sldIdLst>
        </p14:section>
        <p14:section name="Konfiguracja" id="{38CEEBA4-247D-4BEE-9017-4BC0F69C6468}">
          <p14:sldIdLst>
            <p14:sldId id="295"/>
            <p14:sldId id="292"/>
            <p14:sldId id="300"/>
            <p14:sldId id="299"/>
            <p14:sldId id="297"/>
            <p14:sldId id="303"/>
            <p14:sldId id="305"/>
            <p14:sldId id="304"/>
            <p14:sldId id="308"/>
            <p14:sldId id="309"/>
            <p14:sldId id="31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yska, Sebastian (Nokia - PL/Bydgoszcz)" initials="MS(-P" lastIdx="17" clrIdx="0">
    <p:extLst>
      <p:ext uri="{19B8F6BF-5375-455C-9EA6-DF929625EA0E}">
        <p15:presenceInfo xmlns:p15="http://schemas.microsoft.com/office/powerpoint/2012/main" userId="S-1-5-21-1593251271-2640304127-1825641215-28139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  <a:srgbClr val="FD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71D4FE-8BDC-4C6D-8BC2-CCF26F30D23E}">
  <a:tblStyle styleId="{0571D4FE-8BDC-4C6D-8BC2-CCF26F30D2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7T20:15:57.685" idx="15">
    <p:pos x="3744" y="488"/>
    <p:text>o widzisz dopiero w 18 slajdzie wyjaśniasz coś czego używałeś wcześniej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7T20:17:46.564" idx="17">
    <p:pos x="2948" y="1968"/>
    <p:text>pod koniec ma być pizza, także może zamiast kawy pizza ? :D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886B7-CE58-4EAA-9B0A-F56E3C112A94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8442-9F40-462B-A0B7-10027078D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8198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54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8d0b7f6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8d0b7f6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81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45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11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65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0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95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68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777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73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32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97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953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13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94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58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27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857C-CDC9-48E2-ACEE-19375ACF37F8}" type="datetimeFigureOut">
              <a:rPr lang="pl-PL" smtClean="0"/>
              <a:t>18.01.2019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38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PROTRACTOR</a:t>
            </a:r>
            <a:endParaRPr sz="4000" b="1" dirty="0"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4294967295"/>
          </p:nvPr>
        </p:nvSpPr>
        <p:spPr>
          <a:xfrm>
            <a:off x="742726" y="3455628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FFFFFF"/>
                </a:solidFill>
              </a:rPr>
              <a:t>Czyli o co tyle hałasu?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6" name="Google Shape;166;p23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Google Shape;167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452" y="410990"/>
            <a:ext cx="1437207" cy="1437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1872" y="454735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  <a:latin typeface="Nunito Sans" panose="020B0604020202020204" charset="-18"/>
              </a:rPr>
              <a:t>Andrzej Szomszor</a:t>
            </a:r>
          </a:p>
        </p:txBody>
      </p:sp>
    </p:spTree>
    <p:extLst>
      <p:ext uri="{BB962C8B-B14F-4D97-AF65-F5344CB8AC3E}">
        <p14:creationId xmlns:p14="http://schemas.microsoft.com/office/powerpoint/2010/main" val="381507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4294967295"/>
          </p:nvPr>
        </p:nvSpPr>
        <p:spPr>
          <a:xfrm>
            <a:off x="262759" y="311150"/>
            <a:ext cx="3952054" cy="624271"/>
          </a:xfrm>
        </p:spPr>
        <p:txBody>
          <a:bodyPr/>
          <a:lstStyle/>
          <a:p>
            <a:pPr marL="114300" indent="0" algn="just">
              <a:buNone/>
            </a:pPr>
            <a:r>
              <a:rPr lang="pl-PL" sz="1800" i="0" dirty="0" err="1" smtClean="0">
                <a:solidFill>
                  <a:srgbClr val="F67031"/>
                </a:solidFill>
                <a:latin typeface="Nunito Sans" panose="020B0604020202020204" charset="-18"/>
              </a:rPr>
              <a:t>Webdriverjs</a:t>
            </a:r>
            <a:endParaRPr lang="pl-PL" sz="1800" i="0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8" y="1090170"/>
            <a:ext cx="2509657" cy="7413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78" y="1866847"/>
            <a:ext cx="2509657" cy="787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14" y="1053705"/>
            <a:ext cx="3937299" cy="1540404"/>
          </a:xfrm>
          <a:prstGeom prst="rect">
            <a:avLst/>
          </a:prstGeom>
        </p:spPr>
      </p:pic>
      <p:sp>
        <p:nvSpPr>
          <p:cNvPr id="16" name="Subtitle 9"/>
          <p:cNvSpPr txBox="1">
            <a:spLocks/>
          </p:cNvSpPr>
          <p:nvPr/>
        </p:nvSpPr>
        <p:spPr>
          <a:xfrm>
            <a:off x="277514" y="2802200"/>
            <a:ext cx="3952054" cy="62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114300" indent="0" algn="just">
              <a:buFont typeface="Nunito Sans"/>
              <a:buNone/>
            </a:pPr>
            <a:r>
              <a:rPr lang="pl-PL" sz="1800" dirty="0" err="1" smtClean="0">
                <a:solidFill>
                  <a:srgbClr val="F67031"/>
                </a:solidFill>
                <a:latin typeface="Nunito Sans" panose="020B0604020202020204" charset="-18"/>
              </a:rPr>
              <a:t>Jasmine</a:t>
            </a:r>
            <a:r>
              <a:rPr lang="pl-PL" sz="1800" dirty="0" smtClean="0">
                <a:solidFill>
                  <a:srgbClr val="F67031"/>
                </a:solidFill>
                <a:latin typeface="Nunito Sans" panose="020B0604020202020204" charset="-18"/>
              </a:rPr>
              <a:t>/</a:t>
            </a:r>
            <a:r>
              <a:rPr lang="pl-PL" sz="1800" dirty="0" err="1" smtClean="0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endParaRPr lang="pl-PL" sz="1800" dirty="0" smtClean="0">
              <a:solidFill>
                <a:srgbClr val="F67031"/>
              </a:solidFill>
              <a:latin typeface="Nunito Sans" panose="020B0604020202020204" charset="-18"/>
            </a:endParaRPr>
          </a:p>
          <a:p>
            <a:endParaRPr lang="pl-PL" dirty="0"/>
          </a:p>
        </p:txBody>
      </p:sp>
      <p:sp>
        <p:nvSpPr>
          <p:cNvPr id="17" name="Subtitle 9"/>
          <p:cNvSpPr txBox="1">
            <a:spLocks/>
          </p:cNvSpPr>
          <p:nvPr/>
        </p:nvSpPr>
        <p:spPr>
          <a:xfrm>
            <a:off x="4668621" y="311150"/>
            <a:ext cx="3952054" cy="62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114300" indent="0" algn="just">
              <a:buFont typeface="Nunito Sans"/>
              <a:buNone/>
            </a:pPr>
            <a:r>
              <a:rPr lang="pl-PL" sz="1800" dirty="0" err="1" smtClean="0">
                <a:solidFill>
                  <a:schemeClr val="bg1"/>
                </a:solidFill>
                <a:latin typeface="Nunito Sans" panose="020B0604020202020204" charset="-18"/>
              </a:rPr>
              <a:t>Jasmine</a:t>
            </a:r>
            <a:r>
              <a:rPr lang="pl-PL" sz="1800" dirty="0" smtClean="0">
                <a:solidFill>
                  <a:schemeClr val="bg1"/>
                </a:solidFill>
                <a:latin typeface="Nunito Sans" panose="020B0604020202020204" charset="-18"/>
              </a:rPr>
              <a:t> </a:t>
            </a:r>
            <a:r>
              <a:rPr lang="pl-PL" sz="1800" dirty="0" err="1" smtClean="0">
                <a:solidFill>
                  <a:schemeClr val="bg1"/>
                </a:solidFill>
                <a:latin typeface="Nunito Sans" panose="020B0604020202020204" charset="-18"/>
              </a:rPr>
              <a:t>reports</a:t>
            </a:r>
            <a:r>
              <a:rPr lang="pl-PL" sz="1800" dirty="0" smtClean="0">
                <a:solidFill>
                  <a:schemeClr val="bg1"/>
                </a:solidFill>
                <a:latin typeface="Nunito Sans" panose="020B0604020202020204" charset="-18"/>
              </a:rPr>
              <a:t> in </a:t>
            </a:r>
            <a:r>
              <a:rPr lang="pl-PL" sz="1800" dirty="0" err="1" smtClean="0">
                <a:solidFill>
                  <a:schemeClr val="bg1"/>
                </a:solidFill>
                <a:latin typeface="Nunito Sans" panose="020B0604020202020204" charset="-18"/>
              </a:rPr>
              <a:t>console</a:t>
            </a:r>
            <a:endParaRPr lang="pl-PL" sz="1800" dirty="0" smtClean="0">
              <a:solidFill>
                <a:schemeClr val="bg1"/>
              </a:solidFill>
              <a:latin typeface="Nunito Sans" panose="020B0604020202020204" charset="-18"/>
            </a:endParaRPr>
          </a:p>
          <a:p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14" y="3550024"/>
            <a:ext cx="3938760" cy="1398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378" y="3360405"/>
            <a:ext cx="3259966" cy="1586245"/>
          </a:xfrm>
          <a:prstGeom prst="rect">
            <a:avLst/>
          </a:prstGeom>
        </p:spPr>
      </p:pic>
      <p:sp>
        <p:nvSpPr>
          <p:cNvPr id="18" name="Subtitle 9"/>
          <p:cNvSpPr txBox="1">
            <a:spLocks/>
          </p:cNvSpPr>
          <p:nvPr/>
        </p:nvSpPr>
        <p:spPr>
          <a:xfrm>
            <a:off x="4668621" y="2802199"/>
            <a:ext cx="3952054" cy="62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114300" indent="0" algn="just">
              <a:buFont typeface="Nunito Sans"/>
              <a:buNone/>
            </a:pPr>
            <a:r>
              <a:rPr lang="pl-PL" sz="1800" dirty="0" err="1" smtClean="0">
                <a:solidFill>
                  <a:schemeClr val="bg1"/>
                </a:solidFill>
                <a:latin typeface="Nunito Sans" panose="020B0604020202020204" charset="-18"/>
              </a:rPr>
              <a:t>Allure</a:t>
            </a:r>
            <a:r>
              <a:rPr lang="pl-PL" sz="1800" dirty="0" smtClean="0">
                <a:solidFill>
                  <a:schemeClr val="bg1"/>
                </a:solidFill>
                <a:latin typeface="Nunito Sans" panose="020B0604020202020204" charset="-18"/>
              </a:rPr>
              <a:t> report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784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06326" y="311727"/>
            <a:ext cx="4214304" cy="3804173"/>
          </a:xfrm>
        </p:spPr>
        <p:txBody>
          <a:bodyPr/>
          <a:lstStyle/>
          <a:p>
            <a:pPr marL="114300" indent="0"/>
            <a:r>
              <a:rPr lang="pl-PL" sz="1800" i="0" dirty="0">
                <a:solidFill>
                  <a:schemeClr val="bg1"/>
                </a:solidFill>
                <a:latin typeface="Nunito Sans" panose="020B0604020202020204" charset="-18"/>
              </a:rPr>
              <a:t>6. </a:t>
            </a:r>
            <a:r>
              <a:rPr lang="pl-PL" sz="1800" i="0" dirty="0" err="1">
                <a:solidFill>
                  <a:schemeClr val="bg1"/>
                </a:solidFill>
                <a:latin typeface="Nunito Sans" panose="020B0604020202020204" charset="-18"/>
              </a:rPr>
              <a:t>Expected</a:t>
            </a:r>
            <a:r>
              <a:rPr lang="pl-PL" sz="1800" i="0" dirty="0">
                <a:solidFill>
                  <a:schemeClr val="bg1"/>
                </a:solidFill>
                <a:latin typeface="Nunito Sans" panose="020B0604020202020204" charset="-18"/>
              </a:rPr>
              <a:t> </a:t>
            </a:r>
            <a:r>
              <a:rPr lang="pl-PL" sz="1800" i="0" dirty="0" err="1">
                <a:solidFill>
                  <a:schemeClr val="bg1"/>
                </a:solidFill>
                <a:latin typeface="Nunito Sans" panose="020B0604020202020204" charset="-18"/>
              </a:rPr>
              <a:t>Conditions</a:t>
            </a:r>
            <a:endParaRPr lang="pl-PL" sz="1800" i="0" dirty="0">
              <a:solidFill>
                <a:schemeClr val="bg1"/>
              </a:solidFill>
              <a:latin typeface="Nunito Sans" panose="020B0604020202020204" charset="-18"/>
            </a:endParaRPr>
          </a:p>
          <a:p>
            <a:pPr marL="114300" indent="0"/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elementToBeClickable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textToBePresentInElement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titleContains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presenceOf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visibilityOf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invisibilityOf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elementToBeSelected</a:t>
            </a:r>
            <a:endParaRPr lang="pl-PL" sz="1600" i="0" dirty="0">
              <a:latin typeface="Nunito Sans" panose="020B0604020202020204" charset="-18"/>
            </a:endParaRPr>
          </a:p>
          <a:p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" y="3335426"/>
            <a:ext cx="4280295" cy="11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9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KONFIGURACJA</a:t>
            </a:r>
            <a:endParaRPr sz="4000" b="1" dirty="0"/>
          </a:p>
        </p:txBody>
      </p: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4" name="Google Shape;658;p43"/>
          <p:cNvGrpSpPr/>
          <p:nvPr/>
        </p:nvGrpSpPr>
        <p:grpSpPr>
          <a:xfrm>
            <a:off x="6781049" y="1151407"/>
            <a:ext cx="1143993" cy="850575"/>
            <a:chOff x="5247525" y="3007275"/>
            <a:chExt cx="517575" cy="384825"/>
          </a:xfrm>
        </p:grpSpPr>
        <p:sp>
          <p:nvSpPr>
            <p:cNvPr id="15" name="Google Shape;659;p4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0;p4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28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Subtitle 5"/>
          <p:cNvSpPr>
            <a:spLocks noGrp="1"/>
          </p:cNvSpPr>
          <p:nvPr>
            <p:ph type="body" idx="2"/>
          </p:nvPr>
        </p:nvSpPr>
        <p:spPr>
          <a:xfrm>
            <a:off x="2928730" y="575500"/>
            <a:ext cx="5758095" cy="3980913"/>
          </a:xfrm>
        </p:spPr>
        <p:txBody>
          <a:bodyPr/>
          <a:lstStyle/>
          <a:p>
            <a:pPr marL="139700" indent="0" algn="just">
              <a:buNone/>
            </a:pPr>
            <a:r>
              <a:rPr lang="pl-PL" sz="1600" i="0" dirty="0" err="1">
                <a:solidFill>
                  <a:schemeClr val="bg2"/>
                </a:solidFill>
                <a:latin typeface="Nunito Sans" panose="020B0604020202020204" charset="-18"/>
              </a:rPr>
              <a:t>Protractor</a:t>
            </a:r>
            <a:r>
              <a:rPr lang="pl-PL" sz="1600" i="0" dirty="0">
                <a:latin typeface="Nunito Sans" panose="020B0604020202020204" charset="-18"/>
              </a:rPr>
              <a:t> wykorzystuje </a:t>
            </a:r>
            <a:r>
              <a:rPr lang="pl-PL" sz="1600" b="1" i="0" dirty="0">
                <a:solidFill>
                  <a:srgbClr val="F67031"/>
                </a:solidFill>
                <a:latin typeface="Nunito Sans" panose="020B0604020202020204" charset="-18"/>
              </a:rPr>
              <a:t>Node.js</a:t>
            </a:r>
            <a:r>
              <a:rPr lang="pl-PL" sz="1600" i="0" dirty="0">
                <a:latin typeface="Nunito Sans" panose="020B0604020202020204" charset="-18"/>
              </a:rPr>
              <a:t>, więc należy go najpierw zainstalować. Następnie do instalacji </a:t>
            </a:r>
            <a:r>
              <a:rPr lang="pl-PL" sz="1600" i="0" dirty="0" err="1">
                <a:latin typeface="Nunito Sans" panose="020B0604020202020204" charset="-18"/>
              </a:rPr>
              <a:t>Protractora</a:t>
            </a:r>
            <a:r>
              <a:rPr lang="pl-PL" sz="1600" i="0" dirty="0">
                <a:latin typeface="Nunito Sans" panose="020B0604020202020204" charset="-18"/>
              </a:rPr>
              <a:t> najprościej użyć </a:t>
            </a:r>
            <a:r>
              <a:rPr lang="pl-PL" sz="1600" i="0" dirty="0" err="1">
                <a:latin typeface="Nunito Sans" panose="020B0604020202020204" charset="-18"/>
              </a:rPr>
              <a:t>package</a:t>
            </a:r>
            <a:r>
              <a:rPr lang="pl-PL" sz="1600" i="0" dirty="0">
                <a:latin typeface="Nunito Sans" panose="020B0604020202020204" charset="-18"/>
              </a:rPr>
              <a:t> managera </a:t>
            </a:r>
            <a:r>
              <a:rPr lang="pl-PL" sz="1600" b="1" i="0" dirty="0" err="1">
                <a:solidFill>
                  <a:srgbClr val="F67031"/>
                </a:solidFill>
                <a:latin typeface="Nunito Sans" panose="020B0604020202020204" charset="-18"/>
              </a:rPr>
              <a:t>npm</a:t>
            </a:r>
            <a:r>
              <a:rPr lang="pl-PL" sz="1600" b="1" i="0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sz="1600" i="0" dirty="0">
                <a:solidFill>
                  <a:schemeClr val="bg2"/>
                </a:solidFill>
                <a:latin typeface="Nunito Sans" panose="020B0604020202020204" charset="-18"/>
              </a:rPr>
              <a:t>w </a:t>
            </a: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wierszu poleceń:</a:t>
            </a:r>
          </a:p>
          <a:p>
            <a:pPr marL="139700" indent="0" algn="just">
              <a:buNone/>
            </a:pP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npm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install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–g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endParaRPr lang="pl-PL" b="1" i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139700" indent="0" algn="just">
              <a:buNone/>
            </a:pP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Polecenie to instaluje następujące elementy:</a:t>
            </a:r>
          </a:p>
          <a:p>
            <a:pPr marL="139700" indent="0" algn="just">
              <a:buNone/>
            </a:pP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  <a:r>
              <a:rPr lang="pl-PL" b="1" dirty="0" err="1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r>
              <a:rPr lang="pl-PL" b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dirty="0" err="1">
                <a:solidFill>
                  <a:srgbClr val="F67031"/>
                </a:solidFill>
                <a:latin typeface="Nunito Sans" panose="020B0604020202020204" charset="-18"/>
              </a:rPr>
              <a:t>command</a:t>
            </a:r>
            <a:r>
              <a:rPr lang="pl-PL" b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dirty="0" err="1">
                <a:solidFill>
                  <a:srgbClr val="F67031"/>
                </a:solidFill>
                <a:latin typeface="Nunito Sans" panose="020B0604020202020204" charset="-18"/>
              </a:rPr>
              <a:t>line</a:t>
            </a:r>
            <a:r>
              <a:rPr lang="pl-PL" b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dirty="0" err="1">
                <a:solidFill>
                  <a:srgbClr val="F67031"/>
                </a:solidFill>
                <a:latin typeface="Nunito Sans" panose="020B0604020202020204" charset="-18"/>
              </a:rPr>
              <a:t>tool</a:t>
            </a:r>
            <a:endParaRPr lang="pl-PL" b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protractor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 protractor.conf.js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protractor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 protractor.conf.js – </a:t>
            </a: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suites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 </a:t>
            </a: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commontests</a:t>
            </a:r>
            <a:endParaRPr lang="pl-PL" b="1" i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139700" indent="0" algn="just">
              <a:buNone/>
            </a:pP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command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line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tool</a:t>
            </a:r>
            <a:endParaRPr lang="pl-PL" b="1" i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webdriver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-manager update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webdriver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-manager start</a:t>
            </a:r>
          </a:p>
          <a:p>
            <a:pPr marL="139700" indent="0" algn="just">
              <a:buNone/>
            </a:pP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API (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library</a:t>
            </a:r>
            <a:r>
              <a:rPr lang="pl-PL" b="1" i="1" dirty="0" smtClean="0">
                <a:solidFill>
                  <a:srgbClr val="F67031"/>
                </a:solidFill>
                <a:latin typeface="Nunito Sans" panose="020B0604020202020204" charset="-18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" panose="020B0604020202020204" charset="-18"/>
              </a:rPr>
              <a:t>https://www.protractortest.org/#/api</a:t>
            </a:r>
          </a:p>
          <a:p>
            <a:pPr marL="139700" indent="0">
              <a:buNone/>
            </a:pPr>
            <a:endParaRPr lang="pl-PL" b="1" i="1" dirty="0">
              <a:solidFill>
                <a:srgbClr val="F67031"/>
              </a:solidFill>
              <a:latin typeface="Nunito Sans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7269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WebDriver</a:t>
            </a:r>
            <a:r>
              <a:rPr lang="pl-PL" dirty="0"/>
              <a:t>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Subtitle 5"/>
          <p:cNvSpPr>
            <a:spLocks noGrp="1"/>
          </p:cNvSpPr>
          <p:nvPr>
            <p:ph type="body" idx="2"/>
          </p:nvPr>
        </p:nvSpPr>
        <p:spPr>
          <a:xfrm>
            <a:off x="2882348" y="575500"/>
            <a:ext cx="6016487" cy="3980913"/>
          </a:xfrm>
        </p:spPr>
        <p:txBody>
          <a:bodyPr/>
          <a:lstStyle/>
          <a:p>
            <a:pPr marL="139700" indent="0" algn="just">
              <a:buNone/>
            </a:pPr>
            <a:r>
              <a:rPr lang="pl-PL" sz="1600" b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sz="1600" b="1" dirty="0">
                <a:solidFill>
                  <a:srgbClr val="F67031"/>
                </a:solidFill>
                <a:latin typeface="Nunito Sans" panose="020B0604020202020204" charset="-18"/>
              </a:rPr>
              <a:t> Manager </a:t>
            </a: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jest narzędziem służącym do zarządzania serwerem </a:t>
            </a:r>
            <a:r>
              <a:rPr lang="pl-PL" sz="1600" dirty="0" err="1">
                <a:solidFill>
                  <a:schemeClr val="bg2"/>
                </a:solidFill>
                <a:latin typeface="Nunito Sans" panose="020B0604020202020204" charset="-18"/>
              </a:rPr>
              <a:t>Selenium</a:t>
            </a: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, sterownikami przeglądarki i ich wersjami. Ułatwia startowanie serwera i jego konfigurację.</a:t>
            </a:r>
          </a:p>
          <a:p>
            <a:pPr marL="139700" indent="0" algn="just">
              <a:buNone/>
            </a:pP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Podstawowe komendy: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update</a:t>
            </a:r>
            <a:r>
              <a:rPr lang="pl-PL" sz="1600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update --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version.chrome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=2.20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start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start –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seleniumPort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4200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webdriver-manger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status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clean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(za dużo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binarek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ściągniętych)</a:t>
            </a:r>
          </a:p>
          <a:p>
            <a:pPr marL="139700" indent="0">
              <a:buNone/>
            </a:pPr>
            <a:endParaRPr lang="pl-PL" sz="1600" b="1" i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endParaRPr lang="pl-PL" sz="1600" b="1" i="1" dirty="0">
              <a:solidFill>
                <a:srgbClr val="F67031"/>
              </a:solidFill>
              <a:latin typeface="Nunito Sans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1428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 err="1">
                <a:latin typeface="Nunito Sans" panose="020B0604020202020204" charset="-18"/>
              </a:rPr>
              <a:t>Protractor.conf</a:t>
            </a:r>
            <a:r>
              <a:rPr lang="pl-PL" sz="2000" b="1" i="0" dirty="0">
                <a:latin typeface="Nunito Sans" panose="020B0604020202020204" charset="-18"/>
              </a:rPr>
              <a:t> </a:t>
            </a:r>
            <a:r>
              <a:rPr lang="pl-PL" sz="2000" b="1" i="0" dirty="0" err="1">
                <a:latin typeface="Nunito Sans" panose="020B0604020202020204" charset="-18"/>
              </a:rPr>
              <a:t>js</a:t>
            </a:r>
            <a:r>
              <a:rPr lang="pl-PL" sz="2000" b="1" i="0" dirty="0">
                <a:latin typeface="Nunito Sans" panose="020B0604020202020204" charset="-18"/>
              </a:rPr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572000" y="1016000"/>
            <a:ext cx="4433777" cy="3322084"/>
          </a:xfrm>
        </p:spPr>
        <p:txBody>
          <a:bodyPr/>
          <a:lstStyle/>
          <a:p>
            <a:pPr algn="just"/>
            <a:r>
              <a:rPr lang="pl-PL" sz="1400" b="1" dirty="0" err="1" smtClean="0"/>
              <a:t>specs</a:t>
            </a:r>
            <a:r>
              <a:rPr lang="pl-PL" sz="1400" dirty="0" smtClean="0"/>
              <a:t> </a:t>
            </a:r>
            <a:r>
              <a:rPr lang="pl-PL" sz="1400" dirty="0"/>
              <a:t>– ścieżka do plików zawierających testy</a:t>
            </a:r>
          </a:p>
          <a:p>
            <a:pPr algn="just"/>
            <a:r>
              <a:rPr lang="pl-PL" sz="1400" b="1" dirty="0" err="1"/>
              <a:t>capabilities</a:t>
            </a:r>
            <a:r>
              <a:rPr lang="pl-PL" sz="1400" dirty="0"/>
              <a:t> – parametry środowiska, decydują o środowisku uruchomieniowym testów</a:t>
            </a:r>
          </a:p>
          <a:p>
            <a:pPr algn="just"/>
            <a:r>
              <a:rPr lang="pl-PL" sz="1400" b="1" dirty="0" err="1"/>
              <a:t>onPrepare</a:t>
            </a:r>
            <a:r>
              <a:rPr lang="pl-PL" sz="1400" dirty="0"/>
              <a:t> – funkcje wykonujące się przed uruchomieniem testów.</a:t>
            </a:r>
          </a:p>
          <a:p>
            <a:pPr algn="just"/>
            <a:r>
              <a:rPr lang="pl-PL" sz="1400" b="1" dirty="0" err="1"/>
              <a:t>framework</a:t>
            </a:r>
            <a:r>
              <a:rPr lang="pl-PL" sz="1400" dirty="0"/>
              <a:t> – zdefiniowanie </a:t>
            </a:r>
            <a:r>
              <a:rPr lang="pl-PL" sz="1400" dirty="0" err="1"/>
              <a:t>frameworka</a:t>
            </a:r>
            <a:r>
              <a:rPr lang="pl-PL" sz="1400" dirty="0"/>
              <a:t> testowego dla JavaScript (</a:t>
            </a:r>
            <a:r>
              <a:rPr lang="pl-PL" sz="1400" dirty="0" err="1">
                <a:solidFill>
                  <a:srgbClr val="F67031"/>
                </a:solidFill>
              </a:rPr>
              <a:t>Jasmine</a:t>
            </a:r>
            <a:r>
              <a:rPr lang="pl-PL" sz="1400" dirty="0">
                <a:solidFill>
                  <a:srgbClr val="F67031"/>
                </a:solidFill>
              </a:rPr>
              <a:t>, Mocka, </a:t>
            </a:r>
            <a:r>
              <a:rPr lang="pl-PL" sz="1400" dirty="0" err="1">
                <a:solidFill>
                  <a:srgbClr val="F67031"/>
                </a:solidFill>
              </a:rPr>
              <a:t>Chai</a:t>
            </a:r>
            <a:r>
              <a:rPr lang="pl-PL" sz="1400" dirty="0"/>
              <a:t>)</a:t>
            </a:r>
          </a:p>
          <a:p>
            <a:pPr algn="just">
              <a:buAutoNum type="arabicPeriod" startAt="5"/>
            </a:pPr>
            <a:r>
              <a:rPr lang="pl-PL" sz="1400" b="1" dirty="0" err="1"/>
              <a:t>seleniumAddress</a:t>
            </a:r>
            <a:r>
              <a:rPr lang="pl-PL" sz="1400" dirty="0"/>
              <a:t> – adres uruchomieniowy dla serwera </a:t>
            </a:r>
            <a:r>
              <a:rPr lang="pl-PL" sz="1400" dirty="0" err="1"/>
              <a:t>Selenium</a:t>
            </a:r>
            <a:r>
              <a:rPr lang="pl-PL" sz="1400" dirty="0"/>
              <a:t> </a:t>
            </a:r>
          </a:p>
          <a:p>
            <a:pPr marL="114300" indent="0">
              <a:buNone/>
            </a:pPr>
            <a:r>
              <a:rPr lang="pl-PL" sz="1400" dirty="0"/>
              <a:t>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4" y="1690255"/>
            <a:ext cx="4025625" cy="3148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64" y="685801"/>
            <a:ext cx="4030437" cy="8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5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spcBef>
                <a:spcPts val="1000"/>
              </a:spcBef>
              <a:buSzPts val="1800"/>
            </a:pPr>
            <a:r>
              <a:rPr lang="pl-PL" sz="4000" dirty="0"/>
              <a:t>STRUKTURA TESTÓW </a:t>
            </a:r>
            <a:br>
              <a:rPr lang="pl-PL" sz="4000" dirty="0"/>
            </a:br>
            <a:r>
              <a:rPr lang="pl-PL" sz="4000" dirty="0"/>
              <a:t>I DOBRE PRAKTYKI</a:t>
            </a:r>
          </a:p>
        </p:txBody>
      </p: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4" name="Google Shape;606;p43"/>
          <p:cNvGrpSpPr/>
          <p:nvPr/>
        </p:nvGrpSpPr>
        <p:grpSpPr>
          <a:xfrm>
            <a:off x="6897421" y="1021605"/>
            <a:ext cx="893963" cy="960138"/>
            <a:chOff x="616425" y="2329600"/>
            <a:chExt cx="361700" cy="388475"/>
          </a:xfrm>
        </p:grpSpPr>
        <p:sp>
          <p:nvSpPr>
            <p:cNvPr id="15" name="Google Shape;607;p4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8;p4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9;p43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0;p4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1;p4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2;p4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3;p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4;p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973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>
                <a:latin typeface="Nunito Sans" panose="020B0604020202020204" charset="-18"/>
              </a:rPr>
              <a:t>Struktura testu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518991" y="1016000"/>
            <a:ext cx="4419600" cy="3099900"/>
          </a:xfrm>
        </p:spPr>
        <p:txBody>
          <a:bodyPr/>
          <a:lstStyle/>
          <a:p>
            <a:pPr algn="just"/>
            <a:r>
              <a:rPr lang="pl-PL" sz="1400" b="1" dirty="0"/>
              <a:t>import</a:t>
            </a:r>
            <a:r>
              <a:rPr lang="pl-PL" sz="1400" dirty="0"/>
              <a:t> – importujemy elementy związane ze składnią </a:t>
            </a:r>
            <a:r>
              <a:rPr lang="pl-PL" sz="1400" dirty="0" err="1"/>
              <a:t>Protractora</a:t>
            </a:r>
            <a:r>
              <a:rPr lang="pl-PL" sz="1400" dirty="0"/>
              <a:t>.</a:t>
            </a:r>
          </a:p>
          <a:p>
            <a:pPr algn="just"/>
            <a:r>
              <a:rPr lang="pl-PL" sz="1400" b="1" dirty="0" err="1"/>
              <a:t>describe</a:t>
            </a:r>
            <a:r>
              <a:rPr lang="pl-PL" sz="1400" dirty="0"/>
              <a:t> – inaczej </a:t>
            </a:r>
            <a:r>
              <a:rPr lang="pl-PL" sz="1400" dirty="0" err="1">
                <a:solidFill>
                  <a:srgbClr val="F67031"/>
                </a:solidFill>
              </a:rPr>
              <a:t>suite</a:t>
            </a:r>
            <a:r>
              <a:rPr lang="pl-PL" sz="1400" dirty="0">
                <a:solidFill>
                  <a:srgbClr val="F67031"/>
                </a:solidFill>
              </a:rPr>
              <a:t> </a:t>
            </a:r>
            <a:r>
              <a:rPr lang="pl-PL" sz="1400" dirty="0">
                <a:solidFill>
                  <a:schemeClr val="bg2"/>
                </a:solidFill>
              </a:rPr>
              <a:t>–</a:t>
            </a:r>
            <a:r>
              <a:rPr lang="pl-PL" sz="1400" dirty="0"/>
              <a:t> to grupa testów wykonywana po sobie.</a:t>
            </a:r>
          </a:p>
          <a:p>
            <a:pPr algn="just"/>
            <a:r>
              <a:rPr lang="pl-PL" sz="1400" b="1" dirty="0" err="1"/>
              <a:t>it</a:t>
            </a:r>
            <a:r>
              <a:rPr lang="pl-PL" sz="1400" dirty="0"/>
              <a:t> – inaczej </a:t>
            </a:r>
            <a:r>
              <a:rPr lang="pl-PL" sz="1400" dirty="0">
                <a:solidFill>
                  <a:srgbClr val="F67031"/>
                </a:solidFill>
              </a:rPr>
              <a:t>spec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bg2"/>
                </a:solidFill>
              </a:rPr>
              <a:t>–</a:t>
            </a:r>
            <a:r>
              <a:rPr lang="pl-PL" sz="1400" dirty="0"/>
              <a:t> reprezentuje przypadek testowy wewnątrz grupy testów.</a:t>
            </a:r>
          </a:p>
          <a:p>
            <a:pPr algn="just"/>
            <a:r>
              <a:rPr lang="pl-PL" sz="1400" b="1" dirty="0" err="1"/>
              <a:t>expect</a:t>
            </a:r>
            <a:r>
              <a:rPr lang="pl-PL" sz="1400" dirty="0"/>
              <a:t> – reprezentuje asercję, która może przyjąć wartości </a:t>
            </a:r>
            <a:r>
              <a:rPr lang="pl-PL" sz="1400" dirty="0" err="1">
                <a:solidFill>
                  <a:srgbClr val="F67031"/>
                </a:solidFill>
              </a:rPr>
              <a:t>true</a:t>
            </a:r>
            <a:r>
              <a:rPr lang="pl-PL" sz="1400" dirty="0"/>
              <a:t> lub </a:t>
            </a:r>
            <a:r>
              <a:rPr lang="pl-PL" sz="1400" dirty="0" err="1">
                <a:solidFill>
                  <a:srgbClr val="F67031"/>
                </a:solidFill>
              </a:rPr>
              <a:t>false</a:t>
            </a:r>
            <a:r>
              <a:rPr lang="pl-PL" sz="1400" dirty="0"/>
              <a:t>. Jeśli choć jedno oczekiwanie będzie </a:t>
            </a:r>
            <a:r>
              <a:rPr lang="pl-PL" sz="1400" dirty="0" err="1">
                <a:solidFill>
                  <a:srgbClr val="F67031"/>
                </a:solidFill>
              </a:rPr>
              <a:t>false</a:t>
            </a:r>
            <a:r>
              <a:rPr lang="pl-PL" sz="1400" dirty="0"/>
              <a:t>, cały test zostanie uznany jako </a:t>
            </a:r>
            <a:r>
              <a:rPr lang="pl-PL" sz="1400" dirty="0" err="1">
                <a:solidFill>
                  <a:srgbClr val="F67031"/>
                </a:solidFill>
              </a:rPr>
              <a:t>false</a:t>
            </a:r>
            <a:r>
              <a:rPr lang="pl-PL" sz="1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2" y="818707"/>
            <a:ext cx="4354835" cy="37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038" y="153005"/>
            <a:ext cx="3246900" cy="532796"/>
          </a:xfrm>
        </p:spPr>
        <p:txBody>
          <a:bodyPr/>
          <a:lstStyle/>
          <a:p>
            <a:r>
              <a:rPr lang="pl-PL" sz="2000" b="1" i="0" dirty="0" err="1">
                <a:latin typeface="Nunito Sans" panose="020B0604020202020204" charset="-18"/>
              </a:rPr>
              <a:t>Todo</a:t>
            </a:r>
            <a:r>
              <a:rPr lang="pl-PL" sz="2000" b="1" i="0" dirty="0">
                <a:latin typeface="Nunito Sans" panose="020B0604020202020204" charset="-18"/>
              </a:rPr>
              <a:t> </a:t>
            </a:r>
            <a:r>
              <a:rPr lang="pl-PL" sz="2000" b="1" i="0" dirty="0" err="1">
                <a:latin typeface="Nunito Sans" panose="020B0604020202020204" charset="-18"/>
              </a:rPr>
              <a:t>Page</a:t>
            </a:r>
            <a:endParaRPr lang="pl-PL" sz="2000" b="1" i="0" dirty="0">
              <a:latin typeface="Nunito Sans" panose="020B0604020202020204" charset="-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" y="1016000"/>
            <a:ext cx="4154594" cy="3490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18" y="1016000"/>
            <a:ext cx="4171977" cy="35363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74018" y="21934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solidFill>
                  <a:srgbClr val="F67031"/>
                </a:solidFill>
                <a:latin typeface="Nunito Sans" panose="020B0604020202020204" charset="-18"/>
              </a:rPr>
              <a:t>Todo</a:t>
            </a:r>
            <a:r>
              <a:rPr lang="pl-PL" sz="2000" b="1" dirty="0">
                <a:solidFill>
                  <a:srgbClr val="F67031"/>
                </a:solidFill>
                <a:latin typeface="Nunito Sans" panose="020B0604020202020204" charset="-18"/>
              </a:rPr>
              <a:t> Spec</a:t>
            </a:r>
          </a:p>
        </p:txBody>
      </p:sp>
    </p:spTree>
    <p:extLst>
      <p:ext uri="{BB962C8B-B14F-4D97-AF65-F5344CB8AC3E}">
        <p14:creationId xmlns:p14="http://schemas.microsoft.com/office/powerpoint/2010/main" val="159408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CONTOL FLOW I PROMISES</a:t>
            </a:r>
            <a:endParaRPr sz="4000" b="1" dirty="0"/>
          </a:p>
        </p:txBody>
      </p: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4" name="Google Shape;658;p43"/>
          <p:cNvGrpSpPr/>
          <p:nvPr/>
        </p:nvGrpSpPr>
        <p:grpSpPr>
          <a:xfrm>
            <a:off x="6781049" y="1151407"/>
            <a:ext cx="1143993" cy="850575"/>
            <a:chOff x="5247525" y="3007275"/>
            <a:chExt cx="517575" cy="384825"/>
          </a:xfrm>
        </p:grpSpPr>
        <p:sp>
          <p:nvSpPr>
            <p:cNvPr id="15" name="Google Shape;659;p4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0;p4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03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/>
              <a:t>Agenda</a:t>
            </a:r>
            <a:endParaRPr sz="6000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59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sz="2000" dirty="0"/>
              <a:t>Czym jest </a:t>
            </a:r>
            <a:r>
              <a:rPr lang="pl-PL" sz="2000" dirty="0" err="1"/>
              <a:t>Protractor</a:t>
            </a:r>
            <a:endParaRPr sz="20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sz="2000" dirty="0"/>
              <a:t>Dlaczego </a:t>
            </a:r>
            <a:r>
              <a:rPr lang="pl-PL" sz="2000" dirty="0" err="1"/>
              <a:t>Protractor</a:t>
            </a:r>
            <a:r>
              <a:rPr lang="pl-PL" sz="2000" dirty="0"/>
              <a:t>?</a:t>
            </a:r>
            <a:endParaRPr sz="20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sz="2000" dirty="0"/>
              <a:t>Konfiguracja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sz="2000" dirty="0"/>
              <a:t>Struktura testów i dobre praktyki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000" dirty="0">
                <a:solidFill>
                  <a:srgbClr val="F67031"/>
                </a:solidFill>
              </a:rPr>
              <a:t>5.  </a:t>
            </a:r>
            <a:r>
              <a:rPr lang="pl-PL" sz="2000" dirty="0"/>
              <a:t>Control </a:t>
            </a:r>
            <a:r>
              <a:rPr lang="pl-PL" sz="2000" dirty="0" err="1"/>
              <a:t>Flow</a:t>
            </a:r>
            <a:r>
              <a:rPr lang="pl-PL" sz="2000" dirty="0"/>
              <a:t> i </a:t>
            </a:r>
            <a:r>
              <a:rPr lang="pl-PL" sz="2000" dirty="0" err="1"/>
              <a:t>Promises</a:t>
            </a:r>
            <a:endParaRPr lang="pl-PL" sz="2000" dirty="0"/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000" dirty="0">
                <a:solidFill>
                  <a:srgbClr val="F67031"/>
                </a:solidFill>
              </a:rPr>
              <a:t>6.  </a:t>
            </a:r>
            <a:r>
              <a:rPr lang="pl-PL" sz="2000" dirty="0"/>
              <a:t>Q&amp;A</a:t>
            </a:r>
            <a:endParaRPr sz="20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>
                <a:latin typeface="Nunito Sans" panose="020B0604020202020204" charset="-18"/>
              </a:rPr>
              <a:t>CONTROL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578626" y="755701"/>
            <a:ext cx="4412974" cy="3994150"/>
          </a:xfrm>
        </p:spPr>
        <p:txBody>
          <a:bodyPr/>
          <a:lstStyle/>
          <a:p>
            <a:pPr marL="114300" indent="0" algn="just">
              <a:buNone/>
            </a:pPr>
            <a:r>
              <a:rPr lang="pl-PL" sz="1600" dirty="0">
                <a:solidFill>
                  <a:srgbClr val="F67031"/>
                </a:solidFill>
              </a:rPr>
              <a:t>Control </a:t>
            </a:r>
            <a:r>
              <a:rPr lang="pl-PL" sz="1600" dirty="0" err="1">
                <a:solidFill>
                  <a:srgbClr val="F67031"/>
                </a:solidFill>
              </a:rPr>
              <a:t>Flow</a:t>
            </a:r>
            <a:r>
              <a:rPr lang="pl-PL" sz="1600" dirty="0">
                <a:solidFill>
                  <a:srgbClr val="F67031"/>
                </a:solidFill>
              </a:rPr>
              <a:t> </a:t>
            </a:r>
            <a:r>
              <a:rPr lang="pl-PL" sz="1600" dirty="0"/>
              <a:t>to kolejność, w której program wykonuje polecenia </a:t>
            </a:r>
            <a:r>
              <a:rPr lang="pl-PL" sz="1600" dirty="0">
                <a:solidFill>
                  <a:schemeClr val="bg2"/>
                </a:solidFill>
              </a:rPr>
              <a:t>–</a:t>
            </a:r>
            <a:r>
              <a:rPr lang="pl-PL" sz="1600" dirty="0"/>
              <a:t> w naszym wypadku </a:t>
            </a:r>
            <a:br>
              <a:rPr lang="pl-PL" sz="1600" dirty="0"/>
            </a:br>
            <a:r>
              <a:rPr lang="pl-PL" sz="1600" dirty="0"/>
              <a:t>w teście. Kod jest uruchamiany w kolejności od pierwszego wiersza testu do ostatniego. Ponieważ </a:t>
            </a:r>
            <a:r>
              <a:rPr lang="pl-PL" sz="1600" dirty="0" err="1"/>
              <a:t>Protractor</a:t>
            </a:r>
            <a:r>
              <a:rPr lang="pl-PL" sz="1600" dirty="0"/>
              <a:t> jest silnie zorientowany na </a:t>
            </a:r>
            <a:r>
              <a:rPr lang="pl-PL" sz="1600" dirty="0" err="1"/>
              <a:t>Promises</a:t>
            </a:r>
            <a:r>
              <a:rPr lang="pl-PL" sz="1600" dirty="0"/>
              <a:t>, polecenia w kodzie są wykonywane asynchronicznie.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3" y="755701"/>
            <a:ext cx="4384204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8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>
                <a:latin typeface="Nunito Sans" panose="020B0604020202020204" charset="-18"/>
              </a:rPr>
              <a:t>PROMISES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622778" y="685801"/>
            <a:ext cx="4421831" cy="4261813"/>
          </a:xfrm>
        </p:spPr>
        <p:txBody>
          <a:bodyPr/>
          <a:lstStyle/>
          <a:p>
            <a:pPr marL="114300" indent="0" algn="just">
              <a:buNone/>
            </a:pPr>
            <a:r>
              <a:rPr lang="pl-PL" sz="1600" dirty="0" err="1">
                <a:solidFill>
                  <a:srgbClr val="F67031"/>
                </a:solidFill>
              </a:rPr>
              <a:t>Promises</a:t>
            </a:r>
            <a:r>
              <a:rPr lang="pl-PL" sz="1600" dirty="0">
                <a:solidFill>
                  <a:schemeClr val="bg2"/>
                </a:solidFill>
              </a:rPr>
              <a:t>, czyli obietnice, pozwalają –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2"/>
                </a:solidFill>
              </a:rPr>
              <a:t>podobnie jak </a:t>
            </a:r>
            <a:r>
              <a:rPr lang="pl-PL" sz="1600" dirty="0" err="1">
                <a:solidFill>
                  <a:schemeClr val="bg2"/>
                </a:solidFill>
              </a:rPr>
              <a:t>callbacks</a:t>
            </a:r>
            <a:r>
              <a:rPr lang="pl-PL" sz="1600" dirty="0">
                <a:solidFill>
                  <a:schemeClr val="bg2"/>
                </a:solidFill>
              </a:rPr>
              <a:t> –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2"/>
                </a:solidFill>
              </a:rPr>
              <a:t>na asynchroniczne wykonywanie kodu. W </a:t>
            </a:r>
            <a:r>
              <a:rPr lang="pl-PL" sz="1600" dirty="0" err="1">
                <a:solidFill>
                  <a:schemeClr val="bg2"/>
                </a:solidFill>
              </a:rPr>
              <a:t>Promises</a:t>
            </a:r>
            <a:r>
              <a:rPr lang="pl-PL" sz="1600" dirty="0">
                <a:solidFill>
                  <a:schemeClr val="bg2"/>
                </a:solidFill>
              </a:rPr>
              <a:t> jednak możemy wskazać funkcje zależne od funkcji nadrzędnej i wstrzymać ich wykonanie do czasu, aż funkcja nadrzędna zostanie wykonana, dzięki użyciu .</a:t>
            </a:r>
            <a:r>
              <a:rPr lang="pl-PL" sz="1600" dirty="0" err="1">
                <a:solidFill>
                  <a:schemeClr val="bg2"/>
                </a:solidFill>
              </a:rPr>
              <a:t>then</a:t>
            </a:r>
            <a:r>
              <a:rPr lang="pl-PL" sz="1600" dirty="0">
                <a:solidFill>
                  <a:schemeClr val="bg2"/>
                </a:solidFill>
              </a:rPr>
              <a:t>(). Krótko mówiąc, pozwala nam to na kontrolę kolejności operacji wykonywanych asynchronicznie.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8" y="685801"/>
            <a:ext cx="4372414" cy="42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1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>
                <a:latin typeface="Nunito Sans" panose="020B0604020202020204" charset="-18"/>
              </a:rPr>
              <a:t>ASYNC/AWAIT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720299"/>
            <a:ext cx="4253022" cy="369130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412975" y="720299"/>
            <a:ext cx="4731025" cy="3691302"/>
          </a:xfrm>
        </p:spPr>
        <p:txBody>
          <a:bodyPr/>
          <a:lstStyle/>
          <a:p>
            <a:pPr marL="114300" indent="0" algn="just">
              <a:buNone/>
            </a:pPr>
            <a:r>
              <a:rPr lang="pl-PL" sz="1600" dirty="0" err="1">
                <a:solidFill>
                  <a:srgbClr val="F67031"/>
                </a:solidFill>
              </a:rPr>
              <a:t>Async</a:t>
            </a:r>
            <a:r>
              <a:rPr lang="pl-PL" sz="1600" dirty="0">
                <a:solidFill>
                  <a:srgbClr val="F67031"/>
                </a:solidFill>
              </a:rPr>
              <a:t>/</a:t>
            </a:r>
            <a:r>
              <a:rPr lang="pl-PL" sz="1600" dirty="0" err="1">
                <a:solidFill>
                  <a:srgbClr val="F67031"/>
                </a:solidFill>
              </a:rPr>
              <a:t>Await</a:t>
            </a:r>
            <a:r>
              <a:rPr lang="pl-PL" sz="1600" dirty="0"/>
              <a:t> pozwala na używanie udogodnień </a:t>
            </a:r>
            <a:r>
              <a:rPr lang="pl-PL" sz="1600" dirty="0" err="1"/>
              <a:t>Promise’ów</a:t>
            </a:r>
            <a:r>
              <a:rPr lang="pl-PL" sz="1600" dirty="0"/>
              <a:t>, pisanie asynchronicznego kodu </a:t>
            </a:r>
            <a:br>
              <a:rPr lang="pl-PL" sz="1600" dirty="0"/>
            </a:br>
            <a:r>
              <a:rPr lang="pl-PL" sz="1600" dirty="0"/>
              <a:t>w sposób synchroniczny i, co najważniejsze, </a:t>
            </a:r>
            <a:br>
              <a:rPr lang="pl-PL" sz="1600" dirty="0"/>
            </a:br>
            <a:r>
              <a:rPr lang="pl-PL" sz="1600" dirty="0"/>
              <a:t>w sposób bardziej czytelny dla użytkownika.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2" y="2072955"/>
            <a:ext cx="2604654" cy="23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5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>
            <a:spLocks noGrp="1"/>
          </p:cNvSpPr>
          <p:nvPr>
            <p:ph type="ctrTitle" idx="4294967295"/>
          </p:nvPr>
        </p:nvSpPr>
        <p:spPr>
          <a:xfrm>
            <a:off x="671313" y="225400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/>
              <a:t>DZIĘKUJĘ ZA UWAGĘ</a:t>
            </a:r>
            <a:endParaRPr sz="4000" b="1" dirty="0"/>
          </a:p>
        </p:txBody>
      </p:sp>
      <p:sp>
        <p:nvSpPr>
          <p:cNvPr id="332" name="Google Shape;332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781506" y="462609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9600" dirty="0">
                <a:solidFill>
                  <a:schemeClr val="bg1"/>
                </a:solidFill>
              </a:rPr>
              <a:t>😉</a:t>
            </a:r>
          </a:p>
        </p:txBody>
      </p:sp>
      <p:grpSp>
        <p:nvGrpSpPr>
          <p:cNvPr id="14" name="Google Shape;744;p43"/>
          <p:cNvGrpSpPr/>
          <p:nvPr/>
        </p:nvGrpSpPr>
        <p:grpSpPr>
          <a:xfrm>
            <a:off x="3115153" y="3125467"/>
            <a:ext cx="1054952" cy="1020146"/>
            <a:chOff x="1247825" y="5001950"/>
            <a:chExt cx="443300" cy="428675"/>
          </a:xfrm>
        </p:grpSpPr>
        <p:sp>
          <p:nvSpPr>
            <p:cNvPr id="15" name="Google Shape;745;p4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6;p4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7;p4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8;p4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9;p4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0;p4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63;p43"/>
          <p:cNvGrpSpPr/>
          <p:nvPr/>
        </p:nvGrpSpPr>
        <p:grpSpPr>
          <a:xfrm>
            <a:off x="4557513" y="3171873"/>
            <a:ext cx="1169074" cy="973740"/>
            <a:chOff x="3236425" y="5001950"/>
            <a:chExt cx="499300" cy="415875"/>
          </a:xfrm>
        </p:grpSpPr>
        <p:sp>
          <p:nvSpPr>
            <p:cNvPr id="13" name="Google Shape;764;p4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5;p4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6;p4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7;p4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8;p43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9;p43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CZYM JEST PROTRACTOR?</a:t>
            </a:r>
            <a:endParaRPr sz="4000" b="1"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6" name="Google Shape;862;p43"/>
          <p:cNvGrpSpPr/>
          <p:nvPr/>
        </p:nvGrpSpPr>
        <p:grpSpPr>
          <a:xfrm>
            <a:off x="7098005" y="950738"/>
            <a:ext cx="693378" cy="1099303"/>
            <a:chOff x="6718575" y="2318625"/>
            <a:chExt cx="256950" cy="407375"/>
          </a:xfrm>
          <a:solidFill>
            <a:srgbClr val="F67031"/>
          </a:solidFill>
        </p:grpSpPr>
        <p:sp>
          <p:nvSpPr>
            <p:cNvPr id="17" name="Google Shape;863;p4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" name="Google Shape;864;p4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" name="Google Shape;865;p4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" name="Google Shape;866;p4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" name="Google Shape;867;p4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" name="Google Shape;868;p4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" name="Google Shape;869;p4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" name="Google Shape;870;p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25" name="Google Shape;172;p23"/>
          <p:cNvSpPr/>
          <p:nvPr/>
        </p:nvSpPr>
        <p:spPr>
          <a:xfrm rot="2697569">
            <a:off x="8048924" y="1928867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9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1364974" y="1764234"/>
            <a:ext cx="6380922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r>
              <a:rPr lang="pl-PL" sz="2800" i="0" dirty="0" err="1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endParaRPr lang="pl-PL" sz="2800" i="0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76200" indent="0" algn="just">
              <a:buNone/>
            </a:pPr>
            <a:r>
              <a:rPr lang="en-US" sz="2000" i="0" dirty="0">
                <a:latin typeface="Nunito Sans" panose="020B0604020202020204" charset="-18"/>
              </a:rPr>
              <a:t>… </a:t>
            </a:r>
            <a:r>
              <a:rPr lang="pl-PL" sz="2000" i="0" dirty="0">
                <a:latin typeface="Nunito Sans" panose="020B0604020202020204" charset="-18"/>
              </a:rPr>
              <a:t>„</a:t>
            </a:r>
            <a:r>
              <a:rPr lang="en-US" sz="2000" i="0" dirty="0">
                <a:latin typeface="Nunito Sans" panose="020B0604020202020204" charset="-18"/>
              </a:rPr>
              <a:t>is an end to end test framework for AngularJS applications built on top of </a:t>
            </a:r>
            <a:r>
              <a:rPr lang="en-US" sz="2000" i="0" dirty="0" err="1">
                <a:latin typeface="Nunito Sans" panose="020B0604020202020204" charset="-18"/>
              </a:rPr>
              <a:t>WebDriverJS</a:t>
            </a:r>
            <a:r>
              <a:rPr lang="en-US" sz="2000" i="0" dirty="0">
                <a:latin typeface="Nunito Sans" panose="020B0604020202020204" charset="-18"/>
              </a:rPr>
              <a:t>. Protractor runs tests against your application running in a real browser, interacting with it as a user would”</a:t>
            </a:r>
            <a:r>
              <a:rPr lang="pl-PL" sz="2000" i="0" dirty="0">
                <a:latin typeface="Nunito Sans" panose="020B0604020202020204" charset="-18"/>
              </a:rPr>
              <a:t>.</a:t>
            </a:r>
            <a:r>
              <a:rPr lang="en-US" sz="2000" i="0" dirty="0">
                <a:latin typeface="Nunito Sans" panose="020B0604020202020204" charset="-18"/>
              </a:rPr>
              <a:t> </a:t>
            </a:r>
            <a:endParaRPr lang="pl-PL" sz="2000" i="0" dirty="0">
              <a:latin typeface="Nunito Sans" panose="020B0604020202020204" charset="-18"/>
            </a:endParaRPr>
          </a:p>
          <a:p>
            <a:pPr marL="76200" indent="0" algn="r">
              <a:buNone/>
            </a:pPr>
            <a:r>
              <a:rPr lang="pl-PL" sz="2000" i="0" dirty="0">
                <a:latin typeface="Nunito Sans" panose="020B0604020202020204" charset="-18"/>
              </a:rPr>
              <a:t>protractortest.org</a:t>
            </a:r>
            <a:endParaRPr sz="2000" dirty="0">
              <a:latin typeface="Nunito Sans" panose="020B0604020202020204" charset="-18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1" y="1011705"/>
            <a:ext cx="5455708" cy="18800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2316" y="209747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bg1"/>
                </a:solidFill>
                <a:latin typeface="Nunito Sans" panose="020B0604020202020204" charset="-18"/>
              </a:rPr>
              <a:t>Jak to działa?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70" y="3026388"/>
            <a:ext cx="6581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705" y="642760"/>
            <a:ext cx="3246900" cy="746478"/>
          </a:xfrm>
        </p:spPr>
        <p:txBody>
          <a:bodyPr/>
          <a:lstStyle/>
          <a:p>
            <a:r>
              <a:rPr lang="pl-PL" sz="2400" dirty="0" smtClean="0">
                <a:latin typeface="Nunito Sans" panose="020B0604020202020204" charset="-18"/>
              </a:rPr>
              <a:t>SPA </a:t>
            </a:r>
            <a:r>
              <a:rPr lang="pl-PL" sz="2400" dirty="0" err="1" smtClean="0">
                <a:latin typeface="Nunito Sans" panose="020B0604020202020204" charset="-18"/>
              </a:rPr>
              <a:t>Page</a:t>
            </a:r>
            <a:r>
              <a:rPr lang="pl-PL" sz="2400" dirty="0" smtClean="0">
                <a:latin typeface="Nunito Sans" panose="020B0604020202020204" charset="-18"/>
              </a:rPr>
              <a:t> </a:t>
            </a:r>
            <a:r>
              <a:rPr lang="pl-PL" sz="2400" dirty="0" err="1" smtClean="0">
                <a:latin typeface="Nunito Sans" panose="020B0604020202020204" charset="-18"/>
              </a:rPr>
              <a:t>Aplication</a:t>
            </a:r>
            <a:endParaRPr lang="pl-PL" sz="2400" dirty="0">
              <a:latin typeface="Nunito Sans" panose="020B0604020202020204" charset="-18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824248" y="1015999"/>
            <a:ext cx="4046483" cy="3733851"/>
          </a:xfrm>
        </p:spPr>
        <p:txBody>
          <a:bodyPr/>
          <a:lstStyle/>
          <a:p>
            <a:pPr marL="114300" indent="0">
              <a:buNone/>
            </a:pPr>
            <a:r>
              <a:rPr lang="pl-PL" sz="2000" dirty="0" smtClean="0"/>
              <a:t>Wyzwania w testowaniu SPA</a:t>
            </a:r>
          </a:p>
          <a:p>
            <a:endParaRPr lang="pl-PL" sz="2000" dirty="0" smtClean="0"/>
          </a:p>
          <a:p>
            <a:r>
              <a:rPr lang="pl-PL" sz="2000" dirty="0" smtClean="0"/>
              <a:t>Wybór odpowiednich lokalizatorów</a:t>
            </a:r>
          </a:p>
          <a:p>
            <a:r>
              <a:rPr lang="pl-PL" sz="2000" dirty="0" smtClean="0"/>
              <a:t>Wyczekiwanie na załadowanie strony</a:t>
            </a:r>
          </a:p>
          <a:p>
            <a:r>
              <a:rPr lang="pl-PL" sz="2000" dirty="0" smtClean="0"/>
              <a:t>Automatyczne czekanie na załadowanie dynamicznych elementów</a:t>
            </a:r>
          </a:p>
          <a:p>
            <a:pPr marL="114300" indent="0">
              <a:buNone/>
            </a:pPr>
            <a:endParaRPr lang="pl-PL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705" y="42499"/>
            <a:ext cx="3062747" cy="973500"/>
          </a:xfrm>
        </p:spPr>
        <p:txBody>
          <a:bodyPr/>
          <a:lstStyle/>
          <a:p>
            <a:r>
              <a:rPr lang="pl-PL" sz="3600" dirty="0" smtClean="0"/>
              <a:t> </a:t>
            </a:r>
            <a:r>
              <a:rPr lang="pl-PL" sz="4000" dirty="0" err="1" smtClean="0"/>
              <a:t>Angular</a:t>
            </a:r>
            <a:endParaRPr lang="pl-PL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85" y="1550160"/>
            <a:ext cx="3064153" cy="33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DLACZEGO?</a:t>
            </a:r>
            <a:endParaRPr sz="4000" b="1" dirty="0"/>
          </a:p>
        </p:txBody>
      </p: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6" name="Google Shape;661;p43"/>
          <p:cNvGrpSpPr/>
          <p:nvPr/>
        </p:nvGrpSpPr>
        <p:grpSpPr>
          <a:xfrm>
            <a:off x="6978034" y="1025442"/>
            <a:ext cx="932912" cy="952463"/>
            <a:chOff x="3951850" y="2985350"/>
            <a:chExt cx="407950" cy="416500"/>
          </a:xfrm>
        </p:grpSpPr>
        <p:sp>
          <p:nvSpPr>
            <p:cNvPr id="17" name="Google Shape;662;p4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3;p4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4;p4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5;p4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139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4294967295"/>
          </p:nvPr>
        </p:nvSpPr>
        <p:spPr>
          <a:xfrm>
            <a:off x="504497" y="298450"/>
            <a:ext cx="3248025" cy="4451350"/>
          </a:xfrm>
        </p:spPr>
        <p:txBody>
          <a:bodyPr/>
          <a:lstStyle/>
          <a:p>
            <a:pPr marL="139700" indent="0">
              <a:buNone/>
            </a:pPr>
            <a:r>
              <a:rPr lang="pl-PL" sz="1800" i="0" dirty="0">
                <a:latin typeface="Nunito Sans" panose="020B0604020202020204" charset="-18"/>
              </a:rPr>
              <a:t>1. </a:t>
            </a:r>
            <a:r>
              <a:rPr lang="pl-PL" sz="1800" i="0" dirty="0" err="1">
                <a:latin typeface="Nunito Sans" panose="020B0604020202020204" charset="-18"/>
              </a:rPr>
              <a:t>Autosynchronizacja</a:t>
            </a:r>
            <a:endParaRPr lang="pl-PL" sz="1800" i="0" dirty="0">
              <a:latin typeface="Nunito Sans" panose="020B0604020202020204" charset="-18"/>
            </a:endParaRPr>
          </a:p>
          <a:p>
            <a:pPr marL="139700" indent="0"/>
            <a:endParaRPr lang="pl-PL" sz="2000" dirty="0">
              <a:latin typeface="Nunito Sans" panose="020B0604020202020204" charset="-18"/>
            </a:endParaRPr>
          </a:p>
          <a:p>
            <a:pPr marL="139700" indent="0" algn="just">
              <a:buNone/>
            </a:pPr>
            <a:r>
              <a:rPr lang="pl-PL" i="0" dirty="0" err="1">
                <a:latin typeface="Nunito Sans" panose="020B0604020202020204" charset="-18"/>
              </a:rPr>
              <a:t>Protractor</a:t>
            </a:r>
            <a:r>
              <a:rPr lang="pl-PL" i="0" dirty="0">
                <a:latin typeface="Nunito Sans" panose="020B0604020202020204" charset="-18"/>
              </a:rPr>
              <a:t> czeka na załadowanie strony po wywołaniu </a:t>
            </a:r>
            <a:r>
              <a:rPr lang="pl-PL" i="0" dirty="0" err="1">
                <a:latin typeface="Nunito Sans" panose="020B0604020202020204" charset="-18"/>
              </a:rPr>
              <a:t>browser.get</a:t>
            </a:r>
            <a:r>
              <a:rPr lang="pl-PL" i="0" dirty="0">
                <a:latin typeface="Nunito Sans" panose="020B0604020202020204" charset="-18"/>
              </a:rPr>
              <a:t>. A także czeka, aż </a:t>
            </a:r>
            <a:r>
              <a:rPr lang="pl-PL" i="0" dirty="0" smtClean="0">
                <a:latin typeface="Nunito Sans" panose="020B0604020202020204" charset="-18"/>
              </a:rPr>
              <a:t>wszystkie </a:t>
            </a:r>
            <a:r>
              <a:rPr lang="pl-PL" i="0" dirty="0">
                <a:latin typeface="Nunito Sans" panose="020B0604020202020204" charset="-18"/>
              </a:rPr>
              <a:t>wyczekujące asynchroniczne zadania dla aplikacji </a:t>
            </a:r>
            <a:r>
              <a:rPr lang="pl-PL" i="0" dirty="0" err="1">
                <a:latin typeface="Nunito Sans" panose="020B0604020202020204" charset="-18"/>
              </a:rPr>
              <a:t>angularowej</a:t>
            </a:r>
            <a:r>
              <a:rPr lang="pl-PL" i="0" dirty="0">
                <a:latin typeface="Nunito Sans" panose="020B0604020202020204" charset="-18"/>
              </a:rPr>
              <a:t> zostaną zakończone, a co za tym idzie </a:t>
            </a:r>
            <a:r>
              <a:rPr lang="pl-PL" i="0" dirty="0" smtClean="0">
                <a:latin typeface="Nunito Sans" panose="020B0604020202020204" charset="-18"/>
              </a:rPr>
              <a:t>pozwala uniknąć złych praktyk jak „</a:t>
            </a:r>
            <a:r>
              <a:rPr lang="pl-PL" i="0" dirty="0" err="1" smtClean="0">
                <a:latin typeface="Nunito Sans" panose="020B0604020202020204" charset="-18"/>
              </a:rPr>
              <a:t>sleep’y</a:t>
            </a:r>
            <a:r>
              <a:rPr lang="pl-PL" i="0" dirty="0" smtClean="0">
                <a:latin typeface="Nunito Sans" panose="020B0604020202020204" charset="-18"/>
              </a:rPr>
              <a:t>” w naszych testach. Zawdzięczamy to tzw. Control </a:t>
            </a:r>
            <a:r>
              <a:rPr lang="pl-PL" i="0" dirty="0" err="1" smtClean="0">
                <a:latin typeface="Nunito Sans" panose="020B0604020202020204" charset="-18"/>
              </a:rPr>
              <a:t>Flow</a:t>
            </a:r>
            <a:r>
              <a:rPr lang="pl-PL" i="0" dirty="0" smtClean="0">
                <a:latin typeface="Nunito Sans" panose="020B0604020202020204" charset="-18"/>
              </a:rPr>
              <a:t> i wbudowanym w nim Obietnicom.</a:t>
            </a:r>
            <a:endParaRPr lang="pl-PL" i="0" dirty="0">
              <a:latin typeface="Nunito Sans" panose="020B0604020202020204" charset="-18"/>
            </a:endParaRPr>
          </a:p>
          <a:p>
            <a:pPr marL="139700" indent="0"/>
            <a:endParaRPr lang="pl-PL" sz="1800" dirty="0">
              <a:latin typeface="Nunito Sans" panose="020B0604020202020204" charset="-18"/>
            </a:endParaRPr>
          </a:p>
          <a:p>
            <a:pPr marL="139700" indent="0"/>
            <a:endParaRPr lang="pl-PL" sz="1600" i="0" dirty="0">
              <a:latin typeface="Nunito Sans" panose="020B0604020202020204" charset="-18"/>
            </a:endParaRPr>
          </a:p>
          <a:p>
            <a:pPr marL="482600" indent="-342900">
              <a:buAutoNum type="arabicPeriod" startAt="2"/>
            </a:pPr>
            <a:endParaRPr lang="pl-PL" sz="1800" i="0" dirty="0">
              <a:latin typeface="Nunito Sans" panose="020B0604020202020204" charset="-18"/>
            </a:endParaRPr>
          </a:p>
          <a:p>
            <a:pPr marL="139700" indent="0">
              <a:lnSpc>
                <a:spcPct val="100000"/>
              </a:lnSpc>
            </a:pPr>
            <a:endParaRPr lang="pl-PL" sz="1800" i="0" dirty="0">
              <a:latin typeface="Nunito Sans" panose="020B0604020202020204" charset="-18"/>
            </a:endParaRPr>
          </a:p>
          <a:p>
            <a:pPr marL="139700" indent="0"/>
            <a:endParaRPr lang="pl-PL" sz="1200" dirty="0">
              <a:latin typeface="Nunito Sans" panose="020B0604020202020204" charset="-18"/>
            </a:endParaRPr>
          </a:p>
          <a:p>
            <a:pPr marL="596900" lvl="1" indent="0"/>
            <a:endParaRPr lang="pl-PL" sz="1200" dirty="0">
              <a:latin typeface="Nunito Sans" panose="020B0604020202020204" charset="-1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4657725" y="298450"/>
            <a:ext cx="4486275" cy="4451350"/>
          </a:xfrm>
        </p:spPr>
        <p:txBody>
          <a:bodyPr/>
          <a:lstStyle/>
          <a:p>
            <a:pPr marL="139700" indent="0">
              <a:buNone/>
            </a:pPr>
            <a:endParaRPr lang="pl-PL" sz="1600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114300" indent="0" algn="just">
              <a:buNone/>
            </a:pPr>
            <a:endParaRPr lang="pl-PL" sz="1400" dirty="0"/>
          </a:p>
          <a:p>
            <a:pPr marL="114300" indent="0" algn="just">
              <a:buNone/>
            </a:pPr>
            <a:endParaRPr lang="pl-PL" sz="1400" dirty="0"/>
          </a:p>
          <a:p>
            <a:pPr marL="114300" indent="0" algn="just">
              <a:buNone/>
            </a:pPr>
            <a:endParaRPr lang="pl-PL" sz="1400" dirty="0"/>
          </a:p>
          <a:p>
            <a:pPr marL="114300" indent="0" algn="just">
              <a:buNone/>
            </a:pPr>
            <a:endParaRPr lang="pl-PL" sz="1400" dirty="0"/>
          </a:p>
          <a:p>
            <a:pPr marL="114300" indent="0">
              <a:buNone/>
            </a:pPr>
            <a:endParaRPr lang="pl-PL" sz="1200" dirty="0"/>
          </a:p>
          <a:p>
            <a:pPr marL="114300" indent="0">
              <a:buNone/>
            </a:pPr>
            <a:endParaRPr lang="pl-PL" sz="1200" dirty="0"/>
          </a:p>
          <a:p>
            <a:pPr marL="114300" indent="0">
              <a:buNone/>
            </a:pPr>
            <a:endParaRPr lang="pl-PL" sz="1200" dirty="0"/>
          </a:p>
          <a:p>
            <a:pPr marL="114300" indent="0" algn="just">
              <a:buNone/>
            </a:pPr>
            <a:endParaRPr lang="pl-PL" sz="1400" dirty="0"/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F6703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32" y="886023"/>
            <a:ext cx="3994387" cy="1366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32" y="2576048"/>
            <a:ext cx="3994387" cy="17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646550" y="298937"/>
            <a:ext cx="3246900" cy="4450913"/>
          </a:xfrm>
        </p:spPr>
        <p:txBody>
          <a:bodyPr/>
          <a:lstStyle/>
          <a:p>
            <a:pPr marL="139700" indent="0"/>
            <a:r>
              <a:rPr lang="pl-PL" sz="1800" i="0" dirty="0" smtClean="0">
                <a:latin typeface="Nunito Sans" panose="020B0604020202020204" charset="-18"/>
              </a:rPr>
              <a:t>2</a:t>
            </a:r>
            <a:r>
              <a:rPr lang="pl-PL" sz="1800" i="0" dirty="0">
                <a:latin typeface="Nunito Sans" panose="020B0604020202020204" charset="-18"/>
              </a:rPr>
              <a:t>.</a:t>
            </a:r>
            <a:r>
              <a:rPr lang="pl-PL" sz="2000" i="0" dirty="0">
                <a:latin typeface="Nunito Sans" panose="020B0604020202020204" charset="-18"/>
              </a:rPr>
              <a:t> S</a:t>
            </a:r>
            <a:r>
              <a:rPr lang="pl-PL" sz="1800" i="0" dirty="0">
                <a:latin typeface="Nunito Sans" panose="020B0604020202020204" charset="-18"/>
              </a:rPr>
              <a:t>pecyficzne </a:t>
            </a:r>
            <a:r>
              <a:rPr lang="pl-PL" sz="1800" i="0" dirty="0" smtClean="0">
                <a:latin typeface="Nunito Sans" panose="020B0604020202020204" charset="-18"/>
              </a:rPr>
              <a:t>lokalizatory</a:t>
            </a:r>
          </a:p>
          <a:p>
            <a:pPr marL="139700" indent="0"/>
            <a:endParaRPr lang="pl-PL" sz="1800" i="0" dirty="0">
              <a:latin typeface="Nunito Sans" panose="020B0604020202020204" charset="-18"/>
            </a:endParaRPr>
          </a:p>
          <a:p>
            <a:pPr marL="139700" indent="0"/>
            <a:endParaRPr lang="pl-PL" sz="1800" i="0" dirty="0" smtClean="0">
              <a:latin typeface="Nunito Sans" panose="020B0604020202020204" charset="-18"/>
            </a:endParaRPr>
          </a:p>
          <a:p>
            <a:pPr marL="139700" indent="0"/>
            <a:endParaRPr lang="pl-PL" sz="1800" i="0" dirty="0">
              <a:latin typeface="Nunito Sans" panose="020B0604020202020204" charset="-18"/>
            </a:endParaRPr>
          </a:p>
          <a:p>
            <a:pPr marL="139700" indent="0"/>
            <a:endParaRPr lang="pl-PL" sz="1800" i="0" dirty="0" smtClean="0">
              <a:latin typeface="Nunito Sans" panose="020B0604020202020204" charset="-18"/>
            </a:endParaRPr>
          </a:p>
          <a:p>
            <a:pPr marL="139700" indent="0"/>
            <a:endParaRPr lang="pl-PL" sz="1800" i="0" dirty="0" smtClean="0">
              <a:latin typeface="Nunito Sans" panose="020B0604020202020204" charset="-18"/>
            </a:endParaRPr>
          </a:p>
          <a:p>
            <a:pPr marL="139700" indent="0"/>
            <a:r>
              <a:rPr lang="pl-PL" sz="1800" i="0" dirty="0" smtClean="0">
                <a:solidFill>
                  <a:schemeClr val="bg1"/>
                </a:solidFill>
                <a:latin typeface="Nunito Sans" panose="020B0604020202020204" charset="-18"/>
              </a:rPr>
              <a:t>3. Uproszczona składnia</a:t>
            </a:r>
            <a:endParaRPr lang="pl-PL" sz="1800" i="0" dirty="0">
              <a:solidFill>
                <a:schemeClr val="bg1"/>
              </a:solidFill>
              <a:latin typeface="Nunito Sans" panose="020B0604020202020204" charset="-18"/>
            </a:endParaRPr>
          </a:p>
          <a:p>
            <a:pPr marL="596900" lvl="1" indent="0"/>
            <a:endParaRPr lang="pl-PL" sz="1200" dirty="0">
              <a:latin typeface="Nunito Sans" panose="020B0604020202020204" charset="-1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4545496" y="298937"/>
            <a:ext cx="4485861" cy="4671652"/>
          </a:xfrm>
        </p:spPr>
        <p:txBody>
          <a:bodyPr/>
          <a:lstStyle/>
          <a:p>
            <a:pPr marL="114300" indent="0">
              <a:buNone/>
            </a:pPr>
            <a:r>
              <a:rPr lang="pl-PL" dirty="0" smtClean="0">
                <a:solidFill>
                  <a:srgbClr val="F67031"/>
                </a:solidFill>
              </a:rPr>
              <a:t>4</a:t>
            </a:r>
            <a:r>
              <a:rPr lang="pl-PL" dirty="0">
                <a:solidFill>
                  <a:srgbClr val="F67031"/>
                </a:solidFill>
              </a:rPr>
              <a:t>. Testowanie na wielu przeglądarkach</a:t>
            </a:r>
            <a:endParaRPr lang="pl-PL" sz="2000" dirty="0">
              <a:solidFill>
                <a:srgbClr val="F67031"/>
              </a:solidFill>
            </a:endParaRPr>
          </a:p>
          <a:p>
            <a:pPr marL="114300" indent="0" algn="just">
              <a:buNone/>
            </a:pPr>
            <a:r>
              <a:rPr lang="pl-PL" sz="1400" dirty="0"/>
              <a:t>Testy można przeprowadzać na wielu przeglądarkach jednocześnie, konfigurując to w bardzo prosty sposób.</a:t>
            </a:r>
          </a:p>
          <a:p>
            <a:pPr marL="114300" indent="0" algn="just">
              <a:buNone/>
            </a:pPr>
            <a:endParaRPr lang="pl-PL" sz="1400" dirty="0"/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 smtClean="0">
              <a:solidFill>
                <a:srgbClr val="F6703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F6703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 smtClean="0">
              <a:solidFill>
                <a:srgbClr val="F6703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F6703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 smtClean="0">
              <a:solidFill>
                <a:srgbClr val="F67031"/>
              </a:solidFill>
            </a:endParaRPr>
          </a:p>
          <a:p>
            <a:pPr marL="114300" indent="0" algn="just">
              <a:buNone/>
            </a:pPr>
            <a:endParaRPr lang="pl-PL" sz="1400" dirty="0">
              <a:solidFill>
                <a:srgbClr val="F67031"/>
              </a:solidFill>
            </a:endParaRPr>
          </a:p>
          <a:p>
            <a:pPr marL="114300" indent="0">
              <a:buNone/>
            </a:pPr>
            <a:r>
              <a:rPr lang="pl-PL" dirty="0">
                <a:solidFill>
                  <a:srgbClr val="F67031"/>
                </a:solidFill>
                <a:latin typeface="Nunito Sans" panose="020B0604020202020204" charset="-18"/>
              </a:rPr>
              <a:t>5. </a:t>
            </a:r>
            <a:r>
              <a:rPr lang="pl-PL" dirty="0" err="1">
                <a:solidFill>
                  <a:srgbClr val="F67031"/>
                </a:solidFill>
                <a:latin typeface="Nunito Sans" panose="020B0604020202020204" charset="-18"/>
              </a:rPr>
              <a:t>Jasmine</a:t>
            </a:r>
            <a:endParaRPr lang="pl-PL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114300" indent="0" algn="just">
              <a:buNone/>
            </a:pPr>
            <a:r>
              <a:rPr lang="pl-PL" sz="1400" dirty="0" err="1">
                <a:latin typeface="Nunito Sans" panose="020B0604020202020204" charset="-18"/>
              </a:rPr>
              <a:t>Protractor</a:t>
            </a:r>
            <a:r>
              <a:rPr lang="pl-PL" sz="1400" dirty="0">
                <a:latin typeface="Nunito Sans" panose="020B0604020202020204" charset="-18"/>
              </a:rPr>
              <a:t> domyślnie używa </a:t>
            </a:r>
            <a:r>
              <a:rPr lang="pl-PL" sz="1400" dirty="0" err="1">
                <a:latin typeface="Nunito Sans" panose="020B0604020202020204" charset="-18"/>
              </a:rPr>
              <a:t>frameworka</a:t>
            </a:r>
            <a:r>
              <a:rPr lang="pl-PL" sz="1400" dirty="0">
                <a:latin typeface="Nunito Sans" panose="020B0604020202020204" charset="-18"/>
              </a:rPr>
              <a:t> Jasmin, umożliwiając pisanie testów w przejrzysty sposób w myśl BDD (</a:t>
            </a:r>
            <a:r>
              <a:rPr lang="pl-PL" sz="1400" dirty="0" err="1">
                <a:latin typeface="Nunito Sans" panose="020B0604020202020204" charset="-18"/>
              </a:rPr>
              <a:t>Behavior</a:t>
            </a:r>
            <a:r>
              <a:rPr lang="pl-PL" sz="1400" dirty="0">
                <a:latin typeface="Nunito Sans" panose="020B0604020202020204" charset="-18"/>
              </a:rPr>
              <a:t>-</a:t>
            </a:r>
            <a:r>
              <a:rPr lang="pl-PL" sz="1400" dirty="0" err="1">
                <a:latin typeface="Nunito Sans" panose="020B0604020202020204" charset="-18"/>
              </a:rPr>
              <a:t>Driven</a:t>
            </a:r>
            <a:r>
              <a:rPr lang="pl-PL" sz="1400" dirty="0">
                <a:latin typeface="Nunito Sans" panose="020B0604020202020204" charset="-18"/>
              </a:rPr>
              <a:t>-Development) oraz logowanie zdarzeń i wyświetlanie rezultatów testów zależnie od użytego sposobu raportowania.</a:t>
            </a: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F6703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" y="2806263"/>
            <a:ext cx="3180283" cy="829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62" y="1622462"/>
            <a:ext cx="2640187" cy="1183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12" y="973766"/>
            <a:ext cx="3872376" cy="1078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11" y="3762850"/>
            <a:ext cx="2940923" cy="12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96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531</Words>
  <Application>Microsoft Office PowerPoint</Application>
  <PresentationFormat>On-screen Show (16:9)</PresentationFormat>
  <Paragraphs>137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Nunito Sans</vt:lpstr>
      <vt:lpstr>Calibri Light</vt:lpstr>
      <vt:lpstr>Calibri</vt:lpstr>
      <vt:lpstr>Georgia</vt:lpstr>
      <vt:lpstr>Ulysses template</vt:lpstr>
      <vt:lpstr>Custom Design</vt:lpstr>
      <vt:lpstr>PROTRACTOR</vt:lpstr>
      <vt:lpstr>Agenda</vt:lpstr>
      <vt:lpstr>CZYM JEST PROTRACTOR?</vt:lpstr>
      <vt:lpstr>PowerPoint Presentation</vt:lpstr>
      <vt:lpstr>PowerPoint Presentation</vt:lpstr>
      <vt:lpstr> Angular</vt:lpstr>
      <vt:lpstr>DLACZEGO?</vt:lpstr>
      <vt:lpstr>PowerPoint Presentation</vt:lpstr>
      <vt:lpstr>PowerPoint Presentation</vt:lpstr>
      <vt:lpstr>PowerPoint Presentation</vt:lpstr>
      <vt:lpstr>PowerPoint Presentation</vt:lpstr>
      <vt:lpstr>KONFIGURACJA</vt:lpstr>
      <vt:lpstr>Instalacja</vt:lpstr>
      <vt:lpstr>WebDriver Manager</vt:lpstr>
      <vt:lpstr>PowerPoint Presentation</vt:lpstr>
      <vt:lpstr>STRUKTURA TESTÓW  I DOBRE PRAKTYKI</vt:lpstr>
      <vt:lpstr>PowerPoint Presentation</vt:lpstr>
      <vt:lpstr>PowerPoint Presentation</vt:lpstr>
      <vt:lpstr>CONTOL FLOW I PROMISES</vt:lpstr>
      <vt:lpstr>PowerPoint Presentation</vt:lpstr>
      <vt:lpstr>PowerPoint Presentation</vt:lpstr>
      <vt:lpstr>PowerPoint Presentation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PROTRACTOR – testy e2e aplikacji angularowych</dc:title>
  <cp:lastModifiedBy>Andrzej Szomszor</cp:lastModifiedBy>
  <cp:revision>113</cp:revision>
  <dcterms:modified xsi:type="dcterms:W3CDTF">2019-01-18T07:29:40Z</dcterms:modified>
</cp:coreProperties>
</file>