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70" r:id="rId2"/>
    <p:sldId id="267" r:id="rId3"/>
    <p:sldId id="268" r:id="rId4"/>
    <p:sldId id="27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5"/>
    <p:restoredTop sz="96327"/>
  </p:normalViewPr>
  <p:slideViewPr>
    <p:cSldViewPr snapToGrid="0" snapToObjects="1">
      <p:cViewPr varScale="1">
        <p:scale>
          <a:sx n="122" d="100"/>
          <a:sy n="122" d="100"/>
        </p:scale>
        <p:origin x="21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8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6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6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2/4/22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3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1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2/4/22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6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416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2/4/22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3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2/4/22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7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2/4/22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9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2/4/22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4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Andrew Kent 7/6/2021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B180F1-3E9A-D440-827C-A54D09809434}"/>
              </a:ext>
            </a:extLst>
          </p:cNvPr>
          <p:cNvSpPr>
            <a:spLocks/>
          </p:cNvSpPr>
          <p:nvPr userDrawn="1"/>
        </p:nvSpPr>
        <p:spPr>
          <a:xfrm>
            <a:off x="225085" y="6136622"/>
            <a:ext cx="1375115" cy="519211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2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F08261B-2FCE-5041-BBF5-A4B5D8F8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500" dirty="0">
                <a:solidFill>
                  <a:srgbClr val="262626"/>
                </a:solidFill>
              </a:rPr>
              <a:t>HGCAL Hamburg Model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FB9E8-24BD-4435-88BA-64B681D92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9F2DE1E-3308-4A45-B637-8BC1D75EB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8630" y="101466"/>
            <a:ext cx="4099959" cy="3085218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8306F52-AC69-0548-931B-E4DD56D5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030" y="3671316"/>
            <a:ext cx="4818890" cy="204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3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496564-730F-4B45-A2DF-913EE229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11" y="177538"/>
            <a:ext cx="4223799" cy="72891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HGCAl</a:t>
            </a:r>
            <a:r>
              <a:rPr lang="en-US" dirty="0"/>
              <a:t> 2.2 Hamburg Model 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3F93C608-C951-E14F-A8F9-507A74A14E6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74463" y="2748529"/>
                <a:ext cx="4579926" cy="1800966"/>
              </a:xfrm>
            </p:spPr>
            <p:txBody>
              <a:bodyPr>
                <a:norm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Fitted parameters include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(beneficial annealing introduction rate),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3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(reverse annealing introduction rate),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(beneficial annealing time constant),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(reverse annealing time constant),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(stable damage) 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~ 17 minutes DIODE registers 9.54E+14 fluence (1 MeV n/cm^-2)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3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Equivalent annealing </a:t>
                </a:r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60C is 504 minutes</a:t>
                </a:r>
                <a:endParaRPr lang="en-US" sz="13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3F93C608-C951-E14F-A8F9-507A74A14E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74463" y="2748529"/>
                <a:ext cx="4579926" cy="1800966"/>
              </a:xfrm>
              <a:blipFill>
                <a:blip r:embed="rId2"/>
                <a:stretch>
                  <a:fillRect l="-277" b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63E0F7A3-AE95-8E4F-B412-8550620DB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8" y="4587153"/>
            <a:ext cx="5881134" cy="1130512"/>
          </a:xfrm>
          <a:prstGeom prst="rect">
            <a:avLst/>
          </a:prstGeom>
        </p:spPr>
      </p:pic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8C46B013-4F6B-E34D-A51A-2C429AFFD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493" y="1067525"/>
            <a:ext cx="3028233" cy="1285873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67BA8B4E-4912-D944-A089-87A35D964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-4461"/>
            <a:ext cx="6096000" cy="3279028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0C21026-BB7C-A043-BF4C-988B787D2F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274567"/>
            <a:ext cx="6096000" cy="358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0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496564-730F-4B45-A2DF-913EE229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11" y="177538"/>
            <a:ext cx="4223799" cy="72891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HGCAl</a:t>
            </a:r>
            <a:r>
              <a:rPr lang="en-US" dirty="0"/>
              <a:t> 2.3 Hamburg Model Fit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3C608-C951-E14F-A8F9-507A74A14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3089" y="2812964"/>
            <a:ext cx="4419111" cy="1796872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~ 40 minutes DIODE registers 2.78E+15 fluence (1 MeV n/cm^-2)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Planning on annealing up to ~ 600 minutes, but in larger steps of 30 – 60 minutes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annealing at 60C: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Back: 5.62 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Front: 374 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3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3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3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37122DFD-FA76-5647-8022-738F0F4BF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493" y="1067525"/>
            <a:ext cx="3028233" cy="1285873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60A74C8-65CC-C948-9088-BE42E4D22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70955"/>
            <a:ext cx="6096000" cy="365760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6D61AA13-6D19-7949-9369-493DE39ED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0" y="4609836"/>
            <a:ext cx="5965371" cy="1172385"/>
          </a:xfrm>
          <a:prstGeom prst="rect">
            <a:avLst/>
          </a:prstGeom>
        </p:spPr>
      </p:pic>
      <p:pic>
        <p:nvPicPr>
          <p:cNvPr id="8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33664619-2C4D-1840-963A-47179C92A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096000" y="0"/>
            <a:ext cx="6095999" cy="3170955"/>
          </a:xfrm>
        </p:spPr>
      </p:pic>
    </p:spTree>
    <p:extLst>
      <p:ext uri="{BB962C8B-B14F-4D97-AF65-F5344CB8AC3E}">
        <p14:creationId xmlns:p14="http://schemas.microsoft.com/office/powerpoint/2010/main" val="107832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D75F-F8CB-224B-AD2A-B93F5B258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069" y="623738"/>
            <a:ext cx="3797300" cy="1007738"/>
          </a:xfrm>
        </p:spPr>
        <p:txBody>
          <a:bodyPr>
            <a:normAutofit/>
          </a:bodyPr>
          <a:lstStyle/>
          <a:p>
            <a:r>
              <a:rPr lang="en-US" sz="2500" dirty="0"/>
              <a:t>Comments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9CBBA-8542-FC4F-B965-148CB0BB9796}"/>
              </a:ext>
            </a:extLst>
          </p:cNvPr>
          <p:cNvSpPr txBox="1">
            <a:spLocks/>
          </p:cNvSpPr>
          <p:nvPr/>
        </p:nvSpPr>
        <p:spPr>
          <a:xfrm>
            <a:off x="2704721" y="2501711"/>
            <a:ext cx="6782557" cy="3203054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seem that concurrent annealing while irradiating does affect minimum 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N_eff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though unsure of how to model to effect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maximum and minimum estimated fluence for DIODE during Hamburg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1.04E+15 vs.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9.28E+14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3.99E+15 vs. 2.30E+15 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Excellent Dep V estimates throughout analysis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initial estimates for DIODEHALF and DIODEQUARTER area, fluence estimates for same cutout are ~15% off for HALF and ~50% off for QUARTER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2379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Custom 2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000000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{03C96078-9C4E-E94D-8860-1527333A327B}tf10001120</Template>
  <TotalTime>6253</TotalTime>
  <Words>217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Cambria Math</vt:lpstr>
      <vt:lpstr>Gill Sans MT</vt:lpstr>
      <vt:lpstr>Times New Roman</vt:lpstr>
      <vt:lpstr>Parcel</vt:lpstr>
      <vt:lpstr>HGCAL Hamburg Model Analysis</vt:lpstr>
      <vt:lpstr>HGCAl 2.2 Hamburg Model Fit</vt:lpstr>
      <vt:lpstr>HGCAl 2.3 Hamburg Model Fit</vt:lpstr>
      <vt:lpstr>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Annealing Analysis of Pin Diodes</dc:title>
  <dc:creator>Kent, Andrew</dc:creator>
  <cp:lastModifiedBy>Kent, Andrew</cp:lastModifiedBy>
  <cp:revision>171</cp:revision>
  <dcterms:created xsi:type="dcterms:W3CDTF">2021-07-06T16:31:14Z</dcterms:created>
  <dcterms:modified xsi:type="dcterms:W3CDTF">2022-02-04T17:39:59Z</dcterms:modified>
</cp:coreProperties>
</file>