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sldIdLst>
    <p:sldId id="256" r:id="rId2"/>
    <p:sldId id="260" r:id="rId3"/>
    <p:sldId id="261" r:id="rId4"/>
    <p:sldId id="263" r:id="rId5"/>
    <p:sldId id="269" r:id="rId6"/>
    <p:sldId id="268" r:id="rId7"/>
    <p:sldId id="267" r:id="rId8"/>
    <p:sldId id="265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091E1-5B34-429E-896B-BB49AF61B9D1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9C973-B2BC-40C2-A6CD-8C15D0B64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90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9C973-B2BC-40C2-A6CD-8C15D0B64A3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7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9C973-B2BC-40C2-A6CD-8C15D0B64A3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186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9C973-B2BC-40C2-A6CD-8C15D0B64A3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799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9C973-B2BC-40C2-A6CD-8C15D0B64A3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215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9C973-B2BC-40C2-A6CD-8C15D0B64A3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585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9C973-B2BC-40C2-A6CD-8C15D0B64A3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0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723FB36-D2B7-4954-A353-ADF63CBF1CA7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F2E3F43-5FB3-4891-B6ED-8EB583B052F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FB36-D2B7-4954-A353-ADF63CBF1CA7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3F43-5FB3-4891-B6ED-8EB583B052F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FB36-D2B7-4954-A353-ADF63CBF1CA7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3F43-5FB3-4891-B6ED-8EB583B052F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23FB36-D2B7-4954-A353-ADF63CBF1CA7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F2E3F43-5FB3-4891-B6ED-8EB583B052F1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723FB36-D2B7-4954-A353-ADF63CBF1CA7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F2E3F43-5FB3-4891-B6ED-8EB583B052F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FB36-D2B7-4954-A353-ADF63CBF1CA7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3F43-5FB3-4891-B6ED-8EB583B052F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FB36-D2B7-4954-A353-ADF63CBF1CA7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3F43-5FB3-4891-B6ED-8EB583B052F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23FB36-D2B7-4954-A353-ADF63CBF1CA7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F2E3F43-5FB3-4891-B6ED-8EB583B052F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FB36-D2B7-4954-A353-ADF63CBF1CA7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3F43-5FB3-4891-B6ED-8EB583B052F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23FB36-D2B7-4954-A353-ADF63CBF1CA7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F2E3F43-5FB3-4891-B6ED-8EB583B052F1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23FB36-D2B7-4954-A353-ADF63CBF1CA7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F2E3F43-5FB3-4891-B6ED-8EB583B052F1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723FB36-D2B7-4954-A353-ADF63CBF1CA7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F2E3F43-5FB3-4891-B6ED-8EB583B052F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195736" y="836712"/>
            <a:ext cx="6192688" cy="108012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95736" y="888543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000" b="1" dirty="0">
                <a:solidFill>
                  <a:schemeClr val="bg1"/>
                </a:solidFill>
              </a:rPr>
              <a:t>CT60A2411</a:t>
            </a:r>
          </a:p>
          <a:p>
            <a:pPr algn="ctr"/>
            <a:r>
              <a:rPr lang="fi-FI" sz="2000" b="1" dirty="0">
                <a:solidFill>
                  <a:schemeClr val="bg1"/>
                </a:solidFill>
              </a:rPr>
              <a:t>Single </a:t>
            </a:r>
            <a:r>
              <a:rPr lang="en-US" sz="2000" b="1" dirty="0">
                <a:solidFill>
                  <a:schemeClr val="bg1"/>
                </a:solidFill>
              </a:rPr>
              <a:t>dimensional</a:t>
            </a:r>
            <a:r>
              <a:rPr lang="fi-FI" sz="2000" b="1" dirty="0">
                <a:solidFill>
                  <a:schemeClr val="bg1"/>
                </a:solidFill>
              </a:rPr>
              <a:t> </a:t>
            </a:r>
            <a:r>
              <a:rPr lang="fi-FI" sz="2000" b="1" dirty="0" err="1">
                <a:solidFill>
                  <a:schemeClr val="bg1"/>
                </a:solidFill>
              </a:rPr>
              <a:t>arrays</a:t>
            </a:r>
            <a:r>
              <a:rPr lang="fi-FI" sz="2000" b="1" dirty="0">
                <a:solidFill>
                  <a:schemeClr val="bg1"/>
                </a:solidFill>
              </a:rPr>
              <a:t> : </a:t>
            </a:r>
            <a:r>
              <a:rPr lang="fi-FI" sz="2000" b="1" dirty="0" err="1">
                <a:solidFill>
                  <a:schemeClr val="bg1"/>
                </a:solidFill>
              </a:rPr>
              <a:t>Week</a:t>
            </a:r>
            <a:r>
              <a:rPr lang="fi-FI" sz="2000" b="1" dirty="0">
                <a:solidFill>
                  <a:schemeClr val="bg1"/>
                </a:solidFill>
              </a:rPr>
              <a:t> 3B</a:t>
            </a:r>
          </a:p>
          <a:p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29048" y="5157192"/>
            <a:ext cx="3708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Ashok </a:t>
            </a:r>
            <a:r>
              <a:rPr lang="fi-FI" dirty="0" err="1"/>
              <a:t>Kumar</a:t>
            </a:r>
            <a:r>
              <a:rPr lang="fi-FI" dirty="0"/>
              <a:t> Veerasamy, </a:t>
            </a:r>
            <a:r>
              <a:rPr lang="fi-FI" dirty="0" err="1"/>
              <a:t>PhD</a:t>
            </a:r>
            <a:endParaRPr lang="fi-FI" dirty="0"/>
          </a:p>
          <a:p>
            <a:endParaRPr lang="fi-FI" dirty="0"/>
          </a:p>
        </p:txBody>
      </p:sp>
      <p:pic>
        <p:nvPicPr>
          <p:cNvPr id="1026" name="Picture 2" descr="D:\personal_2020\ashok\My_Photo_Ashok Kuma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3"/>
          <a:stretch/>
        </p:blipFill>
        <p:spPr bwMode="auto">
          <a:xfrm>
            <a:off x="7054736" y="3503698"/>
            <a:ext cx="1263617" cy="121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ppeenranta-Lahti University of Technology LUT : Rankings, Fees &amp;amp; Courses  Details | Top Universities">
            <a:extLst>
              <a:ext uri="{FF2B5EF4-FFF2-40B4-BE49-F238E27FC236}">
                <a16:creationId xmlns:a16="http://schemas.microsoft.com/office/drawing/2014/main" id="{3728FA51-8229-42AE-A69A-427BBBA02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646719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200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Lappeenranta-Lahti University of Technology LUT : Rankings, Fees &amp;amp; Courses  Details | Top Universities">
            <a:extLst>
              <a:ext uri="{FF2B5EF4-FFF2-40B4-BE49-F238E27FC236}">
                <a16:creationId xmlns:a16="http://schemas.microsoft.com/office/drawing/2014/main" id="{5940AA40-8F17-4213-A089-911280CDC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0" y="29665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FE5691A-FCBB-49C7-B3BD-56280D635C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5536" y="160810"/>
            <a:ext cx="8136904" cy="631724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/>
              <a:t>Passing arrays to Method</a:t>
            </a:r>
            <a:endParaRPr lang="en-US" sz="16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16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1600" dirty="0">
              <a:latin typeface="+mj-lt"/>
            </a:endParaRPr>
          </a:p>
          <a:p>
            <a:pPr marL="0" indent="0" algn="just">
              <a:buNone/>
            </a:pPr>
            <a:endParaRPr lang="en-US" sz="16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647B5-2046-4A78-8526-B43EDA984952}"/>
              </a:ext>
            </a:extLst>
          </p:cNvPr>
          <p:cNvSpPr txBox="1"/>
          <p:nvPr/>
        </p:nvSpPr>
        <p:spPr>
          <a:xfrm>
            <a:off x="287524" y="656692"/>
            <a:ext cx="856895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arrayMethodW3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printEven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]%2==0) {</a:t>
            </a:r>
          </a:p>
          <a:p>
            <a:pPr algn="l"/>
            <a:r>
              <a:rPr lang="nn-NO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</a:t>
            </a:r>
            <a:r>
              <a:rPr lang="nn-NO" sz="1600" b="1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nn-NO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lang="nn-NO" sz="1600" b="1" i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nn-NO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n-NO" sz="1600" b="1" i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else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number is not even: "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b="1" i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i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{4,7,2,190,45,68,34,89,23,78,45};</a:t>
            </a:r>
          </a:p>
          <a:p>
            <a:pPr algn="l"/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printEven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80954-B525-4535-ACB9-1E9773291B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6" t="10033" r="85749" b="64390"/>
          <a:stretch/>
        </p:blipFill>
        <p:spPr>
          <a:xfrm>
            <a:off x="4896036" y="4365422"/>
            <a:ext cx="3348372" cy="2356670"/>
          </a:xfrm>
          <a:prstGeom prst="rect">
            <a:avLst/>
          </a:prstGeom>
        </p:spPr>
      </p:pic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558E6CC6-530C-4282-BDFA-62931D04046B}"/>
              </a:ext>
            </a:extLst>
          </p:cNvPr>
          <p:cNvSpPr/>
          <p:nvPr/>
        </p:nvSpPr>
        <p:spPr>
          <a:xfrm>
            <a:off x="3059832" y="4509121"/>
            <a:ext cx="1512168" cy="1152128"/>
          </a:xfrm>
          <a:prstGeom prst="curvedRightArrow">
            <a:avLst>
              <a:gd name="adj1" fmla="val 14857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06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Lappeenranta-Lahti University of Technology LUT : Rankings, Fees &amp;amp; Courses  Details | Top Universities">
            <a:extLst>
              <a:ext uri="{FF2B5EF4-FFF2-40B4-BE49-F238E27FC236}">
                <a16:creationId xmlns:a16="http://schemas.microsoft.com/office/drawing/2014/main" id="{5940AA40-8F17-4213-A089-911280CDC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0" y="29665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FE5691A-FCBB-49C7-B3BD-56280D635C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6625" y="296652"/>
            <a:ext cx="8136904" cy="631724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/>
              <a:t>What will be the output of the program below? </a:t>
            </a:r>
            <a:endParaRPr lang="en-US" sz="16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16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1600" dirty="0">
              <a:latin typeface="+mj-lt"/>
            </a:endParaRPr>
          </a:p>
          <a:p>
            <a:pPr marL="0" indent="0" algn="just">
              <a:buNone/>
            </a:pPr>
            <a:endParaRPr lang="en-US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0CA12-955A-495C-98F3-28477F5EDDA6}"/>
              </a:ext>
            </a:extLst>
          </p:cNvPr>
          <p:cNvSpPr txBox="1"/>
          <p:nvPr/>
        </p:nvSpPr>
        <p:spPr>
          <a:xfrm>
            <a:off x="593812" y="971535"/>
            <a:ext cx="813690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arrayMethod2W3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16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represents an </a:t>
            </a:r>
            <a:r>
              <a:rPr lang="en-US" sz="1600" b="1" u="sng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value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 </a:t>
            </a:r>
            <a:r>
              <a:rPr lang="en-US" sz="16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 represents an array of </a:t>
            </a:r>
            <a:r>
              <a:rPr lang="en-US" sz="1600" b="1" u="sng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values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i="1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m(</a:t>
            </a:r>
            <a:r>
              <a:rPr lang="en-US" sz="1600" i="1" dirty="0">
                <a:solidFill>
                  <a:srgbClr val="6A3E3E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i="1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i="1" dirty="0">
                <a:solidFill>
                  <a:srgbClr val="6A3E3E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i="1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i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Invoke m with arguments x and y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 is "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b="1" i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"y[0] is "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b="1" i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m(</a:t>
            </a:r>
            <a:r>
              <a:rPr lang="en-US" sz="1600" b="1" dirty="0">
                <a:solidFill>
                  <a:srgbClr val="7F0055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600" b="1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600" b="1" dirty="0">
                <a:solidFill>
                  <a:srgbClr val="6A3E3E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600" b="1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1001; </a:t>
            </a:r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Assign a new value to number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5555; </a:t>
            </a:r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Assign a new value to numbers[0]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90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Lappeenranta-Lahti University of Technology LUT : Rankings, Fees &amp;amp; Courses  Details | Top Universities">
            <a:extLst>
              <a:ext uri="{FF2B5EF4-FFF2-40B4-BE49-F238E27FC236}">
                <a16:creationId xmlns:a16="http://schemas.microsoft.com/office/drawing/2014/main" id="{5940AA40-8F17-4213-A089-911280CDC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0" y="29665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2332AA-039A-4252-B4B3-EF3997190F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22046" y="291747"/>
            <a:ext cx="8241193" cy="360040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>
                <a:latin typeface="+mj-lt"/>
              </a:rPr>
              <a:t>Arrays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b="1" dirty="0">
              <a:latin typeface="+mj-lt"/>
            </a:endParaRPr>
          </a:p>
          <a:p>
            <a:pPr marL="0" indent="0" algn="just">
              <a:buNone/>
            </a:pPr>
            <a:endParaRPr lang="en-US" sz="1800" dirty="0">
              <a:latin typeface="+mj-lt"/>
            </a:endParaRPr>
          </a:p>
          <a:p>
            <a:pPr marL="0" indent="0" algn="just">
              <a:buNone/>
            </a:pPr>
            <a:endParaRPr lang="en-US" sz="18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>
              <a:latin typeface="+mj-lt"/>
            </a:endParaRPr>
          </a:p>
          <a:p>
            <a:pPr marL="0" indent="0" algn="just">
              <a:buNone/>
            </a:pPr>
            <a:endParaRPr lang="en-US" sz="18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C38670-C17E-46EB-B84C-3905284D8672}"/>
              </a:ext>
            </a:extLst>
          </p:cNvPr>
          <p:cNvSpPr txBox="1"/>
          <p:nvPr/>
        </p:nvSpPr>
        <p:spPr>
          <a:xfrm>
            <a:off x="552845" y="764704"/>
            <a:ext cx="8110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Array is a data structure that represents a collection of the </a:t>
            </a:r>
            <a:r>
              <a:rPr lang="en-US" sz="1600" dirty="0">
                <a:highlight>
                  <a:srgbClr val="FFFF00"/>
                </a:highlight>
              </a:rPr>
              <a:t>same</a:t>
            </a:r>
            <a:r>
              <a:rPr lang="en-US" sz="1600" dirty="0"/>
              <a:t> </a:t>
            </a:r>
            <a:r>
              <a:rPr lang="en-US" sz="1600" dirty="0">
                <a:highlight>
                  <a:srgbClr val="FFFF00"/>
                </a:highlight>
              </a:rPr>
              <a:t>data type data</a:t>
            </a:r>
            <a:r>
              <a:rPr lang="en-US" sz="1600" dirty="0"/>
              <a:t>. </a:t>
            </a:r>
          </a:p>
        </p:txBody>
      </p:sp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EACD588B-0E3E-4625-BB8A-3902AA2B03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872643"/>
              </p:ext>
            </p:extLst>
          </p:nvPr>
        </p:nvGraphicFramePr>
        <p:xfrm>
          <a:off x="899592" y="1588859"/>
          <a:ext cx="716280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Picture" r:id="rId4" imgW="4800600" imgH="3029040" progId="Word.Picture.8">
                  <p:embed/>
                </p:oleObj>
              </mc:Choice>
              <mc:Fallback>
                <p:oleObj name="Picture" r:id="rId4" imgW="4800600" imgH="3029040" progId="Word.Picture.8">
                  <p:embed/>
                  <p:pic>
                    <p:nvPicPr>
                      <p:cNvPr id="8198" name="Object 6">
                        <a:extLst>
                          <a:ext uri="{FF2B5EF4-FFF2-40B4-BE49-F238E27FC236}">
                            <a16:creationId xmlns:a16="http://schemas.microsoft.com/office/drawing/2014/main" id="{9764C621-B03D-4671-B786-E6CBEB8D18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588859"/>
                        <a:ext cx="7162800" cy="452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639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A198675F-7B94-4BE5-9953-B08495F0A5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052619"/>
            <a:ext cx="7315200" cy="1008112"/>
          </a:xfrm>
        </p:spPr>
        <p:txBody>
          <a:bodyPr lIns="92075" tIns="46038" rIns="92075" bIns="46038">
            <a:normAutofit/>
          </a:bodyPr>
          <a:lstStyle/>
          <a:p>
            <a:pPr eaLnBrk="1" hangingPunct="1">
              <a:defRPr/>
            </a:pPr>
            <a:r>
              <a:rPr lang="en-US" sz="1600" dirty="0">
                <a:latin typeface="Courier New" pitchFamily="49" charset="0"/>
              </a:rPr>
              <a:t>datatype[]</a:t>
            </a:r>
            <a:r>
              <a:rPr lang="en-US" sz="1600" dirty="0">
                <a:highlight>
                  <a:srgbClr val="FFFF00"/>
                </a:highlight>
                <a:latin typeface="Courier New" pitchFamily="49" charset="0"/>
              </a:rPr>
              <a:t> </a:t>
            </a:r>
            <a:r>
              <a:rPr lang="en-US" sz="1600" dirty="0" err="1">
                <a:highlight>
                  <a:srgbClr val="FFFF00"/>
                </a:highlight>
                <a:latin typeface="Courier New" pitchFamily="49" charset="0"/>
              </a:rPr>
              <a:t>arrayName</a:t>
            </a:r>
            <a:r>
              <a:rPr lang="en-US" sz="1600" dirty="0">
                <a:highlight>
                  <a:srgbClr val="FFFF00"/>
                </a:highlight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= new datatype[</a:t>
            </a:r>
            <a:r>
              <a:rPr lang="en-US" sz="1600" dirty="0" err="1">
                <a:highlight>
                  <a:srgbClr val="00FFFF"/>
                </a:highlight>
                <a:latin typeface="Courier New" pitchFamily="49" charset="0"/>
              </a:rPr>
              <a:t>arraySize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eaLnBrk="1" hangingPunct="1">
              <a:spcBef>
                <a:spcPct val="75000"/>
              </a:spcBef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	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double[] </a:t>
            </a:r>
            <a:r>
              <a:rPr lang="en-US" sz="1600" b="1" dirty="0" err="1">
                <a:solidFill>
                  <a:srgbClr val="A50021"/>
                </a:solidFill>
                <a:highlight>
                  <a:srgbClr val="FFFF00"/>
                </a:highlight>
                <a:latin typeface="Courier New" pitchFamily="49" charset="0"/>
              </a:rPr>
              <a:t>myArray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 = new double[</a:t>
            </a:r>
            <a:r>
              <a:rPr lang="en-US" sz="1600" b="1" dirty="0">
                <a:solidFill>
                  <a:srgbClr val="A50021"/>
                </a:solidFill>
                <a:highlight>
                  <a:srgbClr val="00FFFF"/>
                </a:highlight>
                <a:latin typeface="Courier New" pitchFamily="49" charset="0"/>
              </a:rPr>
              <a:t>10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];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22AABD0-44B0-43C0-992F-DA0D19F9AA5A}"/>
              </a:ext>
            </a:extLst>
          </p:cNvPr>
          <p:cNvSpPr txBox="1">
            <a:spLocks/>
          </p:cNvSpPr>
          <p:nvPr/>
        </p:nvSpPr>
        <p:spPr>
          <a:xfrm>
            <a:off x="422046" y="291747"/>
            <a:ext cx="8241193" cy="36004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1" dirty="0">
                <a:latin typeface="+mj-lt"/>
              </a:rPr>
              <a:t>Declaring and creating Arrays</a:t>
            </a:r>
            <a:endParaRPr lang="en-US" sz="180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B0269154-7154-4ED4-93C7-10FBD63BE636}"/>
              </a:ext>
            </a:extLst>
          </p:cNvPr>
          <p:cNvSpPr txBox="1">
            <a:spLocks noChangeArrowheads="1"/>
          </p:cNvSpPr>
          <p:nvPr/>
        </p:nvSpPr>
        <p:spPr>
          <a:xfrm>
            <a:off x="525425" y="2462397"/>
            <a:ext cx="7704138" cy="1110620"/>
          </a:xfrm>
          <a:prstGeom prst="rect">
            <a:avLst/>
          </a:prstGeom>
        </p:spPr>
        <p:txBody>
          <a:bodyPr vert="horz" lIns="92075" tIns="46038" rIns="92075" bIns="46038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Once an array is created, its size is fixed. It cannot be changed. You can find its size using </a:t>
            </a:r>
            <a:r>
              <a:rPr lang="en-US" sz="1600" dirty="0" err="1"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arrayName.length</a:t>
            </a:r>
            <a:endParaRPr lang="en-US" sz="1600" dirty="0">
              <a:highlight>
                <a:srgbClr val="FFFF00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endParaRPr lang="en-US" sz="1600" dirty="0">
              <a:highlight>
                <a:srgbClr val="FFFF00"/>
              </a:highlight>
              <a:latin typeface="Courier New" pitchFamily="49" charset="0"/>
              <a:cs typeface="Courier New" pitchFamily="49" charset="0"/>
            </a:endParaRPr>
          </a:p>
          <a:p>
            <a:pPr lvl="2" algn="just">
              <a:buFont typeface="Arial" charset="0"/>
              <a:buNone/>
              <a:defRPr/>
            </a:pP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System.out.println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chemeClr val="tx2"/>
                </a:solidFill>
                <a:latin typeface="Courier New" pitchFamily="49" charset="0"/>
              </a:rPr>
              <a:t>myArray.length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); //</a:t>
            </a:r>
            <a:r>
              <a:rPr lang="en-US" sz="1600" dirty="0"/>
              <a:t> returns 10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718D5DB-64D3-43E4-8487-B6F9E741D96D}"/>
              </a:ext>
            </a:extLst>
          </p:cNvPr>
          <p:cNvSpPr txBox="1">
            <a:spLocks noChangeArrowheads="1"/>
          </p:cNvSpPr>
          <p:nvPr/>
        </p:nvSpPr>
        <p:spPr>
          <a:xfrm>
            <a:off x="525425" y="4149080"/>
            <a:ext cx="7386564" cy="1417861"/>
          </a:xfrm>
          <a:prstGeom prst="rect">
            <a:avLst/>
          </a:prstGeom>
        </p:spPr>
        <p:txBody>
          <a:bodyPr vert="horz" lIns="92075" tIns="46038" rIns="92075" bIns="46038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0"/>
              </a:spcBef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Declaring, creating, initializing in one step: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double[]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myPoints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 = {1.9, 2.9, 3.4, 3.5};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This shorthand syntax must be in one statement.</a:t>
            </a:r>
          </a:p>
        </p:txBody>
      </p:sp>
    </p:spTree>
    <p:extLst>
      <p:ext uri="{BB962C8B-B14F-4D97-AF65-F5344CB8AC3E}">
        <p14:creationId xmlns:p14="http://schemas.microsoft.com/office/powerpoint/2010/main" val="345419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Lappeenranta-Lahti University of Technology LUT : Rankings, Fees &amp;amp; Courses  Details | Top Universities">
            <a:extLst>
              <a:ext uri="{FF2B5EF4-FFF2-40B4-BE49-F238E27FC236}">
                <a16:creationId xmlns:a16="http://schemas.microsoft.com/office/drawing/2014/main" id="{5940AA40-8F17-4213-A089-911280CDC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0" y="29665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2332AA-039A-4252-B4B3-EF3997190F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5536" y="386662"/>
            <a:ext cx="8136904" cy="631724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+mj-lt"/>
              </a:rPr>
              <a:t>Arrays : Example program</a:t>
            </a:r>
          </a:p>
          <a:p>
            <a:pPr marL="0" indent="0" algn="just">
              <a:buNone/>
            </a:pPr>
            <a:endParaRPr lang="en-US" sz="20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0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000" dirty="0">
              <a:latin typeface="+mj-lt"/>
            </a:endParaRPr>
          </a:p>
          <a:p>
            <a:pPr marL="0" indent="0" algn="just">
              <a:buNone/>
            </a:pPr>
            <a:endParaRPr lang="en-US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8FC57-FB7B-4BD2-91F7-794F50D33A41}"/>
              </a:ext>
            </a:extLst>
          </p:cNvPr>
          <p:cNvSpPr txBox="1"/>
          <p:nvPr/>
        </p:nvSpPr>
        <p:spPr>
          <a:xfrm>
            <a:off x="395536" y="908720"/>
            <a:ext cx="835292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Scanner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[5]; // can have 5 integer values</a:t>
            </a:r>
          </a:p>
          <a:p>
            <a:pPr algn="l"/>
            <a:r>
              <a:rPr lang="nn-NO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nn-NO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nn-NO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// loop to get input for 5 times</a:t>
            </a:r>
          </a:p>
          <a:p>
            <a:pPr algn="l"/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 // loop to iterate into array index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i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</a:t>
            </a:r>
            <a:r>
              <a:rPr lang="en-US" sz="1600" b="1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B9495F4-060C-41A4-A9F9-6ED8E508BE23}"/>
              </a:ext>
            </a:extLst>
          </p:cNvPr>
          <p:cNvSpPr txBox="1">
            <a:spLocks noChangeArrowheads="1"/>
          </p:cNvSpPr>
          <p:nvPr/>
        </p:nvSpPr>
        <p:spPr>
          <a:xfrm>
            <a:off x="917681" y="3861048"/>
            <a:ext cx="7092614" cy="2486700"/>
          </a:xfrm>
          <a:prstGeom prst="rect">
            <a:avLst/>
          </a:prstGeom>
        </p:spPr>
        <p:txBody>
          <a:bodyPr vert="horz" lIns="92075" tIns="46038" rIns="92075" bIns="46038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double[]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myPoints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 = new double[4];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myPoints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[0] = 1.9;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myPoints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[1] = 2.9;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myPoints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[2] = 3.4;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myPoints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[3] = 3.5;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1600" b="1" dirty="0">
              <a:solidFill>
                <a:srgbClr val="A50021"/>
              </a:solidFill>
              <a:latin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600" b="1" dirty="0">
                <a:latin typeface="Courier New" pitchFamily="49" charset="0"/>
              </a:rPr>
              <a:t>The shorthand notation of aforenoted statements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double[]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myPoints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 = {1.9, 2.9, 3.4, 3.5};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1600" b="1" dirty="0">
              <a:solidFill>
                <a:srgbClr val="A50021"/>
              </a:solidFill>
              <a:latin typeface="Courier New" pitchFamily="49" charset="0"/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58818923-63AA-4680-B1B6-78141F84C661}"/>
              </a:ext>
            </a:extLst>
          </p:cNvPr>
          <p:cNvSpPr/>
          <p:nvPr/>
        </p:nvSpPr>
        <p:spPr>
          <a:xfrm rot="5400000">
            <a:off x="5148064" y="5085184"/>
            <a:ext cx="792088" cy="3600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52A881D1-D53C-4538-91D6-D237F96B2C95}"/>
              </a:ext>
            </a:extLst>
          </p:cNvPr>
          <p:cNvSpPr/>
          <p:nvPr/>
        </p:nvSpPr>
        <p:spPr>
          <a:xfrm>
            <a:off x="4855343" y="4225132"/>
            <a:ext cx="504056" cy="13576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C0FF5977-1C59-4472-99E2-A82E04DCAB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124744"/>
            <a:ext cx="6120680" cy="2448272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public class Test {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  public static void main(String[]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args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) {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   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[] values = new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[5];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    for (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 = 1;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 &lt; 5;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++) {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      values[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] =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 + values[i-1];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    values[0] = values[1] + values[4];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  }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009598-B711-4658-B684-036D7F26F595}"/>
              </a:ext>
            </a:extLst>
          </p:cNvPr>
          <p:cNvSpPr txBox="1">
            <a:spLocks/>
          </p:cNvSpPr>
          <p:nvPr/>
        </p:nvSpPr>
        <p:spPr>
          <a:xfrm>
            <a:off x="395536" y="386662"/>
            <a:ext cx="8136904" cy="6317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dirty="0"/>
              <a:t>What will be the output of the programs given below? </a:t>
            </a:r>
            <a:endParaRPr lang="en-US" sz="16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16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1600" dirty="0">
              <a:latin typeface="+mj-lt"/>
            </a:endParaRPr>
          </a:p>
          <a:p>
            <a:pPr marL="0" indent="0" algn="just">
              <a:buFont typeface="Wingdings"/>
              <a:buNone/>
            </a:pPr>
            <a:endParaRPr lang="en-US" sz="1600" dirty="0">
              <a:latin typeface="+mj-lt"/>
            </a:endParaRPr>
          </a:p>
        </p:txBody>
      </p:sp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7EF89BB7-FF9C-418F-A68F-D5BB6FF831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8054"/>
              </p:ext>
            </p:extLst>
          </p:nvPr>
        </p:nvGraphicFramePr>
        <p:xfrm>
          <a:off x="6299862" y="620688"/>
          <a:ext cx="2218086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" name="Picture" r:id="rId3" imgW="1600572" imgH="1711756" progId="Word.Picture.8">
                  <p:embed/>
                </p:oleObj>
              </mc:Choice>
              <mc:Fallback>
                <p:oleObj name="Picture" r:id="rId3" imgW="1600572" imgH="1711756" progId="Word.Picture.8">
                  <p:embed/>
                  <p:pic>
                    <p:nvPicPr>
                      <p:cNvPr id="19463" name="Object 7">
                        <a:extLst>
                          <a:ext uri="{FF2B5EF4-FFF2-40B4-BE49-F238E27FC236}">
                            <a16:creationId xmlns:a16="http://schemas.microsoft.com/office/drawing/2014/main" id="{77B55AD6-DD75-4D7C-9F05-8E6D648A0B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862" y="620688"/>
                        <a:ext cx="2218086" cy="2376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4F744AA4-C29E-4A53-B782-FDEE5C77E9B0}"/>
              </a:ext>
            </a:extLst>
          </p:cNvPr>
          <p:cNvSpPr/>
          <p:nvPr/>
        </p:nvSpPr>
        <p:spPr>
          <a:xfrm>
            <a:off x="4751854" y="1664804"/>
            <a:ext cx="1980385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B220E-C255-46C1-AA3C-3B4DA5964BA7}"/>
              </a:ext>
            </a:extLst>
          </p:cNvPr>
          <p:cNvSpPr txBox="1"/>
          <p:nvPr/>
        </p:nvSpPr>
        <p:spPr>
          <a:xfrm>
            <a:off x="480177" y="3884476"/>
            <a:ext cx="770665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array2W3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Array1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Array1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Array1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</a:p>
          <a:p>
            <a:pPr algn="l"/>
            <a:r>
              <a:rPr lang="nn-NO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</a:t>
            </a:r>
            <a:r>
              <a:rPr lang="nn-NO" sz="1600" b="1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nn-NO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lang="nn-NO" sz="1600" b="1" i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Array1</a:t>
            </a:r>
            <a:r>
              <a:rPr lang="nn-NO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n-NO" sz="1600" b="1" i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A1CFB48A-8F21-42DA-9C7A-9964DC8E517A}"/>
              </a:ext>
            </a:extLst>
          </p:cNvPr>
          <p:cNvSpPr/>
          <p:nvPr/>
        </p:nvSpPr>
        <p:spPr>
          <a:xfrm>
            <a:off x="236295" y="3496157"/>
            <a:ext cx="8194420" cy="2197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7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22FC7A-A7E9-4B1E-9CF9-AA153447CA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5536" y="476672"/>
            <a:ext cx="4440178" cy="648072"/>
          </a:xfrm>
        </p:spPr>
        <p:txBody>
          <a:bodyPr>
            <a:normAutofit/>
          </a:bodyPr>
          <a:lstStyle/>
          <a:p>
            <a:pPr algn="just"/>
            <a:r>
              <a:rPr lang="en-US" sz="1900" b="1" dirty="0">
                <a:latin typeface="+mj-lt"/>
              </a:rPr>
              <a:t>Copying arrays</a:t>
            </a:r>
            <a:endParaRPr lang="en-US" sz="1900" dirty="0">
              <a:latin typeface="+mj-lt"/>
            </a:endParaRPr>
          </a:p>
          <a:p>
            <a:pPr marL="0" indent="0" algn="just">
              <a:buNone/>
            </a:pPr>
            <a:endParaRPr lang="en-US" sz="1800" dirty="0">
              <a:latin typeface="+mj-lt"/>
            </a:endParaRPr>
          </a:p>
          <a:p>
            <a:pPr marL="0" indent="0" algn="just">
              <a:buNone/>
            </a:pPr>
            <a:endParaRPr lang="en-US" sz="1800" dirty="0">
              <a:latin typeface="+mj-lt"/>
            </a:endParaRPr>
          </a:p>
          <a:p>
            <a:pPr marL="0" indent="0" algn="just">
              <a:buNone/>
            </a:pPr>
            <a:endParaRPr lang="en-US" sz="2000" dirty="0">
              <a:latin typeface="+mj-lt"/>
            </a:endParaRPr>
          </a:p>
          <a:p>
            <a:pPr marL="0" indent="0" algn="just">
              <a:buNone/>
            </a:pPr>
            <a:endParaRPr lang="en-US" sz="19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7F032-8FC1-4083-B28D-0E1C892F887B}"/>
              </a:ext>
            </a:extLst>
          </p:cNvPr>
          <p:cNvSpPr txBox="1"/>
          <p:nvPr/>
        </p:nvSpPr>
        <p:spPr>
          <a:xfrm>
            <a:off x="611560" y="915609"/>
            <a:ext cx="793256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myArray1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{1.9, 2.9, 3.4, 3.5};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myArray2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myArray1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b="1" dirty="0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copying values of myArray1 ?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   myArray2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[1] = 50.5;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//Modifying index [1]’s value of myArray2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myArray1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[1]); // </a:t>
            </a:r>
            <a:r>
              <a:rPr lang="en-US" sz="1600" b="1" i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will return 50.5 why?</a:t>
            </a:r>
          </a:p>
          <a:p>
            <a:pPr algn="l"/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B3EDAC-6672-487E-B7CD-90190D9F9730}"/>
              </a:ext>
            </a:extLst>
          </p:cNvPr>
          <p:cNvGrpSpPr/>
          <p:nvPr/>
        </p:nvGrpSpPr>
        <p:grpSpPr>
          <a:xfrm>
            <a:off x="926513" y="3383536"/>
            <a:ext cx="6607042" cy="1608568"/>
            <a:chOff x="1564508" y="3815170"/>
            <a:chExt cx="6607042" cy="16085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96CE091-3CF8-48F9-9939-74D5997191A4}"/>
                </a:ext>
              </a:extLst>
            </p:cNvPr>
            <p:cNvSpPr txBox="1"/>
            <p:nvPr/>
          </p:nvSpPr>
          <p:spPr>
            <a:xfrm>
              <a:off x="1564508" y="4401542"/>
              <a:ext cx="2383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myArray2 = Myarray1;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C42235-EE8C-47DE-854C-E58D68969C73}"/>
                </a:ext>
              </a:extLst>
            </p:cNvPr>
            <p:cNvSpPr txBox="1"/>
            <p:nvPr/>
          </p:nvSpPr>
          <p:spPr>
            <a:xfrm>
              <a:off x="6947414" y="3866182"/>
              <a:ext cx="1224136" cy="83099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Contents of Myarray1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491E0C-E015-4E82-8071-1F0894B48EF0}"/>
                </a:ext>
              </a:extLst>
            </p:cNvPr>
            <p:cNvSpPr txBox="1"/>
            <p:nvPr/>
          </p:nvSpPr>
          <p:spPr>
            <a:xfrm>
              <a:off x="4615582" y="3815170"/>
              <a:ext cx="1124026" cy="33855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Myarray1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E3F084-C958-42C7-BDA6-C1E1C483031B}"/>
                </a:ext>
              </a:extLst>
            </p:cNvPr>
            <p:cNvSpPr txBox="1"/>
            <p:nvPr/>
          </p:nvSpPr>
          <p:spPr>
            <a:xfrm>
              <a:off x="4696910" y="5085184"/>
              <a:ext cx="1124026" cy="33855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Myarray2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D68CB03-D741-4BFB-B522-84992269B660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5739608" y="3984447"/>
              <a:ext cx="120780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D9734F8-DC2D-43C9-8AA2-4CC60E893A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0936" y="3984447"/>
              <a:ext cx="1126478" cy="11727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A2C43732-D817-4C3D-85FF-375D830E7A8F}"/>
                </a:ext>
              </a:extLst>
            </p:cNvPr>
            <p:cNvSpPr/>
            <p:nvPr/>
          </p:nvSpPr>
          <p:spPr>
            <a:xfrm>
              <a:off x="3931650" y="3866182"/>
              <a:ext cx="596769" cy="155755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7A6DBDC-F95A-4396-8C2B-DACE8835EB24}"/>
              </a:ext>
            </a:extLst>
          </p:cNvPr>
          <p:cNvSpPr txBox="1">
            <a:spLocks/>
          </p:cNvSpPr>
          <p:nvPr/>
        </p:nvSpPr>
        <p:spPr>
          <a:xfrm>
            <a:off x="395536" y="5502086"/>
            <a:ext cx="7416824" cy="89589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>
                <a:latin typeface="+mj-lt"/>
              </a:rPr>
              <a:t>So, how to make duplicate of an array or have two different arrays to copy values from one array to another?</a:t>
            </a:r>
          </a:p>
          <a:p>
            <a:pPr marL="0" indent="0" algn="just">
              <a:buFont typeface="Wingdings"/>
              <a:buNone/>
            </a:pPr>
            <a:r>
              <a:rPr lang="en-US" sz="1600" dirty="0">
                <a:highlight>
                  <a:srgbClr val="FFFF00"/>
                </a:highlight>
                <a:latin typeface="+mj-lt"/>
              </a:rPr>
              <a:t>	Refer the next slide</a:t>
            </a:r>
          </a:p>
          <a:p>
            <a:pPr marL="0" indent="0" algn="just">
              <a:buFont typeface="Wingdings"/>
              <a:buNone/>
            </a:pPr>
            <a:endParaRPr lang="en-US" sz="1600" dirty="0">
              <a:latin typeface="+mj-lt"/>
            </a:endParaRPr>
          </a:p>
          <a:p>
            <a:pPr marL="0" indent="0" algn="just">
              <a:buFont typeface="Wingdings"/>
              <a:buNone/>
            </a:pPr>
            <a:endParaRPr lang="en-US" sz="1600" dirty="0">
              <a:latin typeface="+mj-lt"/>
            </a:endParaRPr>
          </a:p>
          <a:p>
            <a:pPr marL="0" indent="0" algn="just">
              <a:buFont typeface="Wingdings"/>
              <a:buNone/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087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Lappeenranta-Lahti University of Technology LUT : Rankings, Fees &amp;amp; Courses  Details | Top Universities">
            <a:extLst>
              <a:ext uri="{FF2B5EF4-FFF2-40B4-BE49-F238E27FC236}">
                <a16:creationId xmlns:a16="http://schemas.microsoft.com/office/drawing/2014/main" id="{5940AA40-8F17-4213-A089-911280CDC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0" y="29665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D84680-689A-4065-84FA-2E01763ED92B}"/>
              </a:ext>
            </a:extLst>
          </p:cNvPr>
          <p:cNvSpPr txBox="1"/>
          <p:nvPr/>
        </p:nvSpPr>
        <p:spPr>
          <a:xfrm>
            <a:off x="179512" y="179524"/>
            <a:ext cx="885698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myArray1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{1.9, 2.9, 3.4, 3.5};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myArray2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myArray1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nn-NO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nn-NO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nn-NO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myArray1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n-NO" sz="1600" b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nn-NO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{//</a:t>
            </a:r>
            <a:r>
              <a:rPr lang="nn-NO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loop to copy values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/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myArray2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= 50.5;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myArray1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[1]);// return 2.9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myArray2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[1]);// return 50.5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182278-BB01-471C-AB2E-843E4D469B04}"/>
              </a:ext>
            </a:extLst>
          </p:cNvPr>
          <p:cNvSpPr txBox="1"/>
          <p:nvPr/>
        </p:nvSpPr>
        <p:spPr>
          <a:xfrm>
            <a:off x="1402778" y="3520167"/>
            <a:ext cx="711079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myArray1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{1.9, 2.9, 3.4, 3.5};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myArray2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myArray1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arraycopy</a:t>
            </a:r>
            <a:r>
              <a:rPr lang="en-US" sz="1600" i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6A3E3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myArray1</a:t>
            </a:r>
            <a:r>
              <a:rPr lang="en-US" sz="1600" i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,0,</a:t>
            </a:r>
            <a:r>
              <a:rPr lang="en-US" sz="1600" i="1" dirty="0">
                <a:solidFill>
                  <a:srgbClr val="6A3E3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myArray2</a:t>
            </a:r>
            <a:r>
              <a:rPr lang="en-US" sz="1600" i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,0,</a:t>
            </a:r>
            <a:r>
              <a:rPr lang="en-US" sz="1600" i="1" dirty="0">
                <a:solidFill>
                  <a:srgbClr val="6A3E3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myArray1</a:t>
            </a:r>
            <a:r>
              <a:rPr lang="en-US" sz="1600" i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i="1" dirty="0">
                <a:solidFill>
                  <a:srgbClr val="000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600" i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nn-NO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nn-NO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n-NO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myArray2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n-NO" sz="1600" b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n-NO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myArray2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i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/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myArray2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= 50.5;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myArray1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[1]);// returns 2.9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myArray2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[1]);// returns 50.5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733C16-5ED0-4F19-A884-B26F63B1F5AC}"/>
              </a:ext>
            </a:extLst>
          </p:cNvPr>
          <p:cNvSpPr/>
          <p:nvPr/>
        </p:nvSpPr>
        <p:spPr>
          <a:xfrm>
            <a:off x="1331640" y="3429000"/>
            <a:ext cx="7128792" cy="3384376"/>
          </a:xfrm>
          <a:prstGeom prst="roundRect">
            <a:avLst>
              <a:gd name="adj" fmla="val 67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EDA7F44-85CC-455C-BA75-DDF5FC7C2C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77907" y="2660067"/>
            <a:ext cx="2952328" cy="74577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86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Lappeenranta-Lahti University of Technology LUT : Rankings, Fees &amp;amp; Courses  Details | Top Universities">
            <a:extLst>
              <a:ext uri="{FF2B5EF4-FFF2-40B4-BE49-F238E27FC236}">
                <a16:creationId xmlns:a16="http://schemas.microsoft.com/office/drawing/2014/main" id="{5940AA40-8F17-4213-A089-911280CDC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0" y="29665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FE5691A-FCBB-49C7-B3BD-56280D635C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5536" y="160810"/>
            <a:ext cx="8136904" cy="631724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/>
              <a:t>What will be the output of the program below? </a:t>
            </a:r>
            <a:endParaRPr lang="en-US" sz="16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16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1600" dirty="0">
              <a:latin typeface="+mj-lt"/>
            </a:endParaRPr>
          </a:p>
          <a:p>
            <a:pPr marL="0" indent="0" algn="just">
              <a:buNone/>
            </a:pPr>
            <a:endParaRPr lang="en-US" sz="16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87D13-C038-42A0-ACB2-62AAE7858B26}"/>
              </a:ext>
            </a:extLst>
          </p:cNvPr>
          <p:cNvSpPr txBox="1"/>
          <p:nvPr/>
        </p:nvSpPr>
        <p:spPr>
          <a:xfrm>
            <a:off x="521804" y="656692"/>
            <a:ext cx="819065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arrayCopy3W3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double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600" b="1" dirty="0" err="1">
                <a:solidFill>
                  <a:srgbClr val="6A3E3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xArray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{1.9, 2.9, 3.4, 3.5};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double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600" b="1" dirty="0" err="1">
                <a:solidFill>
                  <a:srgbClr val="6A3E3E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yArray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[10];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double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600" b="1" dirty="0" err="1">
                <a:solidFill>
                  <a:srgbClr val="6A3E3E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zArray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arraycopy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6A3E3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xArray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,0,</a:t>
            </a:r>
            <a:r>
              <a:rPr lang="en-US" sz="1600" i="1" dirty="0">
                <a:solidFill>
                  <a:srgbClr val="6A3E3E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yArray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,0,</a:t>
            </a:r>
            <a:r>
              <a:rPr lang="en-US" sz="1600" i="1" dirty="0">
                <a:solidFill>
                  <a:srgbClr val="6A3E3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xArray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arraycopy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6A3E3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xArray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,0,</a:t>
            </a:r>
            <a:r>
              <a:rPr lang="en-US" sz="1600" i="1" dirty="0">
                <a:solidFill>
                  <a:srgbClr val="6A3E3E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zArray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,5,3);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//printing </a:t>
            </a:r>
            <a:r>
              <a:rPr lang="en-US" sz="1600" dirty="0" err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yArray</a:t>
            </a:r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values</a:t>
            </a:r>
          </a:p>
          <a:p>
            <a:pPr algn="l"/>
            <a:r>
              <a:rPr lang="nn-NO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nn-NO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n-NO" sz="1600" b="1" dirty="0">
                <a:solidFill>
                  <a:srgbClr val="6A3E3E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yArray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n-NO" sz="1600" b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n-NO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algn="l"/>
            <a:r>
              <a:rPr lang="nn-NO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System.</a:t>
            </a:r>
            <a:r>
              <a:rPr lang="nn-NO" sz="1600" b="1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nn-NO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lang="nn-NO" sz="1600" b="1" i="1" dirty="0">
                <a:solidFill>
                  <a:srgbClr val="6A3E3E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yArray</a:t>
            </a:r>
            <a:r>
              <a:rPr lang="nn-NO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n-NO" sz="1600" b="1" i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"........................\n"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//printing </a:t>
            </a:r>
            <a:r>
              <a:rPr lang="en-US" sz="1600" dirty="0" err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zArray</a:t>
            </a:r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values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6A3E3E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zArray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err="1">
                <a:solidFill>
                  <a:srgbClr val="6A3E3E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zArray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i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53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Lappeenranta-Lahti University of Technology LUT : Rankings, Fees &amp;amp; Courses  Details | Top Universities">
            <a:extLst>
              <a:ext uri="{FF2B5EF4-FFF2-40B4-BE49-F238E27FC236}">
                <a16:creationId xmlns:a16="http://schemas.microsoft.com/office/drawing/2014/main" id="{5940AA40-8F17-4213-A089-911280CDC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0" y="29665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FE5691A-FCBB-49C7-B3BD-56280D635C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5536" y="160810"/>
            <a:ext cx="8136904" cy="631724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/>
              <a:t>The program given below has run time error. Fix it. </a:t>
            </a:r>
            <a:endParaRPr lang="en-US" sz="16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16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1600" dirty="0">
              <a:latin typeface="+mj-lt"/>
            </a:endParaRPr>
          </a:p>
          <a:p>
            <a:pPr marL="0" indent="0" algn="just">
              <a:buNone/>
            </a:pPr>
            <a:endParaRPr lang="en-US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E98CE-D25B-45EC-B65E-30A6CB4645AA}"/>
              </a:ext>
            </a:extLst>
          </p:cNvPr>
          <p:cNvSpPr txBox="1"/>
          <p:nvPr/>
        </p:nvSpPr>
        <p:spPr>
          <a:xfrm>
            <a:off x="251520" y="1196752"/>
            <a:ext cx="874846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arrayCopy4W3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600" b="1" dirty="0" err="1">
                <a:solidFill>
                  <a:srgbClr val="6A3E3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letterArray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sz="160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'x'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'2'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'8'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'#’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600" b="1" dirty="0" err="1">
                <a:solidFill>
                  <a:srgbClr val="6A3E3E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copyArray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arraycopy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6A3E3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letterArray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,0,</a:t>
            </a:r>
            <a:r>
              <a:rPr lang="en-US" sz="1600" i="1" dirty="0">
                <a:solidFill>
                  <a:srgbClr val="6A3E3E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copyArray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,0,</a:t>
            </a:r>
            <a:r>
              <a:rPr lang="en-US" sz="1600" i="1" dirty="0">
                <a:solidFill>
                  <a:srgbClr val="6A3E3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letterArray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//printing </a:t>
            </a:r>
            <a:r>
              <a:rPr lang="en-US" sz="1600" dirty="0" err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copyArray</a:t>
            </a:r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values</a:t>
            </a:r>
          </a:p>
          <a:p>
            <a:pPr algn="l"/>
            <a:r>
              <a:rPr lang="en-US" sz="16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nn-NO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n-NO" sz="1600" b="1" dirty="0">
                <a:solidFill>
                  <a:srgbClr val="6A3E3E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copyArray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n-NO" sz="1600" b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n-NO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err="1">
                <a:solidFill>
                  <a:srgbClr val="6A3E3E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copyArray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i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7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1674</TotalTime>
  <Words>1315</Words>
  <Application>Microsoft Office PowerPoint</Application>
  <PresentationFormat>On-screen Show (4:3)</PresentationFormat>
  <Paragraphs>190</Paragraphs>
  <Slides>11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Century Schoolbook</vt:lpstr>
      <vt:lpstr>Consolas</vt:lpstr>
      <vt:lpstr>Courier New</vt:lpstr>
      <vt:lpstr>Times New Roman</vt:lpstr>
      <vt:lpstr>Wingdings</vt:lpstr>
      <vt:lpstr>Wingdings 2</vt:lpstr>
      <vt:lpstr>Oriel</vt:lpstr>
      <vt:lpstr>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Turun yliopisto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 Veerasamy</dc:creator>
  <cp:lastModifiedBy>Ashok Veerasamy</cp:lastModifiedBy>
  <cp:revision>393</cp:revision>
  <dcterms:created xsi:type="dcterms:W3CDTF">2021-04-06T13:26:28Z</dcterms:created>
  <dcterms:modified xsi:type="dcterms:W3CDTF">2022-01-21T07:34:32Z</dcterms:modified>
</cp:coreProperties>
</file>