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65" r:id="rId3"/>
    <p:sldId id="598" r:id="rId4"/>
    <p:sldId id="602" r:id="rId5"/>
    <p:sldId id="575" r:id="rId6"/>
    <p:sldId id="604" r:id="rId7"/>
    <p:sldId id="576" r:id="rId8"/>
    <p:sldId id="574" r:id="rId9"/>
    <p:sldId id="581" r:id="rId10"/>
    <p:sldId id="582" r:id="rId11"/>
    <p:sldId id="583" r:id="rId12"/>
    <p:sldId id="605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DB81"/>
    <a:srgbClr val="FFDF00"/>
    <a:srgbClr val="00FF8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 autoAdjust="0"/>
    <p:restoredTop sz="90204" autoAdjust="0"/>
  </p:normalViewPr>
  <p:slideViewPr>
    <p:cSldViewPr showGuides="1">
      <p:cViewPr varScale="1">
        <p:scale>
          <a:sx n="115" d="100"/>
          <a:sy n="115" d="100"/>
        </p:scale>
        <p:origin x="2120" y="192"/>
      </p:cViewPr>
      <p:guideLst>
        <p:guide orient="horz" pos="2160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F74EA7-71CD-9846-BD15-8D2895774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35E47E-8E70-884C-8FB2-494993090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6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stats/versions/3.6.2/topics/predict.l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36311F-7971-D549-82F6-3B2E01C40EC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https://www.rdocumentation.org/packages/stats/versions/3.6.2/topics/predict.lm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5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B8DE-5159-6048-BA78-38A2E3C81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C8123-6508-6F49-B9D7-C2A287DA4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90750" cy="67056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19850" cy="67056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B0DE-39E2-414A-BD46-DAAAC1D4F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7FE2-3664-4843-BBE7-5E5E36F2E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3982F-31D2-6A43-8185-1BC4024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8E89F-DB27-A249-8AD5-BDD3B4C5D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94A3-AB0C-1240-9ACD-0F1B8BE48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70863-4503-D946-874E-2C9020B0E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AC11C-A417-2948-81C0-C8B6F61D9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3B62-9A06-B148-838E-66EF92B60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A55D7-5045-5447-B951-AF5EA2991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99B3-64EF-794F-9993-4879B06D8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1294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September 2, 2009 (week 1)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7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ITEC/CSCI/ERTH-6961-01 – Data Science Fall 2009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69876F-CD88-5A4D-A32E-6B39CA136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stats/versions/3.6.2/topics/predict.l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quarius.tw.rpi.edu/html/D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r4a.FINAL 4C logo_cropp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628800"/>
            <a:ext cx="8280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5C7D17-3A46-6142-B96B-4A517FA39B6C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800600"/>
            <a:ext cx="8686800" cy="1828800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Thilanka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Munasinghe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Data Analytics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ITWS-4600/ITWS-6600/MATP-4450/CSCI-4960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Group 1, Lab 2/Assignment2 – Part1, September 25</a:t>
            </a:r>
            <a:r>
              <a:rPr lang="en-US" sz="2400" baseline="30000" dirty="0">
                <a:latin typeface="Arial" charset="0"/>
                <a:ea typeface="ＭＳ Ｐゴシック" charset="0"/>
                <a:cs typeface="ＭＳ Ｐゴシック" charset="0"/>
              </a:rPr>
              <a:t>th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2020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848600" cy="2514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Group 1 Lab 2 exercises and Assignment 2- Part 1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685800"/>
            <a:ext cx="87630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 DALYNEW&lt;-c(</a:t>
            </a:r>
            <a:r>
              <a:rPr lang="en-US" dirty="0" err="1"/>
              <a:t>seq</a:t>
            </a:r>
            <a:r>
              <a:rPr lang="en-US" dirty="0"/>
              <a:t>(5,95,5))</a:t>
            </a:r>
          </a:p>
          <a:p>
            <a:pPr marL="0" indent="0">
              <a:buNone/>
            </a:pPr>
            <a:r>
              <a:rPr lang="en-US" dirty="0"/>
              <a:t>&gt; AIR_HNEW&lt;-c(</a:t>
            </a:r>
            <a:r>
              <a:rPr lang="en-US" dirty="0" err="1"/>
              <a:t>seq</a:t>
            </a:r>
            <a:r>
              <a:rPr lang="en-US" dirty="0"/>
              <a:t>(5,95,5))</a:t>
            </a:r>
          </a:p>
          <a:p>
            <a:pPr marL="0" indent="0">
              <a:buNone/>
            </a:pPr>
            <a:r>
              <a:rPr lang="en-US" dirty="0"/>
              <a:t>&gt; WATER_HNEW&lt;-c(</a:t>
            </a:r>
            <a:r>
              <a:rPr lang="en-US" dirty="0" err="1"/>
              <a:t>seq</a:t>
            </a:r>
            <a:r>
              <a:rPr lang="en-US" dirty="0"/>
              <a:t>(5,95,5))</a:t>
            </a:r>
          </a:p>
          <a:p>
            <a:pPr marL="0" indent="0">
              <a:buNone/>
            </a:pPr>
            <a:r>
              <a:rPr lang="en-US" dirty="0"/>
              <a:t>&gt; NEW&lt;-</a:t>
            </a:r>
            <a:r>
              <a:rPr lang="en-US" dirty="0" err="1"/>
              <a:t>data.frame</a:t>
            </a:r>
            <a:r>
              <a:rPr lang="en-US" dirty="0"/>
              <a:t>(DALYNEW,AIR_HNEW,WATER_HNEW)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pENV</a:t>
            </a:r>
            <a:r>
              <a:rPr lang="en-US" dirty="0"/>
              <a:t>&lt;- predict(</a:t>
            </a:r>
            <a:r>
              <a:rPr lang="en-US" dirty="0" err="1"/>
              <a:t>lmENVH,NEW,interval</a:t>
            </a:r>
            <a:r>
              <a:rPr lang="en-US" dirty="0"/>
              <a:t>=“prediction”)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cENV</a:t>
            </a:r>
            <a:r>
              <a:rPr lang="en-US" dirty="0"/>
              <a:t>&lt;- predict(</a:t>
            </a:r>
            <a:r>
              <a:rPr lang="en-US" dirty="0" err="1"/>
              <a:t>lmENVH,NEW,interval</a:t>
            </a:r>
            <a:r>
              <a:rPr lang="en-US" dirty="0"/>
              <a:t>=“confidence”)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0F361-51A0-B140-BA16-25BBC6D6835C}"/>
              </a:ext>
            </a:extLst>
          </p:cNvPr>
          <p:cNvSpPr txBox="1"/>
          <p:nvPr/>
        </p:nvSpPr>
        <p:spPr>
          <a:xfrm>
            <a:off x="164152" y="6278355"/>
            <a:ext cx="697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NOTE</a:t>
            </a:r>
            <a:r>
              <a:rPr lang="en-US" sz="1400" b="1" dirty="0"/>
              <a:t>: Read the documentation for the predict() function in R : </a:t>
            </a:r>
          </a:p>
          <a:p>
            <a:r>
              <a:rPr lang="en-US" sz="1400" b="1" dirty="0">
                <a:hlinkClick r:id="rId3"/>
              </a:rPr>
              <a:t>https://www.rdocumentation.org/packages/stats/versions/3.6.2/topics/predict.lm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6488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AIR_E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8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BDE3-4DD8-9845-87EC-6521BD36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93DD-1B51-A840-BC6E-A339D3EAB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Part 1 of the Assignment2   (Lab2 – Part 1) – given on 25</a:t>
            </a:r>
            <a:r>
              <a:rPr lang="en-US" sz="2400" baseline="30000" dirty="0"/>
              <a:t>th</a:t>
            </a:r>
            <a:r>
              <a:rPr lang="en-US" sz="2400" dirty="0"/>
              <a:t> September 2020</a:t>
            </a:r>
          </a:p>
          <a:p>
            <a:r>
              <a:rPr lang="en-US" sz="2400" dirty="0"/>
              <a:t>Part 2 will be given on Monday September 28th, 2020 during the class.</a:t>
            </a:r>
          </a:p>
          <a:p>
            <a:r>
              <a:rPr lang="en-US" sz="2400" dirty="0"/>
              <a:t>Due Date: (</a:t>
            </a:r>
            <a:r>
              <a:rPr lang="en-US" sz="2400" u="sng" dirty="0"/>
              <a:t>Both Lab2-Part 1 &amp; Lab2-Part 2 submit together</a:t>
            </a:r>
            <a:r>
              <a:rPr lang="en-US" sz="2400" dirty="0"/>
              <a:t>): </a:t>
            </a:r>
            <a:r>
              <a:rPr lang="en-US" sz="2400" b="1" dirty="0"/>
              <a:t>October 2</a:t>
            </a:r>
            <a:r>
              <a:rPr lang="en-US" sz="2400" b="1" baseline="30000" dirty="0"/>
              <a:t>nd</a:t>
            </a:r>
            <a:r>
              <a:rPr lang="en-US" sz="2400" b="1" dirty="0"/>
              <a:t> , 2020, Friday by 11:59pm. </a:t>
            </a:r>
            <a:r>
              <a:rPr lang="en-US" sz="2800" dirty="0"/>
              <a:t>Submit  on LMS.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7325A-E366-E142-AED5-AE1F1D35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Lab2- Part1: 2a, 2b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Do the BOTH ( Lab2a, Lab2b)</a:t>
            </a:r>
          </a:p>
          <a:p>
            <a:r>
              <a:rPr lang="en-US" sz="2800" dirty="0"/>
              <a:t>Lab2a. Measures of Central Tendency/Histograms/ Data Manipulation:</a:t>
            </a:r>
          </a:p>
          <a:p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Lab2b. Regression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using EPI dataset</a:t>
            </a:r>
          </a:p>
          <a:p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39FA57-25B8-444B-9AFE-1AC8ED5E5067}" type="slidenum">
              <a:rPr lang="en-US" sz="140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558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http://aquarius.tw.rpi.edu/html/DA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See slides: Last week slides and in-class work as a reference.  </a:t>
            </a:r>
          </a:p>
          <a:p>
            <a:r>
              <a:rPr lang="en-US" dirty="0"/>
              <a:t>Code fragments, i.e. they </a:t>
            </a:r>
            <a:r>
              <a:rPr lang="en-US" sz="3600" b="1" u="sng" dirty="0"/>
              <a:t>will not</a:t>
            </a:r>
            <a:r>
              <a:rPr lang="en-US" sz="3600" u="sng" dirty="0"/>
              <a:t> </a:t>
            </a:r>
            <a:r>
              <a:rPr lang="en-US" dirty="0"/>
              <a:t>run as-is, on the following slides 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26567-93F4-0E4F-AC8D-0A174EE5BE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Remember a few 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head(&lt;object&gt;)</a:t>
            </a:r>
          </a:p>
          <a:p>
            <a:pPr marL="0" indent="0">
              <a:buNone/>
            </a:pPr>
            <a:r>
              <a:rPr lang="en-US" dirty="0"/>
              <a:t>tail(&lt;object&gt;)</a:t>
            </a:r>
          </a:p>
          <a:p>
            <a:pPr marL="0" indent="0">
              <a:buNone/>
            </a:pPr>
            <a:r>
              <a:rPr lang="en-US" dirty="0"/>
              <a:t>summary(&lt;object&gt;)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251520" y="3478380"/>
            <a:ext cx="7772400" cy="762000"/>
          </a:xfrm>
        </p:spPr>
        <p:txBody>
          <a:bodyPr/>
          <a:lstStyle/>
          <a:p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Generate the Histogram for EPI and DALY variables</a:t>
            </a:r>
          </a:p>
        </p:txBody>
      </p:sp>
      <p:sp>
        <p:nvSpPr>
          <p:cNvPr id="4301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068B9B-D0A7-BA49-8902-9DC732574869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9494A-04C3-0141-B55C-FB8173886588}"/>
              </a:ext>
            </a:extLst>
          </p:cNvPr>
          <p:cNvSpPr txBox="1"/>
          <p:nvPr/>
        </p:nvSpPr>
        <p:spPr>
          <a:xfrm>
            <a:off x="866293" y="4529925"/>
            <a:ext cx="6372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the Histogram for EPI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the Histogram for DALY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A404C-AB1E-154F-BBF4-2B2752AF6E1E}"/>
              </a:ext>
            </a:extLst>
          </p:cNvPr>
          <p:cNvSpPr txBox="1"/>
          <p:nvPr/>
        </p:nvSpPr>
        <p:spPr>
          <a:xfrm>
            <a:off x="323528" y="867963"/>
            <a:ext cx="5807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Measures of Central Tendency: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66E69-2E51-B245-9A6F-23749B027531}"/>
              </a:ext>
            </a:extLst>
          </p:cNvPr>
          <p:cNvSpPr txBox="1"/>
          <p:nvPr/>
        </p:nvSpPr>
        <p:spPr>
          <a:xfrm>
            <a:off x="900970" y="1871312"/>
            <a:ext cx="7738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Central Tendency values for EPI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Central Tendency values for DALY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CF03A-8E83-DB40-B2D0-A909705DCDCC}"/>
              </a:ext>
            </a:extLst>
          </p:cNvPr>
          <p:cNvSpPr txBox="1"/>
          <p:nvPr/>
        </p:nvSpPr>
        <p:spPr>
          <a:xfrm>
            <a:off x="354320" y="34758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Lab2a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BA62A-95FC-2948-9372-BD464B2D4E31}"/>
              </a:ext>
            </a:extLst>
          </p:cNvPr>
          <p:cNvSpPr txBox="1"/>
          <p:nvPr/>
        </p:nvSpPr>
        <p:spPr>
          <a:xfrm>
            <a:off x="251520" y="3198167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 2010 dataset</a:t>
            </a:r>
          </a:p>
        </p:txBody>
      </p:sp>
    </p:spTree>
    <p:extLst>
      <p:ext uri="{BB962C8B-B14F-4D97-AF65-F5344CB8AC3E}">
        <p14:creationId xmlns:p14="http://schemas.microsoft.com/office/powerpoint/2010/main" val="384188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boxplot(ENVHEALTH,ECOSYSTEM)</a:t>
            </a:r>
          </a:p>
        </p:txBody>
      </p:sp>
      <p:sp>
        <p:nvSpPr>
          <p:cNvPr id="4301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068B9B-D0A7-BA49-8902-9DC732574869}" type="slidenum">
              <a:rPr lang="en-US" sz="1400"/>
              <a:pPr/>
              <a:t>6</a:t>
            </a:fld>
            <a:endParaRPr lang="en-US" sz="1400"/>
          </a:p>
        </p:txBody>
      </p:sp>
      <p:pic>
        <p:nvPicPr>
          <p:cNvPr id="430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94655"/>
            <a:ext cx="6995120" cy="447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D4A503-4B1F-724F-8E55-FB1029C8C234}"/>
              </a:ext>
            </a:extLst>
          </p:cNvPr>
          <p:cNvSpPr txBox="1"/>
          <p:nvPr/>
        </p:nvSpPr>
        <p:spPr>
          <a:xfrm>
            <a:off x="811658" y="1222625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(Generate the box plot)</a:t>
            </a:r>
          </a:p>
        </p:txBody>
      </p:sp>
    </p:spTree>
    <p:extLst>
      <p:ext uri="{BB962C8B-B14F-4D97-AF65-F5344CB8AC3E}">
        <p14:creationId xmlns:p14="http://schemas.microsoft.com/office/powerpoint/2010/main" val="253510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>
                <a:latin typeface="Arial" charset="0"/>
                <a:ea typeface="ＭＳ Ｐゴシック" charset="0"/>
                <a:cs typeface="ＭＳ Ｐゴシック" charset="0"/>
              </a:rPr>
              <a:t>qqplot(ENVHEALTH,ECOSYSTEM)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2D0880-D4DF-7E45-A7B1-353D9A23F37A}" type="slidenum">
              <a:rPr lang="en-US" sz="1400"/>
              <a:pPr/>
              <a:t>7</a:t>
            </a:fld>
            <a:endParaRPr lang="en-US" sz="1400"/>
          </a:p>
        </p:txBody>
      </p:sp>
      <p:pic>
        <p:nvPicPr>
          <p:cNvPr id="4403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74" y="1916831"/>
            <a:ext cx="6960425" cy="444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D21A71-71B3-D64C-800C-12FFEB719CD6}"/>
              </a:ext>
            </a:extLst>
          </p:cNvPr>
          <p:cNvSpPr txBox="1"/>
          <p:nvPr/>
        </p:nvSpPr>
        <p:spPr>
          <a:xfrm>
            <a:off x="1263721" y="1171254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(generate the Q-Q plot)…</a:t>
            </a:r>
          </a:p>
        </p:txBody>
      </p:sp>
    </p:spTree>
    <p:extLst>
      <p:ext uri="{BB962C8B-B14F-4D97-AF65-F5344CB8AC3E}">
        <p14:creationId xmlns:p14="http://schemas.microsoft.com/office/powerpoint/2010/main" val="116331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2(b):Regression Exercises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Using the EPI (under /EPI on web) dataset find the single most important factor in increasing the EPI in a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given region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B34037-429B-7C45-8C87-39EB43B4A3D5}" type="slidenum">
              <a:rPr lang="en-US" sz="1400"/>
              <a:pPr/>
              <a:t>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0448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least-squares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&gt; </a:t>
            </a:r>
            <a:r>
              <a:rPr lang="en-US" sz="2800" dirty="0" err="1"/>
              <a:t>EPI_data</a:t>
            </a:r>
            <a:r>
              <a:rPr lang="en-US" sz="2800" dirty="0"/>
              <a:t> &lt;- </a:t>
            </a:r>
            <a:r>
              <a:rPr lang="en-US" sz="2800" dirty="0" err="1"/>
              <a:t>read.csv</a:t>
            </a:r>
            <a:r>
              <a:rPr lang="en-US" sz="2800" dirty="0"/>
              <a:t>(”</a:t>
            </a:r>
            <a:r>
              <a:rPr lang="en-US" sz="2800" dirty="0" err="1"/>
              <a:t>EPI_data.csv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&gt; attach(</a:t>
            </a:r>
            <a:r>
              <a:rPr lang="en-US" sz="2800" dirty="0" err="1"/>
              <a:t>EPI_data</a:t>
            </a:r>
            <a:r>
              <a:rPr lang="en-US" sz="2800" dirty="0"/>
              <a:t>); </a:t>
            </a:r>
          </a:p>
          <a:p>
            <a:pPr marL="0" indent="0">
              <a:buNone/>
            </a:pPr>
            <a:r>
              <a:rPr lang="en-US" sz="2800" dirty="0"/>
              <a:t>&gt; boxplot(ENVHEALTH,DALY,AIR_H,WATER_H)</a:t>
            </a:r>
          </a:p>
          <a:p>
            <a:pPr marL="0" indent="0">
              <a:buNone/>
            </a:pPr>
            <a:r>
              <a:rPr lang="en-US" sz="2800" dirty="0"/>
              <a:t>&gt; </a:t>
            </a:r>
            <a:r>
              <a:rPr lang="en-US" sz="2800" dirty="0" err="1"/>
              <a:t>lmENVH</a:t>
            </a:r>
            <a:r>
              <a:rPr lang="en-US" sz="2800" dirty="0"/>
              <a:t>&lt;-lm(ENVHEALTH~DALY+AIR_H+WATER_H)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 </a:t>
            </a:r>
            <a:r>
              <a:rPr lang="en-US" sz="2800" dirty="0" err="1"/>
              <a:t>lmENVH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 summary(</a:t>
            </a:r>
            <a:r>
              <a:rPr lang="en-US" sz="2800" dirty="0" err="1"/>
              <a:t>lmENVH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 </a:t>
            </a:r>
            <a:r>
              <a:rPr lang="en-US" sz="2800" dirty="0" err="1"/>
              <a:t>cENVH</a:t>
            </a:r>
            <a:r>
              <a:rPr lang="en-US" sz="2800" dirty="0"/>
              <a:t>&lt;-</a:t>
            </a:r>
            <a:r>
              <a:rPr lang="en-US" sz="2800" dirty="0" err="1"/>
              <a:t>coef</a:t>
            </a:r>
            <a:r>
              <a:rPr lang="en-US" sz="2800" dirty="0"/>
              <a:t>(</a:t>
            </a:r>
            <a:r>
              <a:rPr lang="en-US" sz="2800" dirty="0" err="1"/>
              <a:t>lmENVH</a:t>
            </a:r>
            <a:r>
              <a:rPr lang="en-US" sz="2800" dirty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26567-93F4-0E4F-AC8D-0A174EE5BEA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794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84313</TotalTime>
  <Words>515</Words>
  <Application>Microsoft Macintosh PowerPoint</Application>
  <PresentationFormat>On-screen Show (4:3)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Blank Presentation</vt:lpstr>
      <vt:lpstr>Group 1 Lab 2 exercises and Assignment 2- Part 1</vt:lpstr>
      <vt:lpstr>Lab2- Part1: 2a, 2b</vt:lpstr>
      <vt:lpstr>The Dataset(s)</vt:lpstr>
      <vt:lpstr>Remember a few useful commands</vt:lpstr>
      <vt:lpstr>Generate the Histogram for EPI and DALY variables</vt:lpstr>
      <vt:lpstr>boxplot(ENVHEALTH,ECOSYSTEM)</vt:lpstr>
      <vt:lpstr>qqplot(ENVHEALTH,ECOSYSTEM)</vt:lpstr>
      <vt:lpstr>2(b):Regression Exercises</vt:lpstr>
      <vt:lpstr>Linear and least-squares</vt:lpstr>
      <vt:lpstr>Predict</vt:lpstr>
      <vt:lpstr>Repeat for</vt:lpstr>
      <vt:lpstr>Due Dates:</vt:lpstr>
    </vt:vector>
  </TitlesOfParts>
  <Company>HAO/ESSL/NCAR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Peter Fox</dc:creator>
  <cp:lastModifiedBy>Munasinghe, Thilanka</cp:lastModifiedBy>
  <cp:revision>436</cp:revision>
  <cp:lastPrinted>2007-01-04T17:13:00Z</cp:lastPrinted>
  <dcterms:created xsi:type="dcterms:W3CDTF">2010-08-30T14:12:46Z</dcterms:created>
  <dcterms:modified xsi:type="dcterms:W3CDTF">2020-09-25T19:51:31Z</dcterms:modified>
</cp:coreProperties>
</file>