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563" r:id="rId3"/>
    <p:sldId id="589" r:id="rId4"/>
    <p:sldId id="626" r:id="rId5"/>
    <p:sldId id="627" r:id="rId6"/>
    <p:sldId id="760" r:id="rId7"/>
    <p:sldId id="748" r:id="rId8"/>
    <p:sldId id="750" r:id="rId9"/>
    <p:sldId id="751" r:id="rId10"/>
    <p:sldId id="753" r:id="rId11"/>
    <p:sldId id="754" r:id="rId12"/>
    <p:sldId id="755" r:id="rId13"/>
    <p:sldId id="663" r:id="rId14"/>
    <p:sldId id="664" r:id="rId15"/>
    <p:sldId id="761" r:id="rId16"/>
    <p:sldId id="669" r:id="rId17"/>
    <p:sldId id="585" r:id="rId18"/>
    <p:sldId id="665" r:id="rId19"/>
    <p:sldId id="640" r:id="rId20"/>
    <p:sldId id="658" r:id="rId21"/>
    <p:sldId id="662" r:id="rId22"/>
    <p:sldId id="659" r:id="rId23"/>
    <p:sldId id="634" r:id="rId24"/>
    <p:sldId id="639" r:id="rId25"/>
    <p:sldId id="641" r:id="rId26"/>
    <p:sldId id="642" r:id="rId27"/>
    <p:sldId id="643" r:id="rId28"/>
    <p:sldId id="644" r:id="rId29"/>
    <p:sldId id="645" r:id="rId30"/>
    <p:sldId id="646" r:id="rId31"/>
    <p:sldId id="647" r:id="rId32"/>
    <p:sldId id="648" r:id="rId33"/>
    <p:sldId id="649" r:id="rId34"/>
    <p:sldId id="657" r:id="rId35"/>
    <p:sldId id="608" r:id="rId36"/>
    <p:sldId id="610" r:id="rId37"/>
    <p:sldId id="611" r:id="rId38"/>
    <p:sldId id="607" r:id="rId39"/>
    <p:sldId id="612" r:id="rId40"/>
    <p:sldId id="613" r:id="rId41"/>
    <p:sldId id="616" r:id="rId42"/>
    <p:sldId id="614" r:id="rId43"/>
    <p:sldId id="630" r:id="rId44"/>
    <p:sldId id="597" r:id="rId45"/>
    <p:sldId id="355" r:id="rId46"/>
    <p:sldId id="583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DB81"/>
    <a:srgbClr val="FFDF00"/>
    <a:srgbClr val="00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327"/>
  </p:normalViewPr>
  <p:slideViewPr>
    <p:cSldViewPr>
      <p:cViewPr varScale="1">
        <p:scale>
          <a:sx n="110" d="100"/>
          <a:sy n="110" d="100"/>
        </p:scale>
        <p:origin x="2224" y="168"/>
      </p:cViewPr>
      <p:guideLst>
        <p:guide orient="horz" pos="2251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CF5928-FA61-CF48-AFBF-E527EFC06A3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BAC1B1-016B-8A41-A441-0ED45540E9E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olmogorov%E2%80%93Smirnov_tes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edac.ciesin.columbia.edu/data/collection/epi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B2D8A30-8D98-4E43-AED5-826D246C173E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AU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of saying this is event A is conditioned on event B.</a:t>
            </a:r>
          </a:p>
          <a:p>
            <a:r>
              <a:rPr lang="en-US" dirty="0"/>
              <a:t>The joint probability divided by probability of  B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/wiki/Probability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Conditional_probability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9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Bayes theorem express the relationship between probability of A given B and probability of B given A as stated in this equation. 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13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68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2892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 the EPI data set </a:t>
            </a:r>
          </a:p>
          <a:p>
            <a:r>
              <a:rPr lang="en-US" dirty="0"/>
              <a:t>R is smart – R will not plot things can not be plotted. It will throw you an error.</a:t>
            </a:r>
          </a:p>
          <a:p>
            <a:r>
              <a:rPr lang="en-US" dirty="0"/>
              <a:t>NOTE: in EPI data set, when the values are missing it will show “ – --”  two dashes .</a:t>
            </a:r>
          </a:p>
          <a:p>
            <a:r>
              <a:rPr lang="en-US" dirty="0"/>
              <a:t>NA = Not Available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0157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start working with a dataset, you should always start with summarizing the data</a:t>
            </a:r>
          </a:p>
          <a:p>
            <a:r>
              <a:rPr lang="en-US" dirty="0"/>
              <a:t>Shapiro test for the normality </a:t>
            </a:r>
          </a:p>
          <a:p>
            <a:r>
              <a:rPr lang="en-US" dirty="0"/>
              <a:t>http://</a:t>
            </a:r>
            <a:r>
              <a:rPr lang="en-US" dirty="0" err="1"/>
              <a:t>www.sthda.com</a:t>
            </a:r>
            <a:r>
              <a:rPr lang="en-US" dirty="0"/>
              <a:t>/</a:t>
            </a:r>
            <a:r>
              <a:rPr lang="en-US" dirty="0" err="1"/>
              <a:t>english</a:t>
            </a:r>
            <a:r>
              <a:rPr lang="en-US" dirty="0"/>
              <a:t>/wiki/normality-test-in-r</a:t>
            </a:r>
          </a:p>
          <a:p>
            <a:r>
              <a:rPr lang="en-US" dirty="0"/>
              <a:t>https://</a:t>
            </a:r>
            <a:r>
              <a:rPr lang="en-US" dirty="0" err="1"/>
              <a:t>www.dummies.com</a:t>
            </a:r>
            <a:r>
              <a:rPr lang="en-US" dirty="0"/>
              <a:t>/programming/r/how-to-test-data-normality-in-a-formal-way-in-r/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7825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https://en.wikipedia.org/wiki/Kolmogorov%E2%80%93Smirnov_test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95684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improve your understanding about the data by using a visualization ? Better insights with visualizations ?</a:t>
            </a:r>
          </a:p>
          <a:p>
            <a:r>
              <a:rPr lang="en-US" dirty="0"/>
              <a:t>Example : Stock market data make more sense when you see the graph/plots rather than looking at the plain data on excel sheet</a:t>
            </a:r>
          </a:p>
          <a:p>
            <a:r>
              <a:rPr lang="en-US" dirty="0"/>
              <a:t>Like many tests, there are many visualization techniques that are useful for different types of data, examples boxplot, scatter plot, frequency plot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39110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Aims of having a visualization is to point out the “Patterns”, “Features”, “Trends”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1525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Stem here is 3 to 9 </a:t>
            </a:r>
          </a:p>
          <a:p>
            <a:r>
              <a:rPr lang="en-US" dirty="0"/>
              <a:t>Quantitative way of looking at a histogram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228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Munging = data manipulating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9990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 with bins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752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look at the distributions</a:t>
            </a:r>
          </a:p>
          <a:p>
            <a:r>
              <a:rPr lang="en-US" dirty="0"/>
              <a:t>First thing we do is we look at something partially look like our histogram</a:t>
            </a:r>
          </a:p>
          <a:p>
            <a:r>
              <a:rPr lang="en-US" dirty="0"/>
              <a:t>What distribution corresponds to the histogram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21074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actual fragment of a R code of a Histogram.</a:t>
            </a:r>
          </a:p>
          <a:p>
            <a:r>
              <a:rPr lang="en-US" dirty="0"/>
              <a:t>Bins = 1</a:t>
            </a:r>
          </a:p>
          <a:p>
            <a:r>
              <a:rPr lang="en-US" dirty="0"/>
              <a:t>Probability density = True (using Probability density rather than the Frequencies)</a:t>
            </a:r>
          </a:p>
          <a:p>
            <a:r>
              <a:rPr lang="en-US" dirty="0"/>
              <a:t>Bandwidth = 1</a:t>
            </a:r>
          </a:p>
          <a:p>
            <a:endParaRPr lang="en-US" dirty="0"/>
          </a:p>
          <a:p>
            <a:r>
              <a:rPr lang="en-US" dirty="0"/>
              <a:t>Rug shows where the values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7952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Bw</a:t>
            </a:r>
            <a:r>
              <a:rPr lang="en-US" dirty="0"/>
              <a:t> = bandwidth </a:t>
            </a:r>
          </a:p>
          <a:p>
            <a:r>
              <a:rPr lang="en-US" dirty="0"/>
              <a:t>What is SJ mean ? You have to look it up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0918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histogram, with density smooth fit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33248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Ohh</a:t>
            </a:r>
            <a:r>
              <a:rPr lang="en-US" dirty="0"/>
              <a:t> … there may be two distribution instead of one !</a:t>
            </a:r>
          </a:p>
          <a:p>
            <a:r>
              <a:rPr lang="en-US" dirty="0"/>
              <a:t>We are just exploring …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2650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another variable called “DALY” </a:t>
            </a:r>
          </a:p>
          <a:p>
            <a:r>
              <a:rPr lang="en-US" dirty="0"/>
              <a:t>Box-plot two next to each other.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615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3732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Environmental Performance Index (EPI)</a:t>
            </a:r>
            <a:endParaRPr lang="en-US" dirty="0"/>
          </a:p>
          <a:p>
            <a:r>
              <a:rPr lang="en-US" dirty="0">
                <a:hlinkClick r:id="rId3"/>
              </a:rPr>
              <a:t>https://sedac.ciesin.columbia.edu/data/collection/epi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88377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BFCBCD3-CF80-8E4A-A19B-486DF2CDFF9E}" type="slidenum">
              <a:rPr lang="en-US" altLang="x-none" sz="1200"/>
              <a:pPr/>
              <a:t>45</a:t>
            </a:fld>
            <a:endParaRPr lang="en-US" altLang="x-none" sz="12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AU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024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Arial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Arial" charset="0"/>
                <a:ea typeface="ＭＳ Ｐゴシック" charset="-128"/>
              </a:rPr>
              <a:t>i.istockimg.com</a:t>
            </a:r>
            <a:r>
              <a:rPr lang="en-US" altLang="x-none" dirty="0">
                <a:latin typeface="Arial" charset="0"/>
                <a:ea typeface="ＭＳ Ｐゴシック" charset="-128"/>
              </a:rPr>
              <a:t>/</a:t>
            </a:r>
            <a:r>
              <a:rPr lang="en-US" altLang="x-none" dirty="0" err="1">
                <a:latin typeface="Arial" charset="0"/>
                <a:ea typeface="ＭＳ Ｐゴシック" charset="-128"/>
              </a:rPr>
              <a:t>file_thumbview_approve</a:t>
            </a:r>
            <a:r>
              <a:rPr lang="en-US" altLang="x-none" dirty="0">
                <a:latin typeface="Arial" charset="0"/>
                <a:ea typeface="ＭＳ Ｐゴシック" charset="-128"/>
              </a:rPr>
              <a:t>/9668319/2/stock-photo-9668319-stock-market-data.jpg</a:t>
            </a:r>
          </a:p>
          <a:p>
            <a:endParaRPr lang="en-US" altLang="x-none" dirty="0">
              <a:latin typeface="Arial" charset="0"/>
              <a:ea typeface="ＭＳ Ｐゴシック" charset="-128"/>
            </a:endParaRPr>
          </a:p>
          <a:p>
            <a:r>
              <a:rPr lang="en-US" altLang="x-none" dirty="0">
                <a:latin typeface="Arial" charset="0"/>
                <a:ea typeface="ＭＳ Ｐゴシック" charset="-128"/>
              </a:rPr>
              <a:t>Cyber data – Stock market data ..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01DCB5D-5CBB-4C49-91D7-F68CE5084456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Arial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Arial" charset="0"/>
                <a:ea typeface="ＭＳ Ｐゴシック" charset="-128"/>
              </a:rPr>
              <a:t>images.sciencedaily.com</a:t>
            </a:r>
            <a:r>
              <a:rPr lang="en-US" altLang="x-none" dirty="0">
                <a:latin typeface="Arial" charset="0"/>
                <a:ea typeface="ＭＳ Ｐゴシック" charset="-128"/>
              </a:rPr>
              <a:t>/2013/10/131007151731-large.jpg</a:t>
            </a:r>
          </a:p>
          <a:p>
            <a:r>
              <a:rPr lang="en-US" altLang="x-none" dirty="0">
                <a:latin typeface="Arial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Arial" charset="0"/>
                <a:ea typeface="ＭＳ Ｐゴシック" charset="-128"/>
              </a:rPr>
              <a:t>www.downsidehedge.com</a:t>
            </a:r>
            <a:r>
              <a:rPr lang="en-US" altLang="x-none" dirty="0">
                <a:latin typeface="Arial" charset="0"/>
                <a:ea typeface="ＭＳ Ｐゴシック" charset="-128"/>
              </a:rPr>
              <a:t>/</a:t>
            </a:r>
            <a:r>
              <a:rPr lang="en-US" altLang="x-none" dirty="0" err="1">
                <a:latin typeface="Arial" charset="0"/>
                <a:ea typeface="ＭＳ Ｐゴシック" charset="-128"/>
              </a:rPr>
              <a:t>wp</a:t>
            </a:r>
            <a:r>
              <a:rPr lang="en-US" altLang="x-none" dirty="0">
                <a:latin typeface="Arial" charset="0"/>
                <a:ea typeface="ＭＳ Ｐゴシック" charset="-128"/>
              </a:rPr>
              <a:t>-content/uploads/2013/09/130915StockTwitsSPX.png</a:t>
            </a:r>
          </a:p>
          <a:p>
            <a:endParaRPr lang="en-US" altLang="x-none" dirty="0">
              <a:latin typeface="Arial" charset="0"/>
              <a:ea typeface="ＭＳ Ｐゴシック" charset="-128"/>
            </a:endParaRPr>
          </a:p>
          <a:p>
            <a:r>
              <a:rPr lang="en-US" altLang="x-none" dirty="0">
                <a:latin typeface="Arial" charset="0"/>
                <a:ea typeface="ＭＳ Ｐゴシック" charset="-128"/>
              </a:rPr>
              <a:t>Sentiment  about the Stock market</a:t>
            </a:r>
          </a:p>
          <a:p>
            <a:r>
              <a:rPr lang="en-US" altLang="x-none" dirty="0">
                <a:latin typeface="Arial" charset="0"/>
                <a:ea typeface="ＭＳ Ｐゴシック" charset="-128"/>
              </a:rPr>
              <a:t>What observations you can make, </a:t>
            </a:r>
          </a:p>
          <a:p>
            <a:r>
              <a:rPr lang="en-US" altLang="x-none" dirty="0">
                <a:latin typeface="Arial" charset="0"/>
                <a:ea typeface="ＭＳ Ｐゴシック" charset="-128"/>
              </a:rPr>
              <a:t>Some clustering in peaks. Is it uniform ? Any patterns you see ?</a:t>
            </a:r>
          </a:p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B353599-0E0C-AA44-8DB6-A91E425D74F8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3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5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/wiki/Probability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Joint_probability_distribution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Image/Photo Credit: https://</a:t>
            </a:r>
            <a:r>
              <a:rPr lang="en-US" sz="1200" dirty="0" err="1"/>
              <a:t>pngtree.com</a:t>
            </a:r>
            <a:r>
              <a:rPr lang="en-US" sz="1200" dirty="0"/>
              <a:t>/</a:t>
            </a:r>
            <a:r>
              <a:rPr lang="en-US" sz="1200" dirty="0" err="1"/>
              <a:t>freepng</a:t>
            </a:r>
            <a:r>
              <a:rPr lang="en-US" sz="1200" dirty="0"/>
              <a:t>/two-dice_1504759.html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/wiki/Probability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Joint_probability_distribution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Image/Photo Credit: https://</a:t>
            </a:r>
            <a:r>
              <a:rPr lang="en-US" sz="1200" dirty="0" err="1"/>
              <a:t>pngtree.com</a:t>
            </a:r>
            <a:r>
              <a:rPr lang="en-US" sz="1200" dirty="0"/>
              <a:t>/</a:t>
            </a:r>
            <a:r>
              <a:rPr lang="en-US" sz="1200" dirty="0" err="1"/>
              <a:t>freepng</a:t>
            </a:r>
            <a:r>
              <a:rPr lang="en-US" sz="1200" dirty="0"/>
              <a:t>/two-dice_1504759.html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42EEA-C3C2-6541-9C2B-B6477BE589B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942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33E75-949F-F149-A918-260D315384C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718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90750" cy="67056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19850" cy="670560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E9297-099A-B84F-A7DB-E1DDCA1039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861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1B8E5-447A-264D-869D-77ECECF9CE9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19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CA285-CC02-BF45-885C-F3FB171930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35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FC12B-D705-0A45-BA98-E0AEC99DCEB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09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5EA7D-72B9-2D4B-93EE-260B481FC5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30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D75E9-D01B-1E45-AC2A-455F8F1D261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83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D5014-BF23-474C-83B9-D32C133D317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769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1CB3F-01B6-A34F-9B98-B6A3692F38E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504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C911F-E17A-144F-AFFB-3A577B567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54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DBFCF-0D7A-7B42-AA37-DE020F0010C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72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1294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September 2, 2009 (week 1)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7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/>
              <a:t>ITEC/CSCI/ERTH-6961-01 – Data Science Fall 2009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253E6DB-2185-994E-8EDC-7EC7E35B7C2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  <p:sldLayoutId id="214748446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myleswhite.com/notebook/2010/09/23/higher-order-functions-in-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normality-test-in-r" TargetMode="External"/><Relationship Id="rId2" Type="http://schemas.openxmlformats.org/officeDocument/2006/relationships/hyperlink" Target="https://en.wikipedia.org/wiki/Shapiro%E2%80%93Wilk_t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milkirkegaard.dk/en/?p=4452" TargetMode="External"/><Relationship Id="rId4" Type="http://schemas.openxmlformats.org/officeDocument/2006/relationships/hyperlink" Target="https://www.dummies.com/programming/r/how-to-test-data-normality-in-a-formal-way-in-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tutor.com/elementary-statistics/non-parametric-methods/mann-whitney-wilcoxon-tes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edac.ciesin.columbia.edu/data/collection/ep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 descr="r4a.FINAL 4C logo_cropp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14500"/>
            <a:ext cx="8280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5AF9974-9CD0-5548-9471-4598C180BBE6}" type="slidenum">
              <a:rPr lang="en-US" altLang="x-none" sz="1400"/>
              <a:pPr/>
              <a:t>1</a:t>
            </a:fld>
            <a:endParaRPr lang="en-US" altLang="x-none" sz="1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263752"/>
            <a:ext cx="8686800" cy="1828800"/>
          </a:xfrm>
        </p:spPr>
        <p:txBody>
          <a:bodyPr/>
          <a:lstStyle/>
          <a:p>
            <a:pPr eaLnBrk="1" hangingPunct="1"/>
            <a:r>
              <a:rPr lang="en-US" altLang="x-none" sz="2400" dirty="0" err="1"/>
              <a:t>Thilanka</a:t>
            </a:r>
            <a:r>
              <a:rPr lang="en-US" altLang="x-none" sz="2400" dirty="0"/>
              <a:t> </a:t>
            </a:r>
            <a:r>
              <a:rPr lang="en-US" altLang="x-none" sz="2400" dirty="0" err="1"/>
              <a:t>Munasinghe</a:t>
            </a:r>
            <a:endParaRPr lang="en-US" altLang="x-none" sz="2400" dirty="0"/>
          </a:p>
          <a:p>
            <a:r>
              <a:rPr lang="en-US" altLang="x-none" sz="2400" dirty="0"/>
              <a:t>Data Analytics</a:t>
            </a:r>
          </a:p>
          <a:p>
            <a:r>
              <a:rPr lang="en-US" altLang="x-none" sz="2400" dirty="0"/>
              <a:t>ITWS-4600/ITWS-6600/MATP-4450/CSCI-4960 MGMT-4962/6962 BCBP 4960</a:t>
            </a:r>
          </a:p>
          <a:p>
            <a:pPr eaLnBrk="1" hangingPunct="1"/>
            <a:r>
              <a:rPr lang="en-US" altLang="x-none" sz="2400" dirty="0"/>
              <a:t>Group 1 Module 3(a), ~ September 15</a:t>
            </a:r>
            <a:r>
              <a:rPr lang="en-US" altLang="x-none" sz="2400" baseline="30000" dirty="0"/>
              <a:t>th</a:t>
            </a:r>
            <a:r>
              <a:rPr lang="en-US" altLang="x-none" sz="2400" dirty="0"/>
              <a:t> ,  2020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848600" cy="2514600"/>
          </a:xfrm>
        </p:spPr>
        <p:txBody>
          <a:bodyPr/>
          <a:lstStyle/>
          <a:p>
            <a:pPr eaLnBrk="1" hangingPunct="1"/>
            <a:r>
              <a:rPr lang="en-US" altLang="x-none" sz="4000" dirty="0"/>
              <a:t>Data and Information Resources, Role of Hypothesis, Exploration and Distributions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CACB-F820-624E-9A68-43670216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500" y="655601"/>
                <a:ext cx="8763000" cy="52745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Joint Probability</a:t>
                </a:r>
                <a:r>
                  <a:rPr lang="en-US" dirty="0"/>
                  <a:t>: </a:t>
                </a:r>
                <a:r>
                  <a:rPr lang="en-US" b="1" i="1" dirty="0"/>
                  <a:t>specifies the probability of event A and event B occurring together</a:t>
                </a:r>
                <a:r>
                  <a:rPr lang="en-US" dirty="0"/>
                  <a:t>.</a:t>
                </a:r>
                <a:endParaRPr lang="en-US" b="1" u="sng" dirty="0"/>
              </a:p>
              <a:p>
                <a:pPr marL="0" indent="0">
                  <a:buNone/>
                </a:pPr>
                <a:r>
                  <a:rPr lang="en-US" sz="2800" dirty="0"/>
                  <a:t>If the two events are independent,</a:t>
                </a:r>
              </a:p>
              <a:p>
                <a:pPr marL="0" indent="0">
                  <a:buNone/>
                </a:pPr>
                <a:r>
                  <a:rPr lang="en-US" sz="2800" dirty="0"/>
                  <a:t>What is the probability of getting two 6’s when   </a:t>
                </a:r>
              </a:p>
              <a:p>
                <a:pPr marL="0" indent="0">
                  <a:buNone/>
                </a:pPr>
                <a:r>
                  <a:rPr lang="en-US" sz="2800" dirty="0"/>
                  <a:t>you roll two dice? </a:t>
                </a:r>
              </a:p>
              <a:p>
                <a:pPr marL="0" indent="0">
                  <a:buNone/>
                </a:pPr>
                <a:r>
                  <a:rPr lang="en-US" sz="2800" dirty="0"/>
                  <a:t>        The probability of rolling(getting) two 6’s: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655601"/>
                <a:ext cx="8763000" cy="5274599"/>
              </a:xfrm>
              <a:blipFill>
                <a:blip r:embed="rId3"/>
                <a:stretch>
                  <a:fillRect l="-1737" t="-1442" r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4A1A-757E-A145-9134-E6481D8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72500-741F-CD4C-A475-68EB8A954F30}"/>
              </a:ext>
            </a:extLst>
          </p:cNvPr>
          <p:cNvSpPr txBox="1"/>
          <p:nvPr/>
        </p:nvSpPr>
        <p:spPr>
          <a:xfrm>
            <a:off x="171888" y="6323111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Joint_probability_distribution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E5F1A-703C-D84F-B72B-4606C70EA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852" y="5247398"/>
            <a:ext cx="2112934" cy="1579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67DE5E-EECA-1646-945C-A613EBE4CA71}"/>
              </a:ext>
            </a:extLst>
          </p:cNvPr>
          <p:cNvSpPr txBox="1"/>
          <p:nvPr/>
        </p:nvSpPr>
        <p:spPr>
          <a:xfrm>
            <a:off x="8562" y="6585801"/>
            <a:ext cx="5099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Image/Photo Credit: https://</a:t>
            </a:r>
            <a:r>
              <a:rPr lang="en-US" sz="1200" dirty="0" err="1"/>
              <a:t>pngtree.com</a:t>
            </a:r>
            <a:r>
              <a:rPr lang="en-US" sz="1200" dirty="0"/>
              <a:t>/</a:t>
            </a:r>
            <a:r>
              <a:rPr lang="en-US" sz="1200" dirty="0" err="1"/>
              <a:t>freepng</a:t>
            </a:r>
            <a:r>
              <a:rPr lang="en-US" sz="1200" dirty="0"/>
              <a:t>/two-dice_1504759.html</a:t>
            </a:r>
          </a:p>
        </p:txBody>
      </p:sp>
    </p:spTree>
    <p:extLst>
      <p:ext uri="{BB962C8B-B14F-4D97-AF65-F5344CB8AC3E}">
        <p14:creationId xmlns:p14="http://schemas.microsoft.com/office/powerpoint/2010/main" val="84241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CACB-F820-624E-9A68-43670216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888" y="816600"/>
                <a:ext cx="8763000" cy="52745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u="sng" dirty="0"/>
                  <a:t>Conditional Probability</a:t>
                </a:r>
                <a:r>
                  <a:rPr lang="en-US" sz="2800" dirty="0"/>
                  <a:t>: </a:t>
                </a:r>
                <a:r>
                  <a:rPr lang="en-US" sz="2800" b="1" i="1" dirty="0"/>
                  <a:t>probability of event A occurring, given that event B occurred</a:t>
                </a:r>
                <a:r>
                  <a:rPr lang="en-US" sz="2800" dirty="0"/>
                  <a:t>.</a:t>
                </a:r>
                <a:endParaRPr lang="en-US" sz="2800" b="1" u="sng" dirty="0"/>
              </a:p>
              <a:p>
                <a:pPr marL="0" indent="0"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/>
                  <a:t>Probability of A, given B	 ; P(B)&gt;0</a:t>
                </a:r>
                <a:endParaRPr 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888" y="816600"/>
                <a:ext cx="8763000" cy="5274599"/>
              </a:xfrm>
              <a:blipFill>
                <a:blip r:embed="rId3"/>
                <a:stretch>
                  <a:fillRect l="-1447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E03375A-8106-2B4F-B13F-A91131BDE192}"/>
              </a:ext>
            </a:extLst>
          </p:cNvPr>
          <p:cNvSpPr/>
          <p:nvPr/>
        </p:nvSpPr>
        <p:spPr bwMode="auto">
          <a:xfrm>
            <a:off x="1907704" y="3068960"/>
            <a:ext cx="5509964" cy="25202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3C9D31-4A3B-E049-83B5-A6F46BEEAEC9}"/>
              </a:ext>
            </a:extLst>
          </p:cNvPr>
          <p:cNvSpPr/>
          <p:nvPr/>
        </p:nvSpPr>
        <p:spPr bwMode="auto">
          <a:xfrm>
            <a:off x="2726486" y="3659832"/>
            <a:ext cx="2217178" cy="17281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8D2294-1958-2244-8329-76905C07A8FC}"/>
              </a:ext>
            </a:extLst>
          </p:cNvPr>
          <p:cNvSpPr/>
          <p:nvPr/>
        </p:nvSpPr>
        <p:spPr bwMode="auto">
          <a:xfrm>
            <a:off x="3999446" y="3660986"/>
            <a:ext cx="2217178" cy="172819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541F9-E9FA-6E4B-A1A0-9BEDE31CE8F3}"/>
              </a:ext>
            </a:extLst>
          </p:cNvPr>
          <p:cNvSpPr txBox="1"/>
          <p:nvPr/>
        </p:nvSpPr>
        <p:spPr>
          <a:xfrm>
            <a:off x="2051720" y="3429000"/>
            <a:ext cx="92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D886B-F3B3-9741-90C8-C572C02E5306}"/>
              </a:ext>
            </a:extLst>
          </p:cNvPr>
          <p:cNvSpPr txBox="1"/>
          <p:nvPr/>
        </p:nvSpPr>
        <p:spPr>
          <a:xfrm>
            <a:off x="5868144" y="34290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BBECF-4E23-E041-BFF1-42CFC8B2AE5E}"/>
              </a:ext>
            </a:extLst>
          </p:cNvPr>
          <p:cNvSpPr txBox="1"/>
          <p:nvPr/>
        </p:nvSpPr>
        <p:spPr>
          <a:xfrm>
            <a:off x="4088252" y="4354651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P(A,B)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4A1A-757E-A145-9134-E6481D8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72500-741F-CD4C-A475-68EB8A954F30}"/>
              </a:ext>
            </a:extLst>
          </p:cNvPr>
          <p:cNvSpPr txBox="1"/>
          <p:nvPr/>
        </p:nvSpPr>
        <p:spPr>
          <a:xfrm>
            <a:off x="171888" y="6323111"/>
            <a:ext cx="4225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Conditional_probability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81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CACB-F820-624E-9A68-43670216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500" y="602673"/>
                <a:ext cx="8763000" cy="5791200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The relationship between conditional probabilities, P(</a:t>
                </a:r>
                <a:r>
                  <a:rPr lang="en-US" dirty="0">
                    <a:latin typeface="Cambria Math" panose="02040503050406030204" pitchFamily="18" charset="0"/>
                  </a:rPr>
                  <a:t>B|A) and P(A|B) can be expressed using the Bayes Theorem.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602673"/>
                <a:ext cx="8763000" cy="5791200"/>
              </a:xfrm>
              <a:blipFill>
                <a:blip r:embed="rId3"/>
                <a:stretch>
                  <a:fillRect l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4A1A-757E-A145-9134-E6481D8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72500-741F-CD4C-A475-68EB8A954F30}"/>
              </a:ext>
            </a:extLst>
          </p:cNvPr>
          <p:cNvSpPr txBox="1"/>
          <p:nvPr/>
        </p:nvSpPr>
        <p:spPr>
          <a:xfrm>
            <a:off x="4161" y="6519446"/>
            <a:ext cx="5646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Reference: https://</a:t>
            </a:r>
            <a:r>
              <a:rPr lang="en-US" sz="1600" dirty="0" err="1"/>
              <a:t>en.wikipedia.org</a:t>
            </a:r>
            <a:r>
              <a:rPr lang="en-US" sz="1600" dirty="0"/>
              <a:t>/wiki/Bayes%27_theorem</a:t>
            </a:r>
          </a:p>
        </p:txBody>
      </p:sp>
    </p:spTree>
    <p:extLst>
      <p:ext uri="{BB962C8B-B14F-4D97-AF65-F5344CB8AC3E}">
        <p14:creationId xmlns:p14="http://schemas.microsoft.com/office/powerpoint/2010/main" val="153939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807B-6319-B944-9CC8-7B3FCA43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EPI data set from previous lecture…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C0C7B38-B9F3-264A-BECA-B879F82C5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069086"/>
            <a:ext cx="5760640" cy="50796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0DF1F-DD8F-6944-B8EB-53FD9332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A285-CC02-BF45-885C-F3FB1719304B}" type="slidenum">
              <a:rPr lang="en-US" altLang="x-none" smtClean="0"/>
              <a:pPr/>
              <a:t>13</a:t>
            </a:fld>
            <a:endParaRPr lang="en-US" alt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BBF0-C95E-2D44-BF09-7E36F4E614A0}"/>
              </a:ext>
            </a:extLst>
          </p:cNvPr>
          <p:cNvSpPr txBox="1"/>
          <p:nvPr/>
        </p:nvSpPr>
        <p:spPr>
          <a:xfrm>
            <a:off x="611560" y="6259286"/>
            <a:ext cx="5537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aquarius.tw.rpi.edu</a:t>
            </a:r>
            <a:r>
              <a:rPr lang="en-US" dirty="0"/>
              <a:t>/html/DA/EPI/</a:t>
            </a:r>
          </a:p>
        </p:txBody>
      </p:sp>
    </p:spTree>
    <p:extLst>
      <p:ext uri="{BB962C8B-B14F-4D97-AF65-F5344CB8AC3E}">
        <p14:creationId xmlns:p14="http://schemas.microsoft.com/office/powerpoint/2010/main" val="203914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6E2FC-3040-5B41-A3E9-9C72F494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2010EPI_data.xls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F5C7870-893A-614B-A7E3-CBAC4B56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5638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rgbClr val="DE130A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371ADF5-203A-444C-85C9-31C50A8F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13" y="2509911"/>
            <a:ext cx="6126648" cy="39976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09ABB-912F-5E49-AB1A-B074ED5B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22430"/>
            <a:ext cx="20574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771CA285-CC02-BF45-885C-F3FB1719304B}" type="slidenum">
              <a:rPr lang="en-US" altLang="x-none" sz="1000">
                <a:solidFill>
                  <a:srgbClr val="898989"/>
                </a:solidFill>
                <a:latin typeface="+mn-lt"/>
                <a:ea typeface="+mn-ea"/>
              </a:rPr>
              <a:pPr eaLnBrk="1" hangingPunct="1">
                <a:spcAft>
                  <a:spcPts val="600"/>
                </a:spcAft>
              </a:pPr>
              <a:t>14</a:t>
            </a:fld>
            <a:endParaRPr lang="en-US" altLang="x-none" sz="1000">
              <a:solidFill>
                <a:srgbClr val="89898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953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48F5-D0AF-024A-88C2-3AEADB9E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2010EPI dataset in R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9BB71-100B-4848-BBF9-C5DB01F5A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" y="1844824"/>
            <a:ext cx="8763000" cy="14133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D8CA0-B36D-8D48-867D-28712882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A285-CC02-BF45-885C-F3FB1719304B}" type="slidenum">
              <a:rPr lang="en-US" altLang="x-none" smtClean="0"/>
              <a:pPr/>
              <a:t>15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135BB-FB02-C945-826E-1ABC3768430D}"/>
              </a:ext>
            </a:extLst>
          </p:cNvPr>
          <p:cNvSpPr txBox="1"/>
          <p:nvPr/>
        </p:nvSpPr>
        <p:spPr>
          <a:xfrm>
            <a:off x="222548" y="1196752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499E7C-CA35-AC42-9188-60BDAE4911EC}"/>
              </a:ext>
            </a:extLst>
          </p:cNvPr>
          <p:cNvSpPr/>
          <p:nvPr/>
        </p:nvSpPr>
        <p:spPr bwMode="auto">
          <a:xfrm>
            <a:off x="190500" y="2276871"/>
            <a:ext cx="8763000" cy="274645"/>
          </a:xfrm>
          <a:prstGeom prst="round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ECB24E-91F7-3046-AE21-F49991D38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48" y="4521255"/>
            <a:ext cx="7631768" cy="14056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82A37B-9EA1-C844-B7E7-FDB3739A5FA9}"/>
              </a:ext>
            </a:extLst>
          </p:cNvPr>
          <p:cNvSpPr txBox="1"/>
          <p:nvPr/>
        </p:nvSpPr>
        <p:spPr>
          <a:xfrm>
            <a:off x="395536" y="3690258"/>
            <a:ext cx="7448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We want this: Change the first row to be the header: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F6B5C4-18C7-604B-A62C-8195C116A28B}"/>
              </a:ext>
            </a:extLst>
          </p:cNvPr>
          <p:cNvCxnSpPr/>
          <p:nvPr/>
        </p:nvCxnSpPr>
        <p:spPr bwMode="auto">
          <a:xfrm>
            <a:off x="1187624" y="1700808"/>
            <a:ext cx="504056" cy="5760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8562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9CD3-25AD-854E-B502-283AD1BD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to change the first row to be the header in 2010EPI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5A0D9-1AA3-5E4D-A626-42765E3C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# How to change the first row to be the header in R?</a:t>
            </a:r>
          </a:p>
          <a:p>
            <a:pPr marL="0" indent="0">
              <a:buNone/>
            </a:pPr>
            <a:r>
              <a:rPr lang="en-US" sz="2400" dirty="0"/>
              <a:t>names(data_2010EPI) &lt;- </a:t>
            </a:r>
            <a:r>
              <a:rPr lang="en-US" sz="2400" dirty="0" err="1"/>
              <a:t>as.matrix</a:t>
            </a:r>
            <a:r>
              <a:rPr lang="en-US" sz="2400" dirty="0"/>
              <a:t>(data_2010EPI[1, ])</a:t>
            </a:r>
          </a:p>
          <a:p>
            <a:pPr marL="0" indent="0">
              <a:buNone/>
            </a:pPr>
            <a:r>
              <a:rPr lang="en-US" sz="2400" dirty="0"/>
              <a:t>data_2010EPI &lt;- data_2010EPI[-1, ]</a:t>
            </a:r>
          </a:p>
          <a:p>
            <a:pPr marL="0" indent="0">
              <a:buNone/>
            </a:pPr>
            <a:r>
              <a:rPr lang="en-US" sz="2400" dirty="0"/>
              <a:t>data_2010EPI[] &lt;- </a:t>
            </a:r>
            <a:r>
              <a:rPr lang="en-US" sz="2400" dirty="0" err="1"/>
              <a:t>lapply</a:t>
            </a:r>
            <a:r>
              <a:rPr lang="en-US" sz="2400" dirty="0"/>
              <a:t>(data_2010EPI, function(x) </a:t>
            </a:r>
            <a:r>
              <a:rPr lang="en-US" sz="2400" dirty="0" err="1"/>
              <a:t>type.convert</a:t>
            </a:r>
            <a:r>
              <a:rPr lang="en-US" sz="2400" dirty="0"/>
              <a:t>(</a:t>
            </a:r>
            <a:r>
              <a:rPr lang="en-US" sz="2400" dirty="0" err="1"/>
              <a:t>as.character</a:t>
            </a:r>
            <a:r>
              <a:rPr lang="en-US" sz="2400" dirty="0"/>
              <a:t>(x)))</a:t>
            </a:r>
          </a:p>
          <a:p>
            <a:pPr marL="0" indent="0">
              <a:buNone/>
            </a:pPr>
            <a:r>
              <a:rPr lang="en-US" sz="2400" dirty="0"/>
              <a:t>data_2010EPI</a:t>
            </a:r>
          </a:p>
          <a:p>
            <a:pPr marL="0" indent="0">
              <a:buNone/>
            </a:pPr>
            <a:r>
              <a:rPr lang="en-US" sz="2400" dirty="0"/>
              <a:t>View(data_2010EPI)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DC0F7-9626-6F46-A818-98D78A7B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A285-CC02-BF45-885C-F3FB1719304B}" type="slidenum">
              <a:rPr lang="en-US" altLang="x-none" smtClean="0"/>
              <a:pPr/>
              <a:t>16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22F9C-1CED-F54E-83FE-7C414C73B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6" y="4437112"/>
            <a:ext cx="8763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x-none" sz="4000"/>
              <a:t>Data Prepared for Analysis = Munging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800" dirty="0"/>
              <a:t>Missing values, null values, etc.</a:t>
            </a:r>
          </a:p>
          <a:p>
            <a:r>
              <a:rPr lang="en-US" altLang="x-none" sz="2800" dirty="0"/>
              <a:t>E.g. in the </a:t>
            </a:r>
            <a:r>
              <a:rPr lang="en-US" altLang="x-none" sz="2800" dirty="0" err="1"/>
              <a:t>EPI_data</a:t>
            </a:r>
            <a:r>
              <a:rPr lang="en-US" altLang="x-none" sz="2800" dirty="0"/>
              <a:t> – they use </a:t>
            </a:r>
            <a:r>
              <a:rPr lang="en-US" altLang="en-US" sz="2800" dirty="0"/>
              <a:t>“</a:t>
            </a:r>
            <a:r>
              <a:rPr lang="en-US" altLang="x-none" sz="2800" dirty="0"/>
              <a:t>--</a:t>
            </a:r>
            <a:r>
              <a:rPr lang="en-US" altLang="en-US" sz="2800" dirty="0"/>
              <a:t>”</a:t>
            </a:r>
            <a:endParaRPr lang="en-US" altLang="x-none" sz="2800" dirty="0"/>
          </a:p>
          <a:p>
            <a:pPr lvl="1"/>
            <a:r>
              <a:rPr lang="en-US" altLang="x-none" sz="2400" dirty="0"/>
              <a:t>Most data applications provide built ins for these higher-order functions – in R </a:t>
            </a:r>
            <a:r>
              <a:rPr lang="en-US" altLang="en-US" sz="2400" dirty="0"/>
              <a:t>“</a:t>
            </a:r>
            <a:r>
              <a:rPr lang="en-US" altLang="x-none" sz="2400" dirty="0"/>
              <a:t>NA</a:t>
            </a:r>
            <a:r>
              <a:rPr lang="en-US" altLang="en-US" sz="2400" dirty="0"/>
              <a:t>”</a:t>
            </a:r>
            <a:r>
              <a:rPr lang="en-US" altLang="x-none" sz="2400" dirty="0"/>
              <a:t> is used and functions such as </a:t>
            </a:r>
            <a:r>
              <a:rPr lang="en-US" altLang="x-none" sz="2400" dirty="0" err="1"/>
              <a:t>is.na</a:t>
            </a:r>
            <a:r>
              <a:rPr lang="en-US" altLang="x-none" sz="2400" dirty="0"/>
              <a:t>(</a:t>
            </a:r>
            <a:r>
              <a:rPr lang="en-US" altLang="x-none" sz="2400" dirty="0" err="1"/>
              <a:t>var</a:t>
            </a:r>
            <a:r>
              <a:rPr lang="en-US" altLang="x-none" sz="2400" dirty="0"/>
              <a:t>), etc. provide powerful filtering options (we</a:t>
            </a:r>
            <a:r>
              <a:rPr lang="en-US" altLang="en-US" sz="2400" dirty="0"/>
              <a:t>’</a:t>
            </a:r>
            <a:r>
              <a:rPr lang="en-US" altLang="x-none" sz="2400" dirty="0"/>
              <a:t>ll cover these on next class)</a:t>
            </a:r>
          </a:p>
          <a:p>
            <a:r>
              <a:rPr lang="en-US" altLang="x-none" sz="2800" dirty="0"/>
              <a:t>Of course, different variables often are missing </a:t>
            </a:r>
            <a:r>
              <a:rPr lang="en-US" altLang="en-US" sz="2800" dirty="0"/>
              <a:t>“</a:t>
            </a:r>
            <a:r>
              <a:rPr lang="en-US" altLang="x-none" sz="2800" dirty="0"/>
              <a:t>different</a:t>
            </a:r>
            <a:r>
              <a:rPr lang="en-US" altLang="en-US" sz="2800" dirty="0"/>
              <a:t>”</a:t>
            </a:r>
            <a:r>
              <a:rPr lang="en-US" altLang="x-none" sz="2800" dirty="0"/>
              <a:t> values</a:t>
            </a:r>
          </a:p>
          <a:p>
            <a:r>
              <a:rPr lang="en-US" altLang="x-none" sz="2800" dirty="0"/>
              <a:t>In R – higher-order functions such as: Reduce, Filter, Map, Find, Position and Negate will become your enemies and then your friends: </a:t>
            </a:r>
            <a:r>
              <a:rPr lang="en-US" altLang="x-none" sz="2800" dirty="0">
                <a:hlinkClick r:id="rId3"/>
              </a:rPr>
              <a:t>http://www.johnmyleswhite.com/notebook/2010/09/23/higher-order-functions-in-r/</a:t>
            </a:r>
            <a:r>
              <a:rPr lang="en-US" altLang="x-none" sz="2800" dirty="0"/>
              <a:t> 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0124C20-94CA-6248-B036-1032A285EAAB}" type="slidenum">
              <a:rPr lang="en-US" altLang="x-none" sz="1400"/>
              <a:pPr/>
              <a:t>17</a:t>
            </a:fld>
            <a:endParaRPr lang="en-US" altLang="x-none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423F-B1F4-D74C-9107-0378FC74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Explore the “Missing values” -- NA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37B9784-4FF6-5B4F-B476-B98927C9C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877690"/>
            <a:ext cx="4305002" cy="41421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C18FC-7FAD-4D49-98C3-FE280D82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A285-CC02-BF45-885C-F3FB1719304B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62812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290513" y="0"/>
            <a:ext cx="8458200" cy="762000"/>
          </a:xfrm>
        </p:spPr>
        <p:txBody>
          <a:bodyPr/>
          <a:lstStyle/>
          <a:p>
            <a:r>
              <a:rPr lang="en-US" altLang="x-none"/>
              <a:t>Getting started – summarize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Summary statistic</a:t>
            </a:r>
          </a:p>
          <a:p>
            <a:pPr lvl="1"/>
            <a:r>
              <a:rPr lang="en-US" altLang="x-none" dirty="0"/>
              <a:t>Ranges, </a:t>
            </a:r>
            <a:r>
              <a:rPr lang="en-US" altLang="en-US" dirty="0"/>
              <a:t>“</a:t>
            </a:r>
            <a:r>
              <a:rPr lang="en-US" altLang="x-none" dirty="0"/>
              <a:t>hinges</a:t>
            </a:r>
            <a:r>
              <a:rPr lang="en-US" altLang="en-US" dirty="0"/>
              <a:t>”</a:t>
            </a:r>
            <a:endParaRPr lang="en-US" altLang="x-none" dirty="0"/>
          </a:p>
          <a:p>
            <a:pPr lvl="1"/>
            <a:r>
              <a:rPr lang="en-US" altLang="x-none" dirty="0"/>
              <a:t>Tukey</a:t>
            </a:r>
            <a:r>
              <a:rPr lang="en-US" altLang="en-US" dirty="0"/>
              <a:t>’</a:t>
            </a:r>
            <a:r>
              <a:rPr lang="en-US" altLang="x-none" dirty="0"/>
              <a:t>s five numbers</a:t>
            </a:r>
          </a:p>
          <a:p>
            <a:r>
              <a:rPr lang="en-US" altLang="x-none" dirty="0"/>
              <a:t>Look for a distribution match</a:t>
            </a:r>
          </a:p>
          <a:p>
            <a:r>
              <a:rPr lang="en-US" altLang="x-none" dirty="0"/>
              <a:t>Tests…for…</a:t>
            </a:r>
          </a:p>
          <a:p>
            <a:pPr lvl="1"/>
            <a:r>
              <a:rPr lang="en-US" altLang="x-none" dirty="0"/>
              <a:t>Normality – </a:t>
            </a:r>
            <a:r>
              <a:rPr lang="en-US" altLang="x-none" dirty="0" err="1"/>
              <a:t>shapiro-wilks</a:t>
            </a:r>
            <a:r>
              <a:rPr lang="en-US" altLang="x-none" dirty="0"/>
              <a:t> </a:t>
            </a:r>
          </a:p>
          <a:p>
            <a:pPr marL="457200" lvl="1" indent="0">
              <a:buNone/>
            </a:pPr>
            <a:r>
              <a:rPr lang="en-US" altLang="x-none" dirty="0"/>
              <a:t>and a p-value – what is the null hypothesis here?</a:t>
            </a:r>
          </a:p>
          <a:p>
            <a:pPr lvl="1">
              <a:buFontTx/>
              <a:buNone/>
            </a:pPr>
            <a:r>
              <a:rPr lang="en-US" altLang="x-none" dirty="0"/>
              <a:t>&gt; </a:t>
            </a:r>
            <a:r>
              <a:rPr lang="en-US" altLang="x-none" dirty="0" err="1"/>
              <a:t>shapiro.test</a:t>
            </a:r>
            <a:r>
              <a:rPr lang="en-US" altLang="x-none" dirty="0"/>
              <a:t>(</a:t>
            </a:r>
            <a:r>
              <a:rPr lang="en-US" altLang="x-none" dirty="0" err="1"/>
              <a:t>EPI_data$EPI</a:t>
            </a:r>
            <a:r>
              <a:rPr lang="en-US" altLang="x-none" dirty="0"/>
              <a:t>)</a:t>
            </a:r>
          </a:p>
          <a:p>
            <a:pPr lvl="1">
              <a:buFontTx/>
              <a:buNone/>
            </a:pPr>
            <a:r>
              <a:rPr lang="en-US" altLang="x-none" dirty="0"/>
              <a:t>	Shapiro-Wilk normality test</a:t>
            </a:r>
          </a:p>
          <a:p>
            <a:pPr lvl="1">
              <a:buFontTx/>
              <a:buNone/>
            </a:pPr>
            <a:r>
              <a:rPr lang="en-US" altLang="x-none" dirty="0"/>
              <a:t>data:  </a:t>
            </a:r>
            <a:r>
              <a:rPr lang="en-US" altLang="x-none" dirty="0" err="1"/>
              <a:t>EPI_data$EPI</a:t>
            </a:r>
            <a:endParaRPr lang="en-US" altLang="x-none" dirty="0"/>
          </a:p>
          <a:p>
            <a:pPr lvl="1">
              <a:buFontTx/>
              <a:buNone/>
            </a:pPr>
            <a:r>
              <a:rPr lang="en-US" altLang="x-none" dirty="0"/>
              <a:t>p-value = 0.1188 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255C789-64DC-6B40-9F1E-F2C1096211FE}" type="slidenum">
              <a:rPr lang="en-US" altLang="x-none" sz="1400"/>
              <a:pPr/>
              <a:t>19</a:t>
            </a:fld>
            <a:endParaRPr lang="en-US" altLang="x-none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Contents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4924425" cy="5791200"/>
          </a:xfrm>
        </p:spPr>
        <p:txBody>
          <a:bodyPr/>
          <a:lstStyle/>
          <a:p>
            <a:r>
              <a:rPr lang="en-US" altLang="x-none"/>
              <a:t>Data sources</a:t>
            </a:r>
          </a:p>
          <a:p>
            <a:pPr lvl="1"/>
            <a:r>
              <a:rPr lang="en-US" altLang="x-none"/>
              <a:t>Cyber</a:t>
            </a:r>
          </a:p>
          <a:p>
            <a:pPr lvl="1"/>
            <a:r>
              <a:rPr lang="en-US" altLang="x-none"/>
              <a:t>Human</a:t>
            </a:r>
          </a:p>
          <a:p>
            <a:r>
              <a:rPr lang="en-US" altLang="en-US"/>
              <a:t>“</a:t>
            </a:r>
            <a:r>
              <a:rPr lang="en-US" altLang="ja-JP"/>
              <a:t>Munging</a:t>
            </a:r>
            <a:r>
              <a:rPr lang="en-US" altLang="en-US"/>
              <a:t>”</a:t>
            </a:r>
            <a:endParaRPr lang="en-US" altLang="ja-JP"/>
          </a:p>
          <a:p>
            <a:r>
              <a:rPr lang="en-US" altLang="x-none"/>
              <a:t>Exploring</a:t>
            </a:r>
          </a:p>
          <a:p>
            <a:pPr lvl="1"/>
            <a:r>
              <a:rPr lang="en-US" altLang="x-none"/>
              <a:t>Distributions…</a:t>
            </a:r>
          </a:p>
          <a:p>
            <a:pPr lvl="1"/>
            <a:r>
              <a:rPr lang="en-US" altLang="x-none"/>
              <a:t>Summaries</a:t>
            </a:r>
          </a:p>
          <a:p>
            <a:pPr lvl="1"/>
            <a:r>
              <a:rPr lang="en-US" altLang="x-none"/>
              <a:t>Visualization</a:t>
            </a:r>
          </a:p>
          <a:p>
            <a:r>
              <a:rPr lang="en-US" altLang="x-none"/>
              <a:t>Testing and evaluating the results (beginning)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FD5E9F2-A486-E646-9F99-DC674875D1A6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pic>
        <p:nvPicPr>
          <p:cNvPr id="18436" name="Picture 3" descr="warning_class_of_2014_womens_t_shirt-r1903cfb42a474251a8d0f8f8929d1ce9_8natn_3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1462088"/>
            <a:ext cx="434181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Accept or Reject?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b="1" dirty="0"/>
              <a:t>Reject the null hypothesis if the p-value is less than the level of significance. </a:t>
            </a:r>
          </a:p>
          <a:p>
            <a:endParaRPr lang="en-US" altLang="x-none" b="1" dirty="0"/>
          </a:p>
          <a:p>
            <a:pPr>
              <a:buFontTx/>
              <a:buNone/>
            </a:pPr>
            <a:endParaRPr lang="en-US" altLang="x-none" b="1" dirty="0"/>
          </a:p>
          <a:p>
            <a:r>
              <a:rPr lang="en-US" altLang="x-none" b="1" dirty="0"/>
              <a:t>You will fail to reject the null hypothesis if the p-value is greater than or equal to the level of significance. </a:t>
            </a:r>
          </a:p>
          <a:p>
            <a:endParaRPr lang="en-US" altLang="x-none" b="1" dirty="0"/>
          </a:p>
          <a:p>
            <a:r>
              <a:rPr lang="en-US" altLang="x-none" b="1" dirty="0"/>
              <a:t>Typical significance 0.05 (!)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1D58E0-26AB-B34C-968E-36D9564D9388}" type="slidenum">
              <a:rPr lang="en-US" altLang="x-none" sz="1400"/>
              <a:pPr/>
              <a:t>20</a:t>
            </a:fld>
            <a:endParaRPr lang="en-US" altLang="x-none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Another variable in EPI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x-none" sz="2400" dirty="0"/>
              <a:t>&gt; </a:t>
            </a:r>
            <a:r>
              <a:rPr lang="en-US" altLang="x-none" sz="2400" dirty="0" err="1"/>
              <a:t>shapiro.test</a:t>
            </a:r>
            <a:r>
              <a:rPr lang="en-US" altLang="x-none" sz="2400" dirty="0"/>
              <a:t>(</a:t>
            </a:r>
            <a:r>
              <a:rPr lang="en-US" altLang="x-none" sz="2400" dirty="0" err="1"/>
              <a:t>EPI_data$DALY</a:t>
            </a:r>
            <a:r>
              <a:rPr lang="en-US" altLang="x-none" sz="2400" dirty="0"/>
              <a:t>)</a:t>
            </a:r>
          </a:p>
          <a:p>
            <a:pPr marL="0" indent="0">
              <a:buFontTx/>
              <a:buNone/>
            </a:pPr>
            <a:endParaRPr lang="en-US" altLang="x-none" sz="2400" dirty="0"/>
          </a:p>
          <a:p>
            <a:pPr marL="0" indent="0">
              <a:buFontTx/>
              <a:buNone/>
            </a:pPr>
            <a:r>
              <a:rPr lang="en-US" altLang="x-none" sz="2400" dirty="0"/>
              <a:t>	Shapiro-Wilk normality test</a:t>
            </a:r>
          </a:p>
          <a:p>
            <a:pPr marL="0" indent="0">
              <a:buFontTx/>
              <a:buNone/>
            </a:pPr>
            <a:endParaRPr lang="en-US" altLang="x-none" sz="2400" dirty="0"/>
          </a:p>
          <a:p>
            <a:pPr marL="0" indent="0">
              <a:buFontTx/>
              <a:buNone/>
            </a:pPr>
            <a:r>
              <a:rPr lang="en-US" altLang="x-none" sz="2400" dirty="0"/>
              <a:t>data:  </a:t>
            </a:r>
            <a:r>
              <a:rPr lang="en-US" altLang="x-none" sz="2400" dirty="0" err="1"/>
              <a:t>EPI_data$DALY</a:t>
            </a:r>
            <a:endParaRPr lang="en-US" altLang="x-none" sz="2400" dirty="0"/>
          </a:p>
          <a:p>
            <a:pPr marL="0" indent="0">
              <a:buFontTx/>
              <a:buNone/>
            </a:pPr>
            <a:r>
              <a:rPr lang="en-US" altLang="x-none" sz="2400" dirty="0"/>
              <a:t>W = 0.9365, p-value = 1.891e-07  </a:t>
            </a:r>
          </a:p>
          <a:p>
            <a:pPr marL="0" indent="0">
              <a:buFontTx/>
              <a:buNone/>
            </a:pPr>
            <a:endParaRPr lang="en-US" altLang="x-none" dirty="0"/>
          </a:p>
          <a:p>
            <a:pPr marL="0" indent="0">
              <a:buFontTx/>
              <a:buNone/>
            </a:pPr>
            <a:r>
              <a:rPr lang="en-US" altLang="x-none" sz="2000" dirty="0"/>
              <a:t>Read: [1] </a:t>
            </a:r>
            <a:r>
              <a:rPr lang="en-US" sz="2000" dirty="0">
                <a:hlinkClick r:id="rId2"/>
              </a:rPr>
              <a:t>https://en.wikipedia.org/wiki/Shapiro%E2%80%93Wilk_test</a:t>
            </a:r>
            <a:endParaRPr lang="en-US" sz="2000" dirty="0"/>
          </a:p>
          <a:p>
            <a:pPr marL="0" indent="0">
              <a:buFontTx/>
              <a:buNone/>
            </a:pPr>
            <a:r>
              <a:rPr lang="en-US" altLang="x-none" sz="2000" dirty="0"/>
              <a:t>          [2]  </a:t>
            </a:r>
            <a:r>
              <a:rPr lang="en-US" sz="2000" dirty="0">
                <a:hlinkClick r:id="rId3"/>
              </a:rPr>
              <a:t>http://www.sthda.com/english/wiki/normality-test-in-r</a:t>
            </a:r>
            <a:endParaRPr lang="en-US" sz="2000" dirty="0"/>
          </a:p>
          <a:p>
            <a:pPr marL="0" indent="0">
              <a:buFontTx/>
              <a:buNone/>
            </a:pPr>
            <a:r>
              <a:rPr lang="en-US" altLang="x-none" sz="2000" dirty="0"/>
              <a:t>          [3] </a:t>
            </a:r>
            <a:r>
              <a:rPr lang="en-US" sz="2000" dirty="0">
                <a:hlinkClick r:id="rId4"/>
              </a:rPr>
              <a:t>https://www.dummies.com/programming/r/how-to-test-data-    normality-in-a-formal-way-in-r/</a:t>
            </a:r>
            <a:endParaRPr lang="en-US" sz="2000" dirty="0"/>
          </a:p>
          <a:p>
            <a:pPr marL="0" indent="0">
              <a:buFontTx/>
              <a:buNone/>
            </a:pPr>
            <a:r>
              <a:rPr lang="en-US" altLang="x-none" sz="2000" dirty="0"/>
              <a:t>          [4] </a:t>
            </a:r>
            <a:r>
              <a:rPr lang="en-US" altLang="x-none" sz="2000" dirty="0">
                <a:hlinkClick r:id="rId5"/>
              </a:rPr>
              <a:t>https://emilkirkegaard.dk/en/?p=4452</a:t>
            </a:r>
            <a:r>
              <a:rPr lang="en-US" altLang="x-none" sz="2000" dirty="0"/>
              <a:t>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D38DF72-B76B-9A4A-BDC7-D06868E4FDBA}" type="slidenum">
              <a:rPr lang="en-US" altLang="x-none" sz="1400"/>
              <a:pPr/>
              <a:t>21</a:t>
            </a:fld>
            <a:endParaRPr lang="en-US" altLang="x-none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Distribution tests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dirty="0"/>
              <a:t>most distributions have tests</a:t>
            </a:r>
          </a:p>
          <a:p>
            <a:r>
              <a:rPr lang="en-US" altLang="x-none" dirty="0"/>
              <a:t>Wilcoxon (Mann-Whitney)</a:t>
            </a:r>
          </a:p>
          <a:p>
            <a:pPr lvl="1"/>
            <a:r>
              <a:rPr lang="en-US" altLang="x-none" sz="2000" dirty="0"/>
              <a:t>Comparing populations </a:t>
            </a:r>
          </a:p>
          <a:p>
            <a:pPr marL="457200" lvl="1" indent="0">
              <a:buNone/>
            </a:pPr>
            <a:r>
              <a:rPr lang="en-US" altLang="x-none" sz="2000" dirty="0"/>
              <a:t>Two data samples are independent if they come from distinct populations and the samples do not affect each other. Using the Mann-Whitney-Wilcoxon Test, we can decide whether the population distributions are identical without assuming them to follow the normal distribution. </a:t>
            </a:r>
            <a:r>
              <a:rPr lang="en-US" sz="2000" dirty="0">
                <a:hlinkClick r:id="rId3"/>
              </a:rPr>
              <a:t>http://www.r-tutor.com/elementary-statistics/non-parametric-methods/mann-whitney-wilcoxon-test</a:t>
            </a:r>
            <a:endParaRPr lang="en-US" altLang="x-none" sz="2000" dirty="0"/>
          </a:p>
          <a:p>
            <a:r>
              <a:rPr lang="en-US" altLang="x-none" dirty="0"/>
              <a:t>Kolmogorov-Smirnov (KS)</a:t>
            </a:r>
          </a:p>
          <a:p>
            <a:r>
              <a:rPr lang="en-US" altLang="x-none" dirty="0"/>
              <a:t>It got out of control when people realized they can name the test after themselves, v. someone else…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301989A-E788-FD49-B42C-2B203E0A4CDF}" type="slidenum">
              <a:rPr lang="en-US" altLang="x-none" sz="1400"/>
              <a:pPr/>
              <a:t>22</a:t>
            </a:fld>
            <a:endParaRPr lang="en-US" altLang="x-none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290513" y="0"/>
            <a:ext cx="8458200" cy="762000"/>
          </a:xfrm>
        </p:spPr>
        <p:txBody>
          <a:bodyPr/>
          <a:lstStyle/>
          <a:p>
            <a:r>
              <a:rPr lang="en-US" altLang="x-none"/>
              <a:t>Getting started – look at the data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Visually</a:t>
            </a:r>
          </a:p>
          <a:p>
            <a:pPr lvl="1"/>
            <a:r>
              <a:rPr lang="en-US" altLang="x-none"/>
              <a:t>What is the improvement in the understanding of the data as compared to the situation without visualization?</a:t>
            </a:r>
          </a:p>
          <a:p>
            <a:pPr lvl="1"/>
            <a:r>
              <a:rPr lang="en-US" altLang="x-none"/>
              <a:t>Which visualization techniques are suitable for one's data? </a:t>
            </a:r>
          </a:p>
          <a:p>
            <a:pPr lvl="2"/>
            <a:r>
              <a:rPr lang="en-US" altLang="x-none"/>
              <a:t>Scatter plot diagrams</a:t>
            </a:r>
          </a:p>
          <a:p>
            <a:pPr lvl="2"/>
            <a:r>
              <a:rPr lang="en-US" altLang="x-none"/>
              <a:t>Box plots (min, 1</a:t>
            </a:r>
            <a:r>
              <a:rPr lang="en-US" altLang="x-none" baseline="30000"/>
              <a:t>st</a:t>
            </a:r>
            <a:r>
              <a:rPr lang="en-US" altLang="x-none"/>
              <a:t> quartile, median, 3</a:t>
            </a:r>
            <a:r>
              <a:rPr lang="en-US" altLang="x-none" baseline="30000"/>
              <a:t>rd</a:t>
            </a:r>
            <a:r>
              <a:rPr lang="en-US" altLang="x-none"/>
              <a:t> quartile, max)</a:t>
            </a:r>
          </a:p>
          <a:p>
            <a:pPr lvl="2"/>
            <a:r>
              <a:rPr lang="en-US" altLang="x-none"/>
              <a:t>Stem and leaf plots</a:t>
            </a:r>
          </a:p>
          <a:p>
            <a:pPr lvl="2"/>
            <a:r>
              <a:rPr lang="en-US" altLang="x-none"/>
              <a:t>Frequency plots</a:t>
            </a:r>
          </a:p>
          <a:p>
            <a:pPr lvl="2"/>
            <a:r>
              <a:rPr lang="en-US" altLang="x-none"/>
              <a:t>Group Frequency Distributions plot</a:t>
            </a:r>
          </a:p>
          <a:p>
            <a:pPr lvl="2"/>
            <a:r>
              <a:rPr lang="en-US" altLang="x-none"/>
              <a:t>Cumulative Frequency plots</a:t>
            </a:r>
          </a:p>
          <a:p>
            <a:pPr lvl="2"/>
            <a:r>
              <a:rPr lang="en-US" altLang="x-none"/>
              <a:t>Distribution plots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0B07A1-17BA-634A-9227-FB982E642A0C}" type="slidenum">
              <a:rPr lang="en-US" altLang="x-none" sz="1400"/>
              <a:pPr/>
              <a:t>23</a:t>
            </a:fld>
            <a:endParaRPr lang="en-US" altLang="x-none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x-none"/>
              <a:t>Why visualization?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x-none"/>
              <a:t>Reducing amount of data, quantization</a:t>
            </a:r>
          </a:p>
          <a:p>
            <a:r>
              <a:rPr lang="en-AU" altLang="x-none">
                <a:solidFill>
                  <a:srgbClr val="FF0000"/>
                </a:solidFill>
              </a:rPr>
              <a:t>Patterns</a:t>
            </a:r>
          </a:p>
          <a:p>
            <a:r>
              <a:rPr lang="en-AU" altLang="x-none">
                <a:solidFill>
                  <a:srgbClr val="FF0000"/>
                </a:solidFill>
              </a:rPr>
              <a:t>Features</a:t>
            </a:r>
          </a:p>
          <a:p>
            <a:r>
              <a:rPr lang="en-AU" altLang="x-none">
                <a:solidFill>
                  <a:srgbClr val="FF0000"/>
                </a:solidFill>
              </a:rPr>
              <a:t>Events</a:t>
            </a:r>
          </a:p>
          <a:p>
            <a:r>
              <a:rPr lang="en-AU" altLang="x-none">
                <a:solidFill>
                  <a:srgbClr val="FF0000"/>
                </a:solidFill>
              </a:rPr>
              <a:t>Trends</a:t>
            </a:r>
          </a:p>
          <a:p>
            <a:r>
              <a:rPr lang="en-AU" altLang="x-none">
                <a:solidFill>
                  <a:srgbClr val="FF0000"/>
                </a:solidFill>
              </a:rPr>
              <a:t>Irregularities</a:t>
            </a:r>
          </a:p>
          <a:p>
            <a:r>
              <a:rPr lang="en-AU" altLang="x-none"/>
              <a:t>Leading to presentation of data, i.e. information products</a:t>
            </a:r>
          </a:p>
          <a:p>
            <a:r>
              <a:rPr lang="en-AU" altLang="x-none" i="1">
                <a:solidFill>
                  <a:srgbClr val="FF0000"/>
                </a:solidFill>
              </a:rPr>
              <a:t>Exit points for analysis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22B619B-CC90-2349-9E02-BA17C7D6716B}" type="slidenum">
              <a:rPr lang="en-US" altLang="x-none" sz="1400"/>
              <a:pPr/>
              <a:t>24</a:t>
            </a:fld>
            <a:endParaRPr lang="en-US" altLang="x-none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/>
              <a:t>Exploring the distribution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692150"/>
            <a:ext cx="8763000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x-none"/>
              <a:t>&gt; summary(EPI) 	# stats</a:t>
            </a:r>
          </a:p>
          <a:p>
            <a:pPr marL="457200" lvl="1" indent="0">
              <a:buFontTx/>
              <a:buNone/>
            </a:pPr>
            <a:r>
              <a:rPr lang="en-US" altLang="x-none" sz="1800"/>
              <a:t>Min. 1st Qu.  Median    Mean 3rd Qu.    Max.    NA's </a:t>
            </a:r>
          </a:p>
          <a:p>
            <a:pPr marL="457200" lvl="1" indent="0">
              <a:buFontTx/>
              <a:buNone/>
            </a:pPr>
            <a:r>
              <a:rPr lang="en-US" altLang="x-none" sz="1800"/>
              <a:t>  32.10   48.60   59.20   58.37   67.60   93.50      68 </a:t>
            </a:r>
          </a:p>
          <a:p>
            <a:pPr marL="0" indent="0">
              <a:buFontTx/>
              <a:buNone/>
            </a:pPr>
            <a:endParaRPr lang="en-US" altLang="x-none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x-none"/>
              <a:t>&gt; boxplot(EPI)</a:t>
            </a:r>
          </a:p>
          <a:p>
            <a:pPr marL="0" indent="0">
              <a:buFontTx/>
              <a:buNone/>
            </a:pPr>
            <a:endParaRPr lang="en-US" altLang="x-none"/>
          </a:p>
          <a:p>
            <a:pPr marL="0" indent="0">
              <a:buFontTx/>
              <a:buNone/>
            </a:pPr>
            <a:endParaRPr lang="en-US" altLang="x-none"/>
          </a:p>
          <a:p>
            <a:pPr marL="0" indent="0">
              <a:buFontTx/>
              <a:buNone/>
            </a:pPr>
            <a:r>
              <a:rPr lang="en-US" altLang="x-none"/>
              <a:t>&gt; fivenum(EPI,na.rm=TRUE)</a:t>
            </a:r>
          </a:p>
          <a:p>
            <a:pPr marL="457200" lvl="1" indent="0">
              <a:buFontTx/>
              <a:buNone/>
            </a:pPr>
            <a:r>
              <a:rPr lang="en-US" altLang="x-none" sz="1800"/>
              <a:t>[1] 32.1 48.6 59.2 67.6 93.5</a:t>
            </a:r>
          </a:p>
          <a:p>
            <a:pPr marL="0" indent="0">
              <a:buFontTx/>
              <a:buNone/>
            </a:pPr>
            <a:endParaRPr lang="en-US" altLang="x-none"/>
          </a:p>
          <a:p>
            <a:pPr marL="0" indent="0">
              <a:buFontTx/>
              <a:buNone/>
            </a:pPr>
            <a:r>
              <a:rPr lang="en-US" altLang="x-none"/>
              <a:t>Tukey: min, lower hinge, median, upper hinge, max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D9141AC-99FE-4B4C-8E90-BED271EA7318}" type="slidenum">
              <a:rPr lang="en-US" altLang="x-none" sz="1400"/>
              <a:pPr/>
              <a:t>25</a:t>
            </a:fld>
            <a:endParaRPr lang="en-US" altLang="x-none" sz="1400"/>
          </a:p>
        </p:txBody>
      </p:sp>
      <p:pic>
        <p:nvPicPr>
          <p:cNvPr id="31748" name="Picture 5" descr="boxplot_EP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1628775"/>
            <a:ext cx="32258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1908175" y="5084763"/>
            <a:ext cx="5472113" cy="865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3995738" y="4292600"/>
            <a:ext cx="3384550" cy="165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5580063" y="3860800"/>
            <a:ext cx="1871662" cy="208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 flipV="1">
            <a:off x="7956550" y="3429000"/>
            <a:ext cx="287338" cy="2520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V="1">
            <a:off x="971550" y="2276475"/>
            <a:ext cx="6696075" cy="424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Donut 16"/>
          <p:cNvSpPr/>
          <p:nvPr/>
        </p:nvSpPr>
        <p:spPr bwMode="auto">
          <a:xfrm>
            <a:off x="5219700" y="1125538"/>
            <a:ext cx="1008063" cy="935037"/>
          </a:xfrm>
          <a:prstGeom prst="donut">
            <a:avLst>
              <a:gd name="adj" fmla="val 60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12" charset="0"/>
              <a:ea typeface="ＭＳ Ｐゴシック" pitchFamily="-112" charset="-128"/>
            </a:endParaRPr>
          </a:p>
        </p:txBody>
      </p:sp>
      <p:sp>
        <p:nvSpPr>
          <p:cNvPr id="31755" name="Right Arrow 17"/>
          <p:cNvSpPr>
            <a:spLocks noChangeArrowheads="1"/>
          </p:cNvSpPr>
          <p:nvPr/>
        </p:nvSpPr>
        <p:spPr bwMode="auto">
          <a:xfrm>
            <a:off x="3276600" y="2492375"/>
            <a:ext cx="2447925" cy="649288"/>
          </a:xfrm>
          <a:prstGeom prst="rightArrow">
            <a:avLst>
              <a:gd name="adj1" fmla="val 50000"/>
              <a:gd name="adj2" fmla="val 49902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/>
              <a:t>Stem and leaf plot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52400" y="692150"/>
            <a:ext cx="8763000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x-none" sz="2400"/>
              <a:t>&gt; stem(EPI)		#  like-a histogram</a:t>
            </a:r>
          </a:p>
          <a:p>
            <a:pPr marL="0" indent="0">
              <a:buFontTx/>
              <a:buNone/>
            </a:pPr>
            <a:r>
              <a:rPr lang="en-US" altLang="x-none" sz="2000"/>
              <a:t> The decimal point is 1 digit(s) to the right of the | - but the scale of the stem is 10… watch carefully..</a:t>
            </a:r>
          </a:p>
          <a:p>
            <a:pPr marL="0" indent="0">
              <a:buFontTx/>
              <a:buNone/>
            </a:pPr>
            <a:r>
              <a:rPr lang="en-US" altLang="x-none" sz="2000"/>
              <a:t>  3 | 234</a:t>
            </a:r>
          </a:p>
          <a:p>
            <a:pPr marL="0" indent="0">
              <a:buFontTx/>
              <a:buNone/>
            </a:pPr>
            <a:r>
              <a:rPr lang="en-US" altLang="x-none" sz="2000"/>
              <a:t>  3 | 66889</a:t>
            </a:r>
          </a:p>
          <a:p>
            <a:pPr marL="0" indent="0">
              <a:buFontTx/>
              <a:buNone/>
            </a:pPr>
            <a:r>
              <a:rPr lang="en-US" altLang="x-none" sz="2000"/>
              <a:t>  4 | 00011112222223344444</a:t>
            </a:r>
          </a:p>
          <a:p>
            <a:pPr marL="0" indent="0">
              <a:buFontTx/>
              <a:buNone/>
            </a:pPr>
            <a:r>
              <a:rPr lang="en-US" altLang="x-none" sz="2000"/>
              <a:t>  4 | 5555677788888999</a:t>
            </a:r>
          </a:p>
          <a:p>
            <a:pPr marL="0" indent="0">
              <a:buFontTx/>
              <a:buNone/>
            </a:pPr>
            <a:r>
              <a:rPr lang="en-US" altLang="x-none" sz="2000"/>
              <a:t>  5 | 0000111111111244444</a:t>
            </a:r>
          </a:p>
          <a:p>
            <a:pPr marL="0" indent="0">
              <a:buFontTx/>
              <a:buNone/>
            </a:pPr>
            <a:r>
              <a:rPr lang="en-US" altLang="x-none" sz="2000"/>
              <a:t>  5 | 55666677778888999999</a:t>
            </a:r>
          </a:p>
          <a:p>
            <a:pPr marL="0" indent="0">
              <a:buFontTx/>
              <a:buNone/>
            </a:pPr>
            <a:r>
              <a:rPr lang="en-US" altLang="x-none" sz="2000"/>
              <a:t>  6 | 000001111111222333344444</a:t>
            </a:r>
          </a:p>
          <a:p>
            <a:pPr marL="0" indent="0">
              <a:buFontTx/>
              <a:buNone/>
            </a:pPr>
            <a:r>
              <a:rPr lang="en-US" altLang="x-none" sz="2000"/>
              <a:t>  6 | 5555666666677778888889999999</a:t>
            </a:r>
          </a:p>
          <a:p>
            <a:pPr marL="0" indent="0">
              <a:buFontTx/>
              <a:buNone/>
            </a:pPr>
            <a:r>
              <a:rPr lang="en-US" altLang="x-none" sz="2000"/>
              <a:t>  7 | 000111233333334</a:t>
            </a:r>
          </a:p>
          <a:p>
            <a:pPr marL="0" indent="0">
              <a:buFontTx/>
              <a:buNone/>
            </a:pPr>
            <a:r>
              <a:rPr lang="en-US" altLang="x-none" sz="2000"/>
              <a:t>  7 | 5567888</a:t>
            </a:r>
          </a:p>
          <a:p>
            <a:pPr marL="0" indent="0">
              <a:buFontTx/>
              <a:buNone/>
            </a:pPr>
            <a:r>
              <a:rPr lang="en-US" altLang="x-none" sz="2000"/>
              <a:t>  8 | 11</a:t>
            </a:r>
          </a:p>
          <a:p>
            <a:pPr marL="0" indent="0">
              <a:buFontTx/>
              <a:buNone/>
            </a:pPr>
            <a:r>
              <a:rPr lang="en-US" altLang="x-none" sz="2000"/>
              <a:t>  8 | 669</a:t>
            </a:r>
          </a:p>
          <a:p>
            <a:pPr marL="0" indent="0">
              <a:buFontTx/>
              <a:buNone/>
            </a:pPr>
            <a:r>
              <a:rPr lang="en-US" altLang="x-none" sz="2000"/>
              <a:t>  9 | 4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5BF9EA-EB12-1747-ABE9-8DF40126916A}" type="slidenum">
              <a:rPr lang="en-US" altLang="x-none" sz="1400"/>
              <a:pPr/>
              <a:t>26</a:t>
            </a:fld>
            <a:endParaRPr lang="en-US" altLang="x-none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62001"/>
          </a:xfrm>
        </p:spPr>
        <p:txBody>
          <a:bodyPr/>
          <a:lstStyle/>
          <a:p>
            <a:r>
              <a:rPr lang="en-US" altLang="x-none" sz="3600"/>
              <a:t>Grouped Frequency Distribution aka binning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52400" y="692150"/>
            <a:ext cx="8763000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x-none"/>
              <a:t>&gt; hist(EPI)	#defaults</a:t>
            </a:r>
          </a:p>
          <a:p>
            <a:pPr marL="0" indent="0">
              <a:buFontTx/>
              <a:buNone/>
            </a:pPr>
            <a:endParaRPr lang="en-US" altLang="x-none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D916DE2-783A-584B-8303-4976DA2583B3}" type="slidenum">
              <a:rPr lang="en-US" altLang="x-none" sz="1400"/>
              <a:pPr/>
              <a:t>27</a:t>
            </a:fld>
            <a:endParaRPr lang="en-US" altLang="x-none" sz="1400"/>
          </a:p>
        </p:txBody>
      </p:sp>
      <p:pic>
        <p:nvPicPr>
          <p:cNvPr id="33796" name="Picture 4" descr="Rplot_Hist of 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412875"/>
            <a:ext cx="81661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Distributions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Shape</a:t>
            </a:r>
          </a:p>
          <a:p>
            <a:r>
              <a:rPr lang="en-US" altLang="x-none"/>
              <a:t>Character</a:t>
            </a:r>
          </a:p>
          <a:p>
            <a:r>
              <a:rPr lang="en-US" altLang="x-none"/>
              <a:t>Parameter(s)</a:t>
            </a:r>
          </a:p>
          <a:p>
            <a:endParaRPr lang="en-US" altLang="x-none"/>
          </a:p>
          <a:p>
            <a:r>
              <a:rPr lang="en-US" altLang="x-none"/>
              <a:t>Which one fits?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880F38-73D4-A040-B777-98C1912F351F}" type="slidenum">
              <a:rPr lang="en-US" altLang="x-none" sz="1400"/>
              <a:pPr/>
              <a:t>28</a:t>
            </a:fld>
            <a:endParaRPr lang="en-US" altLang="x-none" sz="1400"/>
          </a:p>
        </p:txBody>
      </p:sp>
      <p:pic>
        <p:nvPicPr>
          <p:cNvPr id="34820" name="Picture 1" descr="Distributions_Cha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484313"/>
            <a:ext cx="4176712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>
            <a:off x="2627313" y="3789363"/>
            <a:ext cx="2736850" cy="2087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E3179A9-2997-D94C-8981-F13B68FFF91F}" type="slidenum">
              <a:rPr lang="en-US" altLang="x-none" sz="1400"/>
              <a:pPr/>
              <a:t>29</a:t>
            </a:fld>
            <a:endParaRPr lang="en-US" altLang="x-none" sz="1400"/>
          </a:p>
        </p:txBody>
      </p:sp>
      <p:pic>
        <p:nvPicPr>
          <p:cNvPr id="35842" name="Picture 2" descr="EPI_histo_lines_ru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8575"/>
            <a:ext cx="5187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0825" y="1052513"/>
            <a:ext cx="3313113" cy="378565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&gt; </a:t>
            </a:r>
            <a:r>
              <a:rPr lang="en-US" altLang="x-none" dirty="0" err="1"/>
              <a:t>hist</a:t>
            </a:r>
            <a:r>
              <a:rPr lang="en-US" altLang="x-none" dirty="0"/>
              <a:t>(EPI, </a:t>
            </a:r>
            <a:r>
              <a:rPr lang="en-US" altLang="x-none" dirty="0" err="1"/>
              <a:t>seq</a:t>
            </a:r>
            <a:r>
              <a:rPr lang="en-US" altLang="x-none" dirty="0"/>
              <a:t>(30., 95., 1.0), </a:t>
            </a:r>
            <a:r>
              <a:rPr lang="en-US" altLang="x-none" dirty="0" err="1"/>
              <a:t>prob</a:t>
            </a:r>
            <a:r>
              <a:rPr lang="en-US" altLang="x-none" dirty="0"/>
              <a:t>=TRUE)</a:t>
            </a:r>
          </a:p>
          <a:p>
            <a:endParaRPr lang="en-US" altLang="x-none" dirty="0"/>
          </a:p>
          <a:p>
            <a:r>
              <a:rPr lang="en-US" altLang="x-none" dirty="0"/>
              <a:t>&gt; lines (density(</a:t>
            </a:r>
            <a:r>
              <a:rPr lang="en-US" altLang="x-none" dirty="0" err="1"/>
              <a:t>EPI,na.rm</a:t>
            </a:r>
            <a:r>
              <a:rPr lang="en-US" altLang="x-none" dirty="0"/>
              <a:t>=</a:t>
            </a:r>
            <a:r>
              <a:rPr lang="en-US" altLang="x-none" dirty="0" err="1"/>
              <a:t>TRUE,bw</a:t>
            </a:r>
            <a:r>
              <a:rPr lang="en-US" altLang="x-none" dirty="0"/>
              <a:t>=1.)) </a:t>
            </a:r>
          </a:p>
          <a:p>
            <a:endParaRPr lang="en-US" altLang="x-none" dirty="0"/>
          </a:p>
          <a:p>
            <a:r>
              <a:rPr lang="en-US" altLang="x-none" dirty="0"/>
              <a:t>&gt; rug(EPI)</a:t>
            </a:r>
          </a:p>
          <a:p>
            <a:pPr>
              <a:buFont typeface="Wingdings" charset="2"/>
              <a:buChar char="Ø"/>
            </a:pPr>
            <a:endParaRPr lang="en-US" altLang="x-none" dirty="0"/>
          </a:p>
          <a:p>
            <a:endParaRPr lang="en-US" altLang="x-none" dirty="0"/>
          </a:p>
        </p:txBody>
      </p:sp>
      <p:cxnSp>
        <p:nvCxnSpPr>
          <p:cNvPr id="35844" name="Straight Arrow Connector 6"/>
          <p:cNvCxnSpPr>
            <a:cxnSpLocks noChangeShapeType="1"/>
          </p:cNvCxnSpPr>
          <p:nvPr/>
        </p:nvCxnSpPr>
        <p:spPr bwMode="auto">
          <a:xfrm>
            <a:off x="3203575" y="1844675"/>
            <a:ext cx="3024188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5" name="Straight Arrow Connector 8"/>
          <p:cNvCxnSpPr>
            <a:cxnSpLocks noChangeShapeType="1"/>
          </p:cNvCxnSpPr>
          <p:nvPr/>
        </p:nvCxnSpPr>
        <p:spPr bwMode="auto">
          <a:xfrm>
            <a:off x="2051050" y="3141663"/>
            <a:ext cx="3097213" cy="935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6" name="Straight Arrow Connector 10"/>
          <p:cNvCxnSpPr>
            <a:cxnSpLocks noChangeShapeType="1"/>
          </p:cNvCxnSpPr>
          <p:nvPr/>
        </p:nvCxnSpPr>
        <p:spPr bwMode="auto">
          <a:xfrm>
            <a:off x="1835150" y="3933825"/>
            <a:ext cx="4321175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65779E-F3C9-2E4E-9D62-DE8FBB909F71}"/>
              </a:ext>
            </a:extLst>
          </p:cNvPr>
          <p:cNvSpPr txBox="1"/>
          <p:nvPr/>
        </p:nvSpPr>
        <p:spPr>
          <a:xfrm>
            <a:off x="183826" y="6407830"/>
            <a:ext cx="270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Rug_plot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D5B5A-602C-0743-B021-1D74F3215C3F}"/>
              </a:ext>
            </a:extLst>
          </p:cNvPr>
          <p:cNvSpPr txBox="1"/>
          <p:nvPr/>
        </p:nvSpPr>
        <p:spPr>
          <a:xfrm>
            <a:off x="183826" y="6008985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is a rug plot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x-none" sz="3600"/>
              <a:t>Lower layers in the Analytics Stack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74B37BA-20C0-A743-B20A-90E6E61AF540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1945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altLang="x-none"/>
          </a:p>
        </p:txBody>
      </p:sp>
      <p:pic>
        <p:nvPicPr>
          <p:cNvPr id="19460" name="Picture 5" descr="AnalyticsValueChain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1125538"/>
            <a:ext cx="9139238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ame 1"/>
          <p:cNvSpPr/>
          <p:nvPr/>
        </p:nvSpPr>
        <p:spPr bwMode="auto">
          <a:xfrm>
            <a:off x="1116013" y="4076700"/>
            <a:ext cx="8064500" cy="1944688"/>
          </a:xfrm>
          <a:prstGeom prst="frame">
            <a:avLst>
              <a:gd name="adj1" fmla="val 5315"/>
            </a:avLst>
          </a:prstGeom>
          <a:solidFill>
            <a:srgbClr val="C0504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3" descr="EPI_histo_SJ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0"/>
            <a:ext cx="52085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7E32EC1-EF73-6746-B192-91D4C37EDDD6}" type="slidenum">
              <a:rPr lang="en-US" altLang="x-none" sz="1400"/>
              <a:pPr/>
              <a:t>30</a:t>
            </a:fld>
            <a:endParaRPr lang="en-US" altLang="x-none" sz="1400"/>
          </a:p>
        </p:txBody>
      </p:sp>
      <p:sp>
        <p:nvSpPr>
          <p:cNvPr id="5" name="TextBox 4"/>
          <p:cNvSpPr txBox="1"/>
          <p:nvPr/>
        </p:nvSpPr>
        <p:spPr>
          <a:xfrm>
            <a:off x="250825" y="1052513"/>
            <a:ext cx="3313113" cy="3416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&gt; hist(EPI, seq(30., 95., 1.0), prob=TRUE)</a:t>
            </a:r>
          </a:p>
          <a:p>
            <a:endParaRPr lang="en-US" altLang="x-none"/>
          </a:p>
          <a:p>
            <a:endParaRPr lang="en-US" altLang="x-none"/>
          </a:p>
          <a:p>
            <a:r>
              <a:rPr lang="en-US" altLang="x-none"/>
              <a:t>&gt; lines (density(EPI,na.rm=TRUE,bw=</a:t>
            </a:r>
            <a:r>
              <a:rPr lang="en-US" altLang="en-US"/>
              <a:t>“</a:t>
            </a:r>
            <a:r>
              <a:rPr lang="en-US" altLang="x-none"/>
              <a:t>SJ</a:t>
            </a:r>
            <a:r>
              <a:rPr lang="en-US" altLang="en-US"/>
              <a:t>”</a:t>
            </a:r>
            <a:r>
              <a:rPr lang="en-US" altLang="x-none"/>
              <a:t>))</a:t>
            </a:r>
          </a:p>
          <a:p>
            <a:pPr>
              <a:buFont typeface="Wingdings" charset="2"/>
              <a:buChar char="Ø"/>
            </a:pPr>
            <a:endParaRPr lang="en-US" altLang="x-none"/>
          </a:p>
          <a:p>
            <a:endParaRPr lang="en-US" altLang="x-none"/>
          </a:p>
        </p:txBody>
      </p:sp>
      <p:cxnSp>
        <p:nvCxnSpPr>
          <p:cNvPr id="36868" name="Straight Arrow Connector 6"/>
          <p:cNvCxnSpPr>
            <a:cxnSpLocks noChangeShapeType="1"/>
          </p:cNvCxnSpPr>
          <p:nvPr/>
        </p:nvCxnSpPr>
        <p:spPr bwMode="auto">
          <a:xfrm>
            <a:off x="3203575" y="1844675"/>
            <a:ext cx="3313113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69" name="Straight Arrow Connector 8"/>
          <p:cNvCxnSpPr>
            <a:cxnSpLocks noChangeShapeType="1"/>
          </p:cNvCxnSpPr>
          <p:nvPr/>
        </p:nvCxnSpPr>
        <p:spPr bwMode="auto">
          <a:xfrm>
            <a:off x="2339975" y="3429000"/>
            <a:ext cx="3095625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685800" y="219075"/>
            <a:ext cx="7772400" cy="762000"/>
          </a:xfrm>
        </p:spPr>
        <p:txBody>
          <a:bodyPr/>
          <a:lstStyle/>
          <a:p>
            <a:r>
              <a:rPr lang="en-US" altLang="x-none"/>
              <a:t>Why are histograms so unsatisfying?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07950" y="1484313"/>
            <a:ext cx="8807450" cy="5221287"/>
          </a:xfrm>
        </p:spPr>
        <p:txBody>
          <a:bodyPr/>
          <a:lstStyle/>
          <a:p>
            <a:endParaRPr lang="x-none" altLang="x-none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47D6DFF-BA43-C34C-A88B-85CB0E82F4C2}" type="slidenum">
              <a:rPr lang="en-US" altLang="x-none" sz="1400"/>
              <a:pPr/>
              <a:t>31</a:t>
            </a:fld>
            <a:endParaRPr lang="en-US" altLang="x-none" sz="1400"/>
          </a:p>
        </p:txBody>
      </p:sp>
      <p:pic>
        <p:nvPicPr>
          <p:cNvPr id="37892" name="Picture 4" descr="EPI_histo_SJ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484313"/>
            <a:ext cx="4079875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 descr="EPI_two_normaldis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8036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ight Arrow 6"/>
          <p:cNvSpPr>
            <a:spLocks noChangeArrowheads="1"/>
          </p:cNvSpPr>
          <p:nvPr/>
        </p:nvSpPr>
        <p:spPr bwMode="auto">
          <a:xfrm>
            <a:off x="4211638" y="3429000"/>
            <a:ext cx="1081087" cy="7207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4348163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x-none" sz="2800"/>
              <a:t>&gt; xn&lt;-seq(30,95,1)</a:t>
            </a:r>
          </a:p>
          <a:p>
            <a:pPr marL="0" indent="0">
              <a:buFontTx/>
              <a:buNone/>
            </a:pPr>
            <a:r>
              <a:rPr lang="en-US" altLang="x-none" sz="2800"/>
              <a:t>&gt; qn&lt;-dnorm(xn,mean=63, sd=5,log=FALSE) </a:t>
            </a:r>
          </a:p>
          <a:p>
            <a:pPr marL="0" indent="0">
              <a:buFontTx/>
              <a:buNone/>
            </a:pPr>
            <a:r>
              <a:rPr lang="en-US" altLang="x-none" sz="2800"/>
              <a:t>&gt; lines(xn,qn)</a:t>
            </a:r>
          </a:p>
          <a:p>
            <a:pPr marL="0" indent="0">
              <a:buFontTx/>
              <a:buNone/>
            </a:pPr>
            <a:r>
              <a:rPr lang="en-US" altLang="x-none" sz="2800"/>
              <a:t>&gt; lines(xn,.4*qn)</a:t>
            </a:r>
          </a:p>
          <a:p>
            <a:pPr marL="0" indent="0">
              <a:buFontTx/>
              <a:buNone/>
            </a:pPr>
            <a:r>
              <a:rPr lang="en-US" altLang="x-none" sz="2800"/>
              <a:t>&gt; ln&lt;-dnorm(xn,mean=44, sd=5,log=FALSE)</a:t>
            </a:r>
          </a:p>
          <a:p>
            <a:pPr marL="0" indent="0">
              <a:buFontTx/>
              <a:buNone/>
            </a:pPr>
            <a:r>
              <a:rPr lang="en-US" altLang="x-none" sz="2800"/>
              <a:t>&gt; lines(xn,.26*ln)</a:t>
            </a:r>
          </a:p>
          <a:p>
            <a:pPr marL="0" indent="0">
              <a:buFontTx/>
              <a:buNone/>
            </a:pPr>
            <a:endParaRPr lang="en-US" altLang="x-none" sz="280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042B20-E630-BD40-920C-D04C14AE1E2F}" type="slidenum">
              <a:rPr lang="en-US" altLang="x-none" sz="1400"/>
              <a:pPr/>
              <a:t>32</a:t>
            </a:fld>
            <a:endParaRPr lang="en-US" altLang="x-none" sz="1400"/>
          </a:p>
        </p:txBody>
      </p:sp>
      <p:pic>
        <p:nvPicPr>
          <p:cNvPr id="38916" name="Picture 4" descr="EPI_two_normaldis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0"/>
            <a:ext cx="4854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/>
              <a:t>Exploring the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92150"/>
            <a:ext cx="8763000" cy="5791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&gt; summary(DALY) 	# stats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 Min. 1st Qu.  Median    Mean 3rd Qu.    Max.    NA's 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   0.00   37.19   60.35   53.94   71.97   91.50      39 </a:t>
            </a:r>
          </a:p>
          <a:p>
            <a:pPr marL="57150" indent="0">
              <a:buFontTx/>
              <a:buNone/>
              <a:defRPr/>
            </a:pPr>
            <a:r>
              <a:rPr lang="en-US" dirty="0"/>
              <a:t>&gt; </a:t>
            </a:r>
            <a:r>
              <a:rPr lang="en-US" dirty="0" err="1"/>
              <a:t>fivenum</a:t>
            </a:r>
            <a:r>
              <a:rPr lang="en-US" dirty="0"/>
              <a:t>(</a:t>
            </a:r>
            <a:r>
              <a:rPr lang="en-US" dirty="0" err="1"/>
              <a:t>DALY,na.rm</a:t>
            </a:r>
            <a:r>
              <a:rPr lang="en-US" dirty="0"/>
              <a:t>=TRUE)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[1]  0.000 36.955 60.350 72.320 91.500</a:t>
            </a:r>
            <a:endParaRPr lang="en-US" dirty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C24E9EA-1F8B-3147-903E-4487FDCB42B9}" type="slidenum">
              <a:rPr lang="en-US" altLang="x-none" sz="1400"/>
              <a:pPr/>
              <a:t>33</a:t>
            </a:fld>
            <a:endParaRPr lang="en-US" altLang="x-none" sz="1400"/>
          </a:p>
        </p:txBody>
      </p:sp>
      <p:pic>
        <p:nvPicPr>
          <p:cNvPr id="39940" name="Picture 4" descr="boxplot_EPI_DAL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554288"/>
            <a:ext cx="3743325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1403350" y="2781300"/>
            <a:ext cx="6048375" cy="3527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284663" y="2781300"/>
            <a:ext cx="3382962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916238" y="2708275"/>
            <a:ext cx="4679950" cy="187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3635375" y="2708275"/>
            <a:ext cx="3960813" cy="1512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2268538" y="2781300"/>
            <a:ext cx="5399087" cy="2519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6" name="TextBox 17"/>
          <p:cNvSpPr txBox="1">
            <a:spLocks noChangeArrowheads="1"/>
          </p:cNvSpPr>
          <p:nvPr/>
        </p:nvSpPr>
        <p:spPr bwMode="auto">
          <a:xfrm>
            <a:off x="5724525" y="6021388"/>
            <a:ext cx="681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EPI</a:t>
            </a:r>
          </a:p>
        </p:txBody>
      </p:sp>
      <p:sp>
        <p:nvSpPr>
          <p:cNvPr id="39947" name="TextBox 18"/>
          <p:cNvSpPr txBox="1">
            <a:spLocks noChangeArrowheads="1"/>
          </p:cNvSpPr>
          <p:nvPr/>
        </p:nvSpPr>
        <p:spPr bwMode="auto">
          <a:xfrm>
            <a:off x="7780338" y="6021388"/>
            <a:ext cx="966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DALY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49DBB19-D596-0C44-BC35-BD2E209A99FA}" type="slidenum">
              <a:rPr lang="en-US" altLang="x-none" sz="1400"/>
              <a:pPr/>
              <a:t>34</a:t>
            </a:fld>
            <a:endParaRPr lang="en-US" altLang="x-none" sz="1400"/>
          </a:p>
        </p:txBody>
      </p:sp>
      <p:pic>
        <p:nvPicPr>
          <p:cNvPr id="48130" name="Picture 2" descr="EPI_population_HISTOGRA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8785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726DD5F-FA54-9846-BE17-193878DFC6C7}" type="slidenum">
              <a:rPr lang="en-US" altLang="x-none" sz="1400"/>
              <a:pPr/>
              <a:t>35</a:t>
            </a:fld>
            <a:endParaRPr lang="en-US" altLang="x-none" sz="1400"/>
          </a:p>
        </p:txBody>
      </p:sp>
      <p:pic>
        <p:nvPicPr>
          <p:cNvPr id="49154" name="Picture 2" descr="EPI_population_lo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0"/>
            <a:ext cx="8785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968C1E8-9FE9-0C40-B57B-2F4F3A4DAE9C}" type="slidenum">
              <a:rPr lang="en-US" altLang="x-none" sz="1400"/>
              <a:pPr/>
              <a:t>36</a:t>
            </a:fld>
            <a:endParaRPr lang="en-US" altLang="x-none" sz="1400"/>
          </a:p>
        </p:txBody>
      </p:sp>
      <p:pic>
        <p:nvPicPr>
          <p:cNvPr id="50178" name="Picture 2" descr="EPI_population_EPI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8785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9E94D03-54F0-7C47-95E7-327154E84862}" type="slidenum">
              <a:rPr lang="en-US" altLang="x-none" sz="1400"/>
              <a:pPr/>
              <a:t>37</a:t>
            </a:fld>
            <a:endParaRPr lang="en-US" altLang="x-none" sz="1400"/>
          </a:p>
        </p:txBody>
      </p:sp>
      <p:pic>
        <p:nvPicPr>
          <p:cNvPr id="51202" name="Picture 2" descr="EPI_population_water_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8785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More munging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Bad values, outliers, corrupted entries, thresholds …</a:t>
            </a:r>
          </a:p>
          <a:p>
            <a:endParaRPr lang="en-US" altLang="x-none"/>
          </a:p>
          <a:p>
            <a:r>
              <a:rPr lang="en-US" altLang="x-none"/>
              <a:t>Noise reduction – low-pass filtering, binning</a:t>
            </a:r>
          </a:p>
          <a:p>
            <a:endParaRPr lang="en-US" altLang="x-none"/>
          </a:p>
          <a:p>
            <a:r>
              <a:rPr lang="en-US" altLang="x-none"/>
              <a:t>Modal filtering</a:t>
            </a:r>
          </a:p>
          <a:p>
            <a:endParaRPr lang="en-US" altLang="x-none"/>
          </a:p>
          <a:p>
            <a:r>
              <a:rPr lang="en-US" altLang="x-none">
                <a:solidFill>
                  <a:srgbClr val="FF0000"/>
                </a:solidFill>
              </a:rPr>
              <a:t>REMEMBER: when you munge you MUST record what you did (and why) and save copies of pre- and post- operations…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379A5A3-CF68-B043-B87A-BA2C45344404}" type="slidenum">
              <a:rPr lang="en-US" altLang="x-none" sz="1400"/>
              <a:pPr/>
              <a:t>38</a:t>
            </a:fld>
            <a:endParaRPr lang="en-US" altLang="x-none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9454D76-00B0-B541-825B-9A538FE701F0}" type="slidenum">
              <a:rPr lang="en-US" altLang="x-none" sz="1400"/>
              <a:pPr/>
              <a:t>39</a:t>
            </a:fld>
            <a:endParaRPr lang="en-US" altLang="x-none" sz="1400"/>
          </a:p>
        </p:txBody>
      </p:sp>
      <p:pic>
        <p:nvPicPr>
          <p:cNvPr id="53250" name="Picture 2" descr="EPI_population_biodiversity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8785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7" name="Picture 3" descr="stock-photo-9668319-stock-market-data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4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746539" y="877496"/>
            <a:ext cx="2516430" cy="2477043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1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en-US" altLang="x-none" sz="21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Cyber Data</a:t>
            </a:r>
            <a:r>
              <a:rPr lang="en-US" altLang="en-US" sz="21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”</a:t>
            </a:r>
            <a:r>
              <a:rPr lang="en-US" altLang="x-none" sz="21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BFE10E6B-7A4B-FB48-9F52-A8A63F9323A2}" type="slidenum">
              <a:rPr lang="en-US" altLang="x-none" sz="1200">
                <a:solidFill>
                  <a:srgbClr val="FFFFFF"/>
                </a:solidFill>
                <a:latin typeface="+mn-lt"/>
                <a:ea typeface="+mn-ea"/>
              </a:rPr>
              <a:pPr eaLnBrk="1" hangingPunct="1">
                <a:spcAft>
                  <a:spcPts val="600"/>
                </a:spcAft>
              </a:pPr>
              <a:t>4</a:t>
            </a:fld>
            <a:endParaRPr lang="en-US" altLang="x-none" sz="12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A21EA29-A611-4342-B330-18A98B76C635}" type="slidenum">
              <a:rPr lang="en-US" altLang="x-none" sz="1400"/>
              <a:pPr/>
              <a:t>40</a:t>
            </a:fld>
            <a:endParaRPr lang="en-US" altLang="x-none" sz="1400"/>
          </a:p>
        </p:txBody>
      </p:sp>
      <p:pic>
        <p:nvPicPr>
          <p:cNvPr id="54274" name="Picture 2" descr="EPI_Biodiversity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8785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Populations within populations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In the EPI example:</a:t>
            </a:r>
          </a:p>
          <a:p>
            <a:pPr lvl="1"/>
            <a:r>
              <a:rPr lang="en-US" altLang="x-none" dirty="0"/>
              <a:t>Geographic regions (</a:t>
            </a:r>
            <a:r>
              <a:rPr lang="en-US" altLang="x-none" dirty="0" err="1"/>
              <a:t>GEO_subregion</a:t>
            </a:r>
            <a:r>
              <a:rPr lang="en-US" altLang="x-none" dirty="0"/>
              <a:t>)</a:t>
            </a:r>
          </a:p>
          <a:p>
            <a:pPr lvl="1"/>
            <a:r>
              <a:rPr lang="en-US" altLang="x-none" dirty="0" err="1"/>
              <a:t>EPI_regions</a:t>
            </a:r>
            <a:endParaRPr lang="en-US" altLang="x-none" dirty="0"/>
          </a:p>
          <a:p>
            <a:pPr lvl="1"/>
            <a:r>
              <a:rPr lang="en-US" altLang="x-none" dirty="0"/>
              <a:t>Eco-regions</a:t>
            </a:r>
          </a:p>
          <a:p>
            <a:pPr lvl="1"/>
            <a:r>
              <a:rPr lang="en-US" altLang="x-none" dirty="0"/>
              <a:t>Primary industry(</a:t>
            </a:r>
            <a:r>
              <a:rPr lang="en-US" altLang="x-none" dirty="0" err="1"/>
              <a:t>ies</a:t>
            </a:r>
            <a:r>
              <a:rPr lang="en-US" altLang="x-none" dirty="0"/>
              <a:t>)</a:t>
            </a:r>
          </a:p>
          <a:p>
            <a:pPr lvl="1"/>
            <a:r>
              <a:rPr lang="en-US" altLang="x-none" dirty="0"/>
              <a:t>Climate region</a:t>
            </a:r>
          </a:p>
          <a:p>
            <a:endParaRPr lang="en-US" altLang="x-none" dirty="0"/>
          </a:p>
          <a:p>
            <a:r>
              <a:rPr lang="en-US" altLang="x-none" dirty="0"/>
              <a:t>What would you do to start exploring?</a:t>
            </a:r>
          </a:p>
          <a:p>
            <a:pPr lvl="1"/>
            <a:endParaRPr lang="en-US" altLang="x-none" dirty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E96B47-008E-9F46-82FE-C66DB36CA94E}" type="slidenum">
              <a:rPr lang="en-US" altLang="x-none" sz="1400"/>
              <a:pPr/>
              <a:t>41</a:t>
            </a:fld>
            <a:endParaRPr lang="en-US" altLang="x-none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45386-784F-7E43-9469-C746D9FC7E18}"/>
              </a:ext>
            </a:extLst>
          </p:cNvPr>
          <p:cNvSpPr txBox="1"/>
          <p:nvPr/>
        </p:nvSpPr>
        <p:spPr>
          <a:xfrm>
            <a:off x="416689" y="6377651"/>
            <a:ext cx="7273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https://sedac.ciesin.columbia.edu/data/collection/epi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74D27-896D-4643-8FD3-A4D684FAA136}"/>
              </a:ext>
            </a:extLst>
          </p:cNvPr>
          <p:cNvSpPr txBox="1"/>
          <p:nvPr/>
        </p:nvSpPr>
        <p:spPr>
          <a:xfrm>
            <a:off x="386573" y="6027003"/>
            <a:ext cx="5626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Environmental Performance Index (EPI)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1791566-2F80-3B48-AB89-409D5C5AD5A8}" type="slidenum">
              <a:rPr lang="en-US" altLang="x-none" sz="1400"/>
              <a:pPr/>
              <a:t>42</a:t>
            </a:fld>
            <a:endParaRPr lang="en-US" altLang="x-none" sz="1400"/>
          </a:p>
        </p:txBody>
      </p:sp>
      <p:pic>
        <p:nvPicPr>
          <p:cNvPr id="56322" name="Picture 2" descr="EPI_multiva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975"/>
            <a:ext cx="9144000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79FC91C-207F-6C4C-9CB2-2C6BAAB87B8C}" type="slidenum">
              <a:rPr lang="en-US" altLang="x-none" sz="1400"/>
              <a:pPr/>
              <a:t>43</a:t>
            </a:fld>
            <a:endParaRPr lang="en-US" altLang="x-none" sz="1400"/>
          </a:p>
        </p:txBody>
      </p:sp>
      <p:pic>
        <p:nvPicPr>
          <p:cNvPr id="57346" name="Picture 2" descr="EPI_multiva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975"/>
            <a:ext cx="9144000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539750" y="404813"/>
            <a:ext cx="7993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3600"/>
              <a:t>Or, a twist – n=1 but many attributes?</a:t>
            </a:r>
          </a:p>
        </p:txBody>
      </p:sp>
      <p:sp>
        <p:nvSpPr>
          <p:cNvPr id="5" name="Frame 4"/>
          <p:cNvSpPr/>
          <p:nvPr/>
        </p:nvSpPr>
        <p:spPr bwMode="auto">
          <a:xfrm>
            <a:off x="-252413" y="1844675"/>
            <a:ext cx="9504363" cy="288925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12" charset="0"/>
              <a:ea typeface="ＭＳ Ｐゴシック" pitchFamily="-112" charset="-128"/>
            </a:endParaRPr>
          </a:p>
        </p:txBody>
      </p:sp>
      <p:sp>
        <p:nvSpPr>
          <p:cNvPr id="57349" name="TextBox 5"/>
          <p:cNvSpPr txBox="1">
            <a:spLocks noChangeArrowheads="1"/>
          </p:cNvSpPr>
          <p:nvPr/>
        </p:nvSpPr>
        <p:spPr bwMode="auto">
          <a:xfrm>
            <a:off x="684213" y="5930900"/>
            <a:ext cx="7991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800"/>
              <a:t>The item of interest in relation to its attributes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Summary: exploration 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Going from preliminary to initial analysis…</a:t>
            </a:r>
          </a:p>
          <a:p>
            <a:endParaRPr lang="en-US" altLang="x-none" dirty="0"/>
          </a:p>
          <a:p>
            <a:r>
              <a:rPr lang="en-US" altLang="x-none" dirty="0"/>
              <a:t>Determining if there is one or more common distributions involved – i.e. parametric statistics (assumes or asserts a probability distribution)</a:t>
            </a:r>
          </a:p>
          <a:p>
            <a:r>
              <a:rPr lang="en-US" altLang="x-none" dirty="0"/>
              <a:t>Fitting that distribution -&gt; provides a model!</a:t>
            </a:r>
          </a:p>
          <a:p>
            <a:r>
              <a:rPr lang="en-US" altLang="x-none" dirty="0"/>
              <a:t>Or NOT</a:t>
            </a:r>
          </a:p>
          <a:p>
            <a:pPr lvl="1"/>
            <a:r>
              <a:rPr lang="en-US" altLang="x-none" dirty="0"/>
              <a:t>A hybrid model or</a:t>
            </a:r>
          </a:p>
          <a:p>
            <a:pPr lvl="1"/>
            <a:r>
              <a:rPr lang="en-US" altLang="x-none" sz="3200" dirty="0"/>
              <a:t>Non-parametric (statistics) approaches are needed – more on this to come</a:t>
            </a:r>
          </a:p>
          <a:p>
            <a:endParaRPr lang="en-US" altLang="x-none" dirty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F8A1FF5-F995-824E-8F50-5360D97A7828}" type="slidenum">
              <a:rPr lang="en-US" altLang="x-none" sz="1400"/>
              <a:pPr/>
              <a:t>44</a:t>
            </a:fld>
            <a:endParaRPr lang="en-US" altLang="x-none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E45CFB-D51A-DD48-ACB8-BBD1DD285B14}" type="slidenum">
              <a:rPr lang="en-US" altLang="x-none" sz="1400"/>
              <a:pPr/>
              <a:t>45</a:t>
            </a:fld>
            <a:endParaRPr lang="en-US" altLang="x-none" sz="140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382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Cyber and Human data; quality, uncertainty and bias – you will often spend a lot of time with the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Distributions – the common and not-so common ones and how cyber and human data can have distinct distributions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How simple statistical distributions can mislead 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Populations and samples and how inferential statistics will lead us to model choices (no we have not actually done that yet in detail)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Munging toward exploratory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Toward models!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/>
              <a:t>Reminder: Lab1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Reminder to finish the last week Lab (Lab1)</a:t>
            </a:r>
          </a:p>
          <a:p>
            <a:r>
              <a:rPr lang="en-US" altLang="x-none" dirty="0"/>
              <a:t>R! ( how is your learning/coding in R going?) keep learning/coding…</a:t>
            </a:r>
          </a:p>
          <a:p>
            <a:r>
              <a:rPr lang="en-US" altLang="x-none" dirty="0"/>
              <a:t>Create the </a:t>
            </a:r>
            <a:r>
              <a:rPr lang="en-US" altLang="x-none" dirty="0" err="1"/>
              <a:t>Github</a:t>
            </a:r>
            <a:r>
              <a:rPr lang="en-US" altLang="x-none" dirty="0"/>
              <a:t> repository for this class if you have not created so far and share the </a:t>
            </a:r>
            <a:r>
              <a:rPr lang="en-US" altLang="x-none" dirty="0" err="1"/>
              <a:t>Github</a:t>
            </a:r>
            <a:r>
              <a:rPr lang="en-US" altLang="x-none" dirty="0"/>
              <a:t> repo URL with </a:t>
            </a:r>
            <a:r>
              <a:rPr lang="en-US" altLang="x-none"/>
              <a:t>the TA</a:t>
            </a:r>
            <a:endParaRPr lang="en-US" altLang="x-none" dirty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ABFAEA-3195-FD4F-9C56-79938634FF7E}" type="slidenum">
              <a:rPr lang="en-US" altLang="x-none" sz="1400"/>
              <a:pPr/>
              <a:t>46</a:t>
            </a:fld>
            <a:endParaRPr lang="en-US" altLang="x-none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</a:t>
            </a:r>
            <a:r>
              <a:rPr lang="en-US" altLang="x-none"/>
              <a:t>Human Data</a:t>
            </a:r>
            <a:r>
              <a:rPr lang="en-US" altLang="en-US"/>
              <a:t>”</a:t>
            </a:r>
            <a:r>
              <a:rPr lang="en-US" altLang="x-none"/>
              <a:t> …</a:t>
            </a: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ECEC4FC-5027-1D40-A92C-3D4539BB88F3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pic>
        <p:nvPicPr>
          <p:cNvPr id="5" name="Picture 4" descr="131007151731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454400"/>
            <a:ext cx="5334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6" y="2132855"/>
            <a:ext cx="3992599" cy="432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01E3-01EF-2949-BD09-D2338D93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92696"/>
            <a:ext cx="7772400" cy="762000"/>
          </a:xfrm>
        </p:spPr>
        <p:txBody>
          <a:bodyPr/>
          <a:lstStyle/>
          <a:p>
            <a:r>
              <a:rPr lang="en-US" dirty="0"/>
              <a:t>Statistics Review –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34364-28B2-B84A-902E-53ADA866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A285-CC02-BF45-885C-F3FB1719304B}" type="slidenum">
              <a:rPr lang="en-US" altLang="x-none" smtClean="0"/>
              <a:pPr/>
              <a:t>6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DFFD4-995F-CA40-9BDC-B6776A57F7B4}"/>
              </a:ext>
            </a:extLst>
          </p:cNvPr>
          <p:cNvSpPr txBox="1"/>
          <p:nvPr/>
        </p:nvSpPr>
        <p:spPr>
          <a:xfrm>
            <a:off x="673768" y="2021305"/>
            <a:ext cx="6504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learned this in your Statistics 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5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CACB-F820-624E-9A68-43670216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500" y="602673"/>
                <a:ext cx="8763000" cy="5791200"/>
              </a:xfrm>
            </p:spPr>
            <p:txBody>
              <a:bodyPr/>
              <a:lstStyle/>
              <a:p>
                <a:r>
                  <a:rPr lang="en-US" dirty="0"/>
                  <a:t>Before dive into the Naïve Bayes lecture in upcoming classes, lets go over some definitions in probability. </a:t>
                </a:r>
              </a:p>
              <a:p>
                <a:r>
                  <a:rPr lang="en-US" dirty="0"/>
                  <a:t>Probability is the measure of the likelihood that an event will occur. </a:t>
                </a:r>
              </a:p>
              <a:p>
                <a:r>
                  <a:rPr lang="en-US" dirty="0"/>
                  <a:t>In other words, probability is a measurement of how likely an event occurs.</a:t>
                </a:r>
              </a:p>
              <a:p>
                <a:r>
                  <a:rPr lang="en-US" i="1" dirty="0"/>
                  <a:t>Probability of event </a:t>
                </a:r>
                <a:r>
                  <a:rPr lang="en-US" b="1" i="1" dirty="0"/>
                  <a:t>A</a:t>
                </a:r>
                <a:r>
                  <a:rPr lang="en-US" dirty="0"/>
                  <a:t>: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𝒘𝒂𝒚𝒔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𝒇𝒐𝒓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𝒑𝒐𝒔𝒔𝒊𝒃𝒍𝒆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𝒐𝒖𝒕𝒄𝒐𝒎𝒆𝒔</m:t>
                          </m:r>
                        </m:den>
                      </m:f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602673"/>
                <a:ext cx="8763000" cy="5791200"/>
              </a:xfrm>
              <a:blipFill>
                <a:blip r:embed="rId3"/>
                <a:stretch>
                  <a:fillRect l="-1592" t="-1094" b="-4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4A1A-757E-A145-9134-E6481D8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72500-741F-CD4C-A475-68EB8A954F30}"/>
              </a:ext>
            </a:extLst>
          </p:cNvPr>
          <p:cNvSpPr txBox="1"/>
          <p:nvPr/>
        </p:nvSpPr>
        <p:spPr>
          <a:xfrm>
            <a:off x="4161" y="6519446"/>
            <a:ext cx="4754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Reference: https://</a:t>
            </a:r>
            <a:r>
              <a:rPr lang="en-US" sz="1600" dirty="0" err="1"/>
              <a:t>en.wikipedia.org</a:t>
            </a:r>
            <a:r>
              <a:rPr lang="en-US" sz="1600" dirty="0"/>
              <a:t>/wiki/Probability</a:t>
            </a:r>
          </a:p>
        </p:txBody>
      </p:sp>
    </p:spTree>
    <p:extLst>
      <p:ext uri="{BB962C8B-B14F-4D97-AF65-F5344CB8AC3E}">
        <p14:creationId xmlns:p14="http://schemas.microsoft.com/office/powerpoint/2010/main" val="250185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CACB-F820-624E-9A68-43670216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D207-36D2-0346-9E29-6A30A7D9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602673"/>
            <a:ext cx="8763000" cy="5791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Before we do a deep dive, You should know/understand the two probability concepts: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1) Joint Probability</a:t>
            </a:r>
          </a:p>
          <a:p>
            <a:pPr marL="0" indent="0">
              <a:buNone/>
            </a:pPr>
            <a:r>
              <a:rPr lang="en-US" dirty="0"/>
              <a:t>	2) Conditional Probability</a:t>
            </a:r>
          </a:p>
          <a:p>
            <a:endParaRPr lang="en-US" b="0" i="1" dirty="0">
              <a:latin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4A1A-757E-A145-9134-E6481D8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72500-741F-CD4C-A475-68EB8A954F30}"/>
              </a:ext>
            </a:extLst>
          </p:cNvPr>
          <p:cNvSpPr txBox="1"/>
          <p:nvPr/>
        </p:nvSpPr>
        <p:spPr>
          <a:xfrm>
            <a:off x="4161" y="6519446"/>
            <a:ext cx="4754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Reference: https://</a:t>
            </a:r>
            <a:r>
              <a:rPr lang="en-US" sz="1600" dirty="0" err="1"/>
              <a:t>en.wikipedia.org</a:t>
            </a:r>
            <a:r>
              <a:rPr lang="en-US" sz="1600" dirty="0"/>
              <a:t>/wiki/Probability</a:t>
            </a:r>
          </a:p>
        </p:txBody>
      </p:sp>
    </p:spTree>
    <p:extLst>
      <p:ext uri="{BB962C8B-B14F-4D97-AF65-F5344CB8AC3E}">
        <p14:creationId xmlns:p14="http://schemas.microsoft.com/office/powerpoint/2010/main" val="268588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CACB-F820-624E-9A68-43670216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D207-36D2-0346-9E29-6A30A7D9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655601"/>
            <a:ext cx="8763000" cy="5274599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Joint Probability</a:t>
            </a:r>
            <a:r>
              <a:rPr lang="en-US" sz="2800" dirty="0"/>
              <a:t>: </a:t>
            </a:r>
            <a:r>
              <a:rPr lang="en-US" sz="2800" b="1" i="1" dirty="0"/>
              <a:t>specifies the probability of event A and event B occurring together</a:t>
            </a:r>
            <a:r>
              <a:rPr lang="en-US" sz="2800" dirty="0"/>
              <a:t>.</a:t>
            </a:r>
            <a:endParaRPr lang="en-US" sz="2800" b="1" u="sng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i="1" dirty="0"/>
              <a:t>Joint Probability A and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b="0" i="1" dirty="0">
              <a:latin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4A1A-757E-A145-9134-E6481D8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72500-741F-CD4C-A475-68EB8A954F30}"/>
              </a:ext>
            </a:extLst>
          </p:cNvPr>
          <p:cNvSpPr txBox="1"/>
          <p:nvPr/>
        </p:nvSpPr>
        <p:spPr>
          <a:xfrm>
            <a:off x="177858" y="6529516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Joint_probability_distribution</a:t>
            </a:r>
            <a:endParaRPr lang="en-US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C8E70E-2C51-8844-9E97-0C3233AE9946}"/>
              </a:ext>
            </a:extLst>
          </p:cNvPr>
          <p:cNvGrpSpPr/>
          <p:nvPr/>
        </p:nvGrpSpPr>
        <p:grpSpPr>
          <a:xfrm>
            <a:off x="1206949" y="1705588"/>
            <a:ext cx="6032051" cy="4014554"/>
            <a:chOff x="1206949" y="1677446"/>
            <a:chExt cx="6032051" cy="4014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03375A-8106-2B4F-B13F-A91131BDE192}"/>
                </a:ext>
              </a:extLst>
            </p:cNvPr>
            <p:cNvSpPr/>
            <p:nvPr/>
          </p:nvSpPr>
          <p:spPr bwMode="auto">
            <a:xfrm>
              <a:off x="1547664" y="2451640"/>
              <a:ext cx="5691336" cy="32403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3C9D31-4A3B-E049-83B5-A6F46BEEAEC9}"/>
                </a:ext>
              </a:extLst>
            </p:cNvPr>
            <p:cNvSpPr/>
            <p:nvPr/>
          </p:nvSpPr>
          <p:spPr bwMode="auto">
            <a:xfrm>
              <a:off x="2726486" y="3659832"/>
              <a:ext cx="2217178" cy="172819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8D2294-1958-2244-8329-76905C07A8FC}"/>
                </a:ext>
              </a:extLst>
            </p:cNvPr>
            <p:cNvSpPr/>
            <p:nvPr/>
          </p:nvSpPr>
          <p:spPr bwMode="auto">
            <a:xfrm>
              <a:off x="3999446" y="3660986"/>
              <a:ext cx="2217178" cy="172819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F541F9-E9FA-6E4B-A1A0-9BEDE31CE8F3}"/>
                </a:ext>
              </a:extLst>
            </p:cNvPr>
            <p:cNvSpPr txBox="1"/>
            <p:nvPr/>
          </p:nvSpPr>
          <p:spPr>
            <a:xfrm>
              <a:off x="2051720" y="3429000"/>
              <a:ext cx="925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P(A)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7D886B-F3B3-9741-90C8-C572C02E5306}"/>
                </a:ext>
              </a:extLst>
            </p:cNvPr>
            <p:cNvSpPr txBox="1"/>
            <p:nvPr/>
          </p:nvSpPr>
          <p:spPr>
            <a:xfrm>
              <a:off x="5868144" y="3429000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P(B)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8BBECF-4E23-E041-BFF1-42CFC8B2AE5E}"/>
                </a:ext>
              </a:extLst>
            </p:cNvPr>
            <p:cNvSpPr txBox="1"/>
            <p:nvPr/>
          </p:nvSpPr>
          <p:spPr>
            <a:xfrm>
              <a:off x="4088252" y="4354651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P(A,B)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E4FA8D5-9EEB-3649-BB02-2424024A10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35075" y="2181502"/>
              <a:ext cx="558257" cy="21731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7E6A1ED-9DB7-C647-9E8B-4234E2255DBB}"/>
                </a:ext>
              </a:extLst>
            </p:cNvPr>
            <p:cNvSpPr/>
            <p:nvPr/>
          </p:nvSpPr>
          <p:spPr bwMode="auto">
            <a:xfrm>
              <a:off x="1206949" y="1677446"/>
              <a:ext cx="468052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52999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8264</TotalTime>
  <Words>2573</Words>
  <Application>Microsoft Macintosh PowerPoint</Application>
  <PresentationFormat>On-screen Show (4:3)</PresentationFormat>
  <Paragraphs>388</Paragraphs>
  <Slides>46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Cambria Math</vt:lpstr>
      <vt:lpstr>Wingdings</vt:lpstr>
      <vt:lpstr>Blank Presentation</vt:lpstr>
      <vt:lpstr>Data and Information Resources, Role of Hypothesis, Exploration and Distributions</vt:lpstr>
      <vt:lpstr>Contents</vt:lpstr>
      <vt:lpstr>Lower layers in the Analytics Stack</vt:lpstr>
      <vt:lpstr>“Cyber Data” …</vt:lpstr>
      <vt:lpstr>“Human Data” …</vt:lpstr>
      <vt:lpstr>Statistics Review – Probability</vt:lpstr>
      <vt:lpstr>Probability …</vt:lpstr>
      <vt:lpstr>Probability …</vt:lpstr>
      <vt:lpstr>Probability …</vt:lpstr>
      <vt:lpstr>Probability …</vt:lpstr>
      <vt:lpstr>Probability …</vt:lpstr>
      <vt:lpstr>Bayes Theorem…</vt:lpstr>
      <vt:lpstr>EPI data set from previous lecture…</vt:lpstr>
      <vt:lpstr>2010EPI_data.xls</vt:lpstr>
      <vt:lpstr>2010EPI dataset in R</vt:lpstr>
      <vt:lpstr>How to change the first row to be the header in 2010EPI ?</vt:lpstr>
      <vt:lpstr>Data Prepared for Analysis = Munging</vt:lpstr>
      <vt:lpstr>Explore the “Missing values” -- NA</vt:lpstr>
      <vt:lpstr>Getting started – summarize data</vt:lpstr>
      <vt:lpstr>Accept or Reject?</vt:lpstr>
      <vt:lpstr>Another variable in EPI</vt:lpstr>
      <vt:lpstr>Distribution tests</vt:lpstr>
      <vt:lpstr>Getting started – look at the data</vt:lpstr>
      <vt:lpstr>Why visualization?</vt:lpstr>
      <vt:lpstr>Exploring the distribution</vt:lpstr>
      <vt:lpstr>Stem and leaf plot</vt:lpstr>
      <vt:lpstr>Grouped Frequency Distribution aka binning</vt:lpstr>
      <vt:lpstr>Distributions</vt:lpstr>
      <vt:lpstr>PowerPoint Presentation</vt:lpstr>
      <vt:lpstr>PowerPoint Presentation</vt:lpstr>
      <vt:lpstr>Why are histograms so unsatisfying?</vt:lpstr>
      <vt:lpstr>PowerPoint Presentation</vt:lpstr>
      <vt:lpstr>Exploring the distribution</vt:lpstr>
      <vt:lpstr>PowerPoint Presentation</vt:lpstr>
      <vt:lpstr>PowerPoint Presentation</vt:lpstr>
      <vt:lpstr>PowerPoint Presentation</vt:lpstr>
      <vt:lpstr>PowerPoint Presentation</vt:lpstr>
      <vt:lpstr>More munging</vt:lpstr>
      <vt:lpstr>PowerPoint Presentation</vt:lpstr>
      <vt:lpstr>PowerPoint Presentation</vt:lpstr>
      <vt:lpstr>Populations within populations</vt:lpstr>
      <vt:lpstr>PowerPoint Presentation</vt:lpstr>
      <vt:lpstr>PowerPoint Presentation</vt:lpstr>
      <vt:lpstr>Summary: exploration </vt:lpstr>
      <vt:lpstr>Summary</vt:lpstr>
      <vt:lpstr>Reminder: Lab1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Information Resources, Role of Hypothesis, Exploration and Distributions</dc:title>
  <dc:creator>Munasinghe, Thilanka</dc:creator>
  <cp:lastModifiedBy>Munasinghe, Thilanka</cp:lastModifiedBy>
  <cp:revision>47</cp:revision>
  <dcterms:created xsi:type="dcterms:W3CDTF">2019-01-17T14:40:14Z</dcterms:created>
  <dcterms:modified xsi:type="dcterms:W3CDTF">2020-09-15T14:01:27Z</dcterms:modified>
</cp:coreProperties>
</file>