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752" r:id="rId3"/>
    <p:sldId id="753" r:id="rId4"/>
    <p:sldId id="754" r:id="rId5"/>
    <p:sldId id="755" r:id="rId6"/>
    <p:sldId id="756" r:id="rId7"/>
    <p:sldId id="757" r:id="rId8"/>
    <p:sldId id="759" r:id="rId9"/>
    <p:sldId id="758" r:id="rId10"/>
    <p:sldId id="760" r:id="rId11"/>
    <p:sldId id="761" r:id="rId12"/>
    <p:sldId id="762" r:id="rId13"/>
    <p:sldId id="763" r:id="rId14"/>
    <p:sldId id="764" r:id="rId15"/>
    <p:sldId id="765" r:id="rId16"/>
    <p:sldId id="767" r:id="rId17"/>
    <p:sldId id="766" r:id="rId18"/>
    <p:sldId id="768" r:id="rId19"/>
    <p:sldId id="769" r:id="rId20"/>
    <p:sldId id="805" r:id="rId21"/>
    <p:sldId id="770" r:id="rId22"/>
    <p:sldId id="771" r:id="rId23"/>
    <p:sldId id="804" r:id="rId24"/>
    <p:sldId id="751" r:id="rId25"/>
    <p:sldId id="683" r:id="rId26"/>
    <p:sldId id="806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977">
          <p15:clr>
            <a:srgbClr val="A4A3A4"/>
          </p15:clr>
        </p15:guide>
        <p15:guide id="2" pos="1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DB81"/>
    <a:srgbClr val="FFDF00"/>
    <a:srgbClr val="00F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69" autoAdjust="0"/>
    <p:restoredTop sz="50000" autoAdjust="0"/>
  </p:normalViewPr>
  <p:slideViewPr>
    <p:cSldViewPr showGuides="1">
      <p:cViewPr varScale="1">
        <p:scale>
          <a:sx n="124" d="100"/>
          <a:sy n="124" d="100"/>
        </p:scale>
        <p:origin x="1544" y="176"/>
      </p:cViewPr>
      <p:guideLst>
        <p:guide orient="horz" pos="2977"/>
        <p:guide pos="15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DF74EA7-71CD-9846-BD15-8D28957742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38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935E47E-8E70-884C-8FB2-494993090F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768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736311F-7971-D549-82F6-3B2E01C40EC0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where did I get the “mean” and ”SD” numbers ? I calculated the </a:t>
            </a:r>
            <a:r>
              <a:rPr lang="en-US" dirty="0" err="1"/>
              <a:t>meand</a:t>
            </a:r>
            <a:r>
              <a:rPr lang="en-US" dirty="0"/>
              <a:t> and SD for each iris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35E47E-8E70-884C-8FB2-494993090FE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8B8DE-5159-6048-BA78-38A2E3C813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C8123-6508-6F49-B9D7-C2A287DA4D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1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0"/>
            <a:ext cx="2190750" cy="6705600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19850" cy="6705600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9B0DE-39E2-414A-BD46-DAAAC1D4FE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72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14400"/>
            <a:ext cx="4305300" cy="5791200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4305300" cy="5791200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17FE2-3664-4843-BBE7-5E5E36F2EC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9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3982F-31D2-6A43-8185-1BC4024739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0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8E89F-DB27-A249-8AD5-BDD3B4C5D2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7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053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43053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A94A3-AB0C-1240-9ACD-0F1B8BE48A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3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70863-4503-D946-874E-2C9020B0E3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2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AC11C-A417-2948-81C0-C8B6F61D9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5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B3B62-9A06-B148-838E-66EF92B60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3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A55D7-5045-5447-B951-AF5EA2991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6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F99B3-64EF-794F-9993-4879B06D84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6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>
            <a:alpha val="12941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763000" cy="5791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770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r>
              <a:rPr lang="en-US"/>
              <a:t>September 2, 2009 (week 1)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770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r>
              <a:rPr lang="en-US"/>
              <a:t>ITEC/CSCI/ERTH-6961-01 – Data Science Fall 2009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369876F-CD88-5A4D-A32E-6B39CA136F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1" r:id="rId1"/>
    <p:sldLayoutId id="2147484242" r:id="rId2"/>
    <p:sldLayoutId id="2147484243" r:id="rId3"/>
    <p:sldLayoutId id="2147484244" r:id="rId4"/>
    <p:sldLayoutId id="2147484245" r:id="rId5"/>
    <p:sldLayoutId id="2147484246" r:id="rId6"/>
    <p:sldLayoutId id="2147484247" r:id="rId7"/>
    <p:sldLayoutId id="2147484248" r:id="rId8"/>
    <p:sldLayoutId id="2147484249" r:id="rId9"/>
    <p:sldLayoutId id="2147484250" r:id="rId10"/>
    <p:sldLayoutId id="2147484251" r:id="rId11"/>
    <p:sldLayoutId id="214748425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documentation.org/packages/partykit/versions/1.2-3/topics/ctre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C50/C50.pdf" TargetMode="External"/><Relationship Id="rId2" Type="http://schemas.openxmlformats.org/officeDocument/2006/relationships/hyperlink" Target="https://cran.r-project.org/web/packages/e1071/e1071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4" descr="r4a.FINAL 4C logo_cropp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484784"/>
            <a:ext cx="8280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95C7D17-3A46-6142-B96B-4A517FA39B6C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4800600"/>
            <a:ext cx="8686800" cy="1828800"/>
          </a:xfrm>
        </p:spPr>
        <p:txBody>
          <a:bodyPr/>
          <a:lstStyle/>
          <a:p>
            <a:pPr eaLnBrk="1" hangingPunct="1"/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Thilanka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Munasinghe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Data Analytics</a:t>
            </a:r>
          </a:p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ITWS-4600/ITWS-6600/MATP-4450/CSCI-4960</a:t>
            </a:r>
          </a:p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Group 2 Lab 3, October 2</a:t>
            </a:r>
            <a:r>
              <a:rPr lang="en-US" sz="2400" baseline="30000" dirty="0">
                <a:latin typeface="Arial" charset="0"/>
                <a:ea typeface="ＭＳ Ｐゴシック" charset="0"/>
                <a:cs typeface="ＭＳ Ｐゴシック" charset="0"/>
              </a:rPr>
              <a:t>nd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, 2020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"/>
            <a:ext cx="7848600" cy="25146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Arial" charset="0"/>
                <a:ea typeface="ＭＳ Ｐゴシック" charset="0"/>
                <a:cs typeface="ＭＳ Ｐゴシック" charset="0"/>
              </a:rPr>
              <a:t>More on Decision Trees</a:t>
            </a:r>
            <a:br>
              <a:rPr lang="en-US" sz="40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4000" dirty="0">
                <a:latin typeface="Arial" charset="0"/>
                <a:ea typeface="ＭＳ Ｐゴシック" charset="0"/>
                <a:cs typeface="ＭＳ Ｐゴシック" charset="0"/>
              </a:rPr>
              <a:t>Classification Trees, Regression Trees &amp; </a:t>
            </a:r>
            <a:r>
              <a:rPr lang="en-US" sz="4000" dirty="0"/>
              <a:t>Naïve Bayes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 sz="4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AC60-B669-5547-B007-D00149B0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A732F-DCC4-A947-A34B-87C6D036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# </a:t>
            </a:r>
            <a:r>
              <a:rPr lang="en-US" sz="2400" dirty="0" err="1"/>
              <a:t>instrall</a:t>
            </a:r>
            <a:r>
              <a:rPr lang="en-US" sz="2400" dirty="0"/>
              <a:t> the C50 package</a:t>
            </a:r>
          </a:p>
          <a:p>
            <a:pPr marL="0" indent="0">
              <a:buNone/>
            </a:pPr>
            <a:r>
              <a:rPr lang="en-US" sz="2400" dirty="0" err="1"/>
              <a:t>install.packages</a:t>
            </a:r>
            <a:r>
              <a:rPr lang="en-US" sz="2400" dirty="0"/>
              <a:t>("C50")</a:t>
            </a:r>
          </a:p>
          <a:p>
            <a:pPr marL="0" indent="0">
              <a:buNone/>
            </a:pPr>
            <a:r>
              <a:rPr lang="en-US" sz="2400" dirty="0"/>
              <a:t>require(C50)</a:t>
            </a:r>
          </a:p>
          <a:p>
            <a:pPr marL="0" indent="0">
              <a:buNone/>
            </a:pPr>
            <a:r>
              <a:rPr lang="en-US" sz="2400" dirty="0"/>
              <a:t># we will be using the iris dataset to do a #</a:t>
            </a:r>
            <a:r>
              <a:rPr lang="en-US" sz="2400" dirty="0" err="1"/>
              <a:t>classfication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data("iris")</a:t>
            </a:r>
          </a:p>
          <a:p>
            <a:pPr marL="0" indent="0">
              <a:buNone/>
            </a:pPr>
            <a:r>
              <a:rPr lang="en-US" sz="2400" dirty="0"/>
              <a:t>head(iris)</a:t>
            </a:r>
          </a:p>
          <a:p>
            <a:pPr marL="0" indent="0">
              <a:buNone/>
            </a:pPr>
            <a:r>
              <a:rPr lang="en-US" sz="2400" dirty="0" err="1"/>
              <a:t>str</a:t>
            </a:r>
            <a:r>
              <a:rPr lang="en-US" sz="2400" dirty="0"/>
              <a:t>(iris)</a:t>
            </a:r>
          </a:p>
          <a:p>
            <a:pPr marL="0" indent="0">
              <a:buNone/>
            </a:pPr>
            <a:r>
              <a:rPr lang="en-US" sz="2400" dirty="0"/>
              <a:t>table(</a:t>
            </a:r>
            <a:r>
              <a:rPr lang="en-US" sz="2400" dirty="0" err="1"/>
              <a:t>iris$Species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0871A-8CA4-E54B-97D5-435CF9DC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CD5FA3-0D74-2342-AC94-9B4DF45A5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4662916"/>
            <a:ext cx="45974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9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9F9E-3976-0D46-ACA3-6237F3FA5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BD828-67F4-4243-A27B-7ACFCA887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important to set the seed in order to get the same randomly generated numbers when we run the model over and over.</a:t>
            </a:r>
          </a:p>
          <a:p>
            <a:pPr marL="0" indent="0">
              <a:buNone/>
            </a:pPr>
            <a:r>
              <a:rPr lang="en-US" dirty="0"/>
              <a:t># set the seed</a:t>
            </a:r>
          </a:p>
          <a:p>
            <a:pPr marL="0" indent="0">
              <a:buNone/>
            </a:pPr>
            <a:r>
              <a:rPr lang="en-US" dirty="0" err="1"/>
              <a:t>set.seed</a:t>
            </a:r>
            <a:r>
              <a:rPr lang="en-US" dirty="0"/>
              <a:t>(9850)</a:t>
            </a:r>
          </a:p>
          <a:p>
            <a:pPr marL="0" indent="0">
              <a:buNone/>
            </a:pPr>
            <a:r>
              <a:rPr lang="en-US" dirty="0"/>
              <a:t># generate random numbers</a:t>
            </a:r>
          </a:p>
          <a:p>
            <a:pPr marL="0" indent="0">
              <a:buNone/>
            </a:pPr>
            <a:r>
              <a:rPr lang="en-US" dirty="0" err="1"/>
              <a:t>grn</a:t>
            </a:r>
            <a:r>
              <a:rPr lang="en-US" dirty="0"/>
              <a:t> &lt;-</a:t>
            </a:r>
            <a:r>
              <a:rPr lang="en-US" dirty="0" err="1"/>
              <a:t>runif</a:t>
            </a:r>
            <a:r>
              <a:rPr lang="en-US" dirty="0"/>
              <a:t>(</a:t>
            </a:r>
            <a:r>
              <a:rPr lang="en-US" dirty="0" err="1"/>
              <a:t>nrow</a:t>
            </a:r>
            <a:r>
              <a:rPr lang="en-US" dirty="0"/>
              <a:t>(iris))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0C08C-C232-F247-BC64-892B096E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B5297-B56A-6F4B-ACA2-B35FDB81F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4946773"/>
            <a:ext cx="415589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93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31BE-1A98-134F-83FD-09D8E8D5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4F210-EA5B-B645-9028-F5C5A452F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creating a randomized iris dataset ,  shuffling the dataset</a:t>
            </a:r>
          </a:p>
          <a:p>
            <a:pPr marL="0" indent="0">
              <a:buNone/>
            </a:pPr>
            <a:r>
              <a:rPr lang="en-US" dirty="0"/>
              <a:t># we use the order() function along with the #random numbers we generated.</a:t>
            </a:r>
          </a:p>
          <a:p>
            <a:pPr marL="0" indent="0">
              <a:buNone/>
            </a:pPr>
            <a:r>
              <a:rPr lang="en-US" dirty="0" err="1"/>
              <a:t>irisrand</a:t>
            </a:r>
            <a:r>
              <a:rPr lang="en-US" dirty="0"/>
              <a:t> &lt;-iris[order(</a:t>
            </a:r>
            <a:r>
              <a:rPr lang="en-US" dirty="0" err="1"/>
              <a:t>grn</a:t>
            </a:r>
            <a:r>
              <a:rPr lang="en-US" dirty="0"/>
              <a:t>),]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56436-6AF4-BA4F-9F3C-49CF5FCE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FD8075-64D8-0040-B75D-9CA0EC15A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147320"/>
            <a:ext cx="7065785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54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C9F7E-554C-5046-86C6-BA43F8EB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98442-1D27-2B44-8BF0-45B45AE49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observe that rows are now randomly shuffled.</a:t>
            </a:r>
          </a:p>
          <a:p>
            <a:pPr marL="0" indent="0">
              <a:buNone/>
            </a:pP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irisrand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classificationmodel1 &lt;-C5.0(</a:t>
            </a:r>
            <a:r>
              <a:rPr lang="en-US" dirty="0" err="1"/>
              <a:t>irisrand</a:t>
            </a:r>
            <a:r>
              <a:rPr lang="en-US" dirty="0"/>
              <a:t>[1:100,-5], </a:t>
            </a:r>
            <a:r>
              <a:rPr lang="en-US" dirty="0" err="1"/>
              <a:t>irisrand</a:t>
            </a:r>
            <a:r>
              <a:rPr lang="en-US" dirty="0"/>
              <a:t>[1:100,5])</a:t>
            </a:r>
          </a:p>
          <a:p>
            <a:pPr marL="0" indent="0">
              <a:buNone/>
            </a:pPr>
            <a:r>
              <a:rPr lang="en-US" dirty="0"/>
              <a:t>classificationmodel1</a:t>
            </a:r>
          </a:p>
          <a:p>
            <a:pPr marL="0" indent="0">
              <a:buNone/>
            </a:pPr>
            <a:r>
              <a:rPr lang="en-US" dirty="0"/>
              <a:t>summary(classificationmodel1)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1BC47-B4ED-C144-B9E7-E879A11E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99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E0EE6-ABA7-B44B-832A-8E6E8788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screenshot of text&#13;&#10;&#13;&#10;Description automatically generated">
            <a:extLst>
              <a:ext uri="{FF2B5EF4-FFF2-40B4-BE49-F238E27FC236}">
                <a16:creationId xmlns:a16="http://schemas.microsoft.com/office/drawing/2014/main" id="{0C79759B-CE29-A344-B72D-3CF42E24A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759" y="2276872"/>
            <a:ext cx="3319388" cy="2921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A8F1D-354F-534D-95A3-3088202F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077D0D-3C49-5843-BA1B-74CEF93658A4}"/>
              </a:ext>
            </a:extLst>
          </p:cNvPr>
          <p:cNvSpPr/>
          <p:nvPr/>
        </p:nvSpPr>
        <p:spPr>
          <a:xfrm>
            <a:off x="327865" y="805742"/>
            <a:ext cx="44149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summary(classificationmodel1)</a:t>
            </a:r>
          </a:p>
        </p:txBody>
      </p:sp>
      <p:pic>
        <p:nvPicPr>
          <p:cNvPr id="10" name="Picture 9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36E91DE6-E633-A449-8DAC-75A5700DA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517" y="4005064"/>
            <a:ext cx="3173255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47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2EA-BFDE-424C-840A-BEF8D6C2E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50BAC-C035-6B4A-8901-3BD754040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now we will do the prediction using the #predict() function</a:t>
            </a:r>
          </a:p>
          <a:p>
            <a:pPr marL="0" indent="0">
              <a:buNone/>
            </a:pPr>
            <a:r>
              <a:rPr lang="en-US" dirty="0"/>
              <a:t># We are using the remaining last 50 rows for #here starting from 101 row to 150th row</a:t>
            </a:r>
          </a:p>
          <a:p>
            <a:pPr marL="0" indent="0">
              <a:buNone/>
            </a:pPr>
            <a:r>
              <a:rPr lang="en-US" dirty="0"/>
              <a:t>prediction1 &lt;- predict(classificationmodel1,irisrand[101:150,])</a:t>
            </a:r>
          </a:p>
          <a:p>
            <a:pPr marL="0" indent="0">
              <a:buNone/>
            </a:pPr>
            <a:r>
              <a:rPr lang="en-US" dirty="0"/>
              <a:t>prediction1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0F09F-38E3-4942-A966-30219241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5D0B757-790B-B64D-AECC-6ABD8DE79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941168"/>
            <a:ext cx="7093494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92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8F41-C52E-3444-AEF8-BA964859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CF5B3-357A-614C-A64F-93F35A164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# we will use the confusion matrix to #understand our prediction</a:t>
            </a:r>
          </a:p>
          <a:p>
            <a:pPr marL="0" indent="0">
              <a:buNone/>
            </a:pPr>
            <a:r>
              <a:rPr lang="en-US" sz="2400" dirty="0"/>
              <a:t># Read the documentation for the table() function in </a:t>
            </a:r>
            <a:r>
              <a:rPr lang="en-US" sz="2400" dirty="0" err="1"/>
              <a:t>RStudio</a:t>
            </a:r>
            <a:r>
              <a:rPr lang="en-US" sz="2400" dirty="0"/>
              <a:t> help</a:t>
            </a:r>
          </a:p>
          <a:p>
            <a:pPr marL="0" indent="0">
              <a:buNone/>
            </a:pPr>
            <a:r>
              <a:rPr lang="en-US" sz="2400" dirty="0"/>
              <a:t>table(</a:t>
            </a:r>
            <a:r>
              <a:rPr lang="en-US" sz="2400" dirty="0" err="1"/>
              <a:t>irisrand</a:t>
            </a:r>
            <a:r>
              <a:rPr lang="en-US" sz="2400" dirty="0"/>
              <a:t>[101:150,5],prediction1)</a:t>
            </a:r>
          </a:p>
          <a:p>
            <a:pPr marL="0" indent="0">
              <a:buNone/>
            </a:pPr>
            <a:r>
              <a:rPr lang="en-US" sz="2400" dirty="0"/>
              <a:t># you can write the same above line by defining what is the "predicted"</a:t>
            </a:r>
          </a:p>
          <a:p>
            <a:pPr marL="0" indent="0">
              <a:buNone/>
            </a:pPr>
            <a:r>
              <a:rPr lang="en-US" sz="2400" dirty="0"/>
              <a:t>##  table(</a:t>
            </a:r>
            <a:r>
              <a:rPr lang="en-US" sz="2400" dirty="0" err="1"/>
              <a:t>irisrand</a:t>
            </a:r>
            <a:r>
              <a:rPr lang="en-US" sz="2400" dirty="0"/>
              <a:t>[101:150,5],Predicted = prediction1)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F3B2B-EAA6-0A41-A481-D5594F47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D1CCB8-CC64-C946-907E-C92FEAE68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4509120"/>
            <a:ext cx="6432715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0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3A25-E903-BC4C-A76E-B82984783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500EC-D5F5-E844-808F-30D1917AF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36712"/>
            <a:ext cx="8763000" cy="5791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# we will use the confusion matrix to  #understand our prediction</a:t>
            </a:r>
          </a:p>
          <a:p>
            <a:pPr marL="0" indent="0">
              <a:buNone/>
            </a:pPr>
            <a:r>
              <a:rPr lang="en-US" sz="2400" dirty="0"/>
              <a:t># Read the documentation for the table() #function in </a:t>
            </a:r>
            <a:r>
              <a:rPr lang="en-US" sz="2400" dirty="0" err="1"/>
              <a:t>RStudio</a:t>
            </a:r>
            <a:r>
              <a:rPr lang="en-US" sz="2400" dirty="0"/>
              <a:t> help</a:t>
            </a:r>
          </a:p>
          <a:p>
            <a:pPr marL="0" indent="0">
              <a:buNone/>
            </a:pPr>
            <a:r>
              <a:rPr lang="en-US" sz="2400" dirty="0"/>
              <a:t>table(</a:t>
            </a:r>
            <a:r>
              <a:rPr lang="en-US" sz="2400" dirty="0" err="1"/>
              <a:t>irisrand</a:t>
            </a:r>
            <a:r>
              <a:rPr lang="en-US" sz="2400" dirty="0"/>
              <a:t>[101:150,5],prediction1)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u="sng" dirty="0"/>
              <a:t>Correctly predicted</a:t>
            </a:r>
          </a:p>
          <a:p>
            <a:pPr marL="0" indent="0">
              <a:buNone/>
            </a:pPr>
            <a:r>
              <a:rPr lang="en-US" sz="2400" dirty="0"/>
              <a:t>16 of them </a:t>
            </a:r>
            <a:r>
              <a:rPr lang="en-US" sz="2400" dirty="0" err="1"/>
              <a:t>Setosa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12 of them Versicolor</a:t>
            </a:r>
          </a:p>
          <a:p>
            <a:pPr marL="0" indent="0">
              <a:buNone/>
            </a:pPr>
            <a:r>
              <a:rPr lang="en-US" sz="2400" dirty="0"/>
              <a:t>19 of them </a:t>
            </a:r>
            <a:r>
              <a:rPr lang="en-US" sz="2400" dirty="0" err="1"/>
              <a:t>Verginica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600" dirty="0"/>
              <a:t>Model predicted 47/50 correctly, however, there were </a:t>
            </a:r>
            <a:r>
              <a:rPr lang="en-US" sz="1600" u="sng" dirty="0"/>
              <a:t>3 of them Incorrectly predicted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(There were 3 versicolor species out of the 50 examples that the model incorrectly classified as virginica)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5371A-ACF4-8645-9E7D-AE140EDB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6" name="Picture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13326AA-2B8E-A44E-B4ED-777532BDD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681" y="2521045"/>
            <a:ext cx="2590056" cy="87456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6CD5ED-512F-3140-83EA-655E623B5FB9}"/>
              </a:ext>
            </a:extLst>
          </p:cNvPr>
          <p:cNvCxnSpPr>
            <a:cxnSpLocks/>
          </p:cNvCxnSpPr>
          <p:nvPr/>
        </p:nvCxnSpPr>
        <p:spPr bwMode="auto">
          <a:xfrm flipV="1">
            <a:off x="6660232" y="3140968"/>
            <a:ext cx="1296144" cy="2878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95806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E4212-A7CE-3345-8619-3294CD624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the </a:t>
            </a:r>
            <a:r>
              <a:rPr lang="en-US" dirty="0" err="1"/>
              <a:t>ctree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64C1A-050B-4C41-8EF0-FAFCC73F1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We can plot the classification model tree #using the plot() function</a:t>
            </a:r>
          </a:p>
          <a:p>
            <a:pPr marL="0" indent="0">
              <a:buNone/>
            </a:pPr>
            <a:r>
              <a:rPr lang="en-US" dirty="0"/>
              <a:t>plot(classificationmodel1)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428FA-9D6F-1A4E-A1E6-5D88016A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9B6758-0E73-5C42-AEC4-A782692DB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2996952"/>
            <a:ext cx="5875853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79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 up of a map&#13;&#10;&#13;&#10;Description automatically generated">
            <a:extLst>
              <a:ext uri="{FF2B5EF4-FFF2-40B4-BE49-F238E27FC236}">
                <a16:creationId xmlns:a16="http://schemas.microsoft.com/office/drawing/2014/main" id="{2F724912-2353-3840-897D-56CE9DDCA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391716"/>
            <a:ext cx="6264696" cy="62646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10BB4-931F-0543-AE4D-E1ECF243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0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4F3C-45D3-8944-A5FC-2AAE0A87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B01F2-15BD-9E4B-B9F8-A17E94D6A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using the </a:t>
            </a:r>
            <a:r>
              <a:rPr lang="en-US" dirty="0" err="1"/>
              <a:t>msleep</a:t>
            </a:r>
            <a:r>
              <a:rPr lang="en-US" dirty="0"/>
              <a:t> dataset that comes under the ggplot2 </a:t>
            </a:r>
            <a:r>
              <a:rPr lang="en-US" dirty="0" err="1"/>
              <a:t>packsge</a:t>
            </a:r>
            <a:r>
              <a:rPr lang="en-US" dirty="0"/>
              <a:t>.</a:t>
            </a:r>
          </a:p>
          <a:p>
            <a:r>
              <a:rPr lang="en-US" dirty="0"/>
              <a:t>You need to install the following library packages first</a:t>
            </a:r>
          </a:p>
          <a:p>
            <a:pPr marL="0" indent="0">
              <a:buNone/>
            </a:pPr>
            <a:r>
              <a:rPr lang="en-US" dirty="0"/>
              <a:t>library(</a:t>
            </a:r>
            <a:r>
              <a:rPr lang="en-US" dirty="0" err="1"/>
              <a:t>rpart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library(</a:t>
            </a:r>
            <a:r>
              <a:rPr lang="en-US" dirty="0" err="1"/>
              <a:t>rpart.plot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42459-C9B8-9F4F-8F1A-4FE3FAC0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88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252CF-F19F-3543-937D-FE9C1BA02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520442"/>
            <a:ext cx="8763000" cy="5791200"/>
          </a:xfrm>
        </p:spPr>
        <p:txBody>
          <a:bodyPr/>
          <a:lstStyle/>
          <a:p>
            <a:pPr marL="0" indent="0">
              <a:buNone/>
            </a:pPr>
            <a:r>
              <a:rPr lang="en-US" sz="1000" dirty="0"/>
              <a:t># install the C50 package</a:t>
            </a:r>
          </a:p>
          <a:p>
            <a:pPr marL="0" indent="0">
              <a:buNone/>
            </a:pPr>
            <a:r>
              <a:rPr lang="en-US" sz="1000" dirty="0" err="1"/>
              <a:t>install.packages</a:t>
            </a:r>
            <a:r>
              <a:rPr lang="en-US" sz="1000" dirty="0"/>
              <a:t>("C50")</a:t>
            </a:r>
          </a:p>
          <a:p>
            <a:pPr marL="0" indent="0">
              <a:buNone/>
            </a:pPr>
            <a:r>
              <a:rPr lang="en-US" sz="1000" dirty="0"/>
              <a:t># require(C50)</a:t>
            </a:r>
          </a:p>
          <a:p>
            <a:pPr marL="0" indent="0">
              <a:buNone/>
            </a:pPr>
            <a:r>
              <a:rPr lang="en-US" sz="1000" dirty="0"/>
              <a:t>library(C50)</a:t>
            </a:r>
          </a:p>
          <a:p>
            <a:pPr marL="0" indent="0">
              <a:buNone/>
            </a:pPr>
            <a:r>
              <a:rPr lang="en-US" sz="1000" dirty="0"/>
              <a:t># we will be using the iris dataset to do a #</a:t>
            </a:r>
            <a:r>
              <a:rPr lang="en-US" sz="1000" dirty="0" err="1"/>
              <a:t>classfication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data("iris")</a:t>
            </a:r>
          </a:p>
          <a:p>
            <a:pPr marL="0" indent="0">
              <a:buNone/>
            </a:pPr>
            <a:r>
              <a:rPr lang="en-US" sz="1000" dirty="0"/>
              <a:t>head(iris) # head of the iris dataset</a:t>
            </a:r>
          </a:p>
          <a:p>
            <a:pPr marL="0" indent="0">
              <a:buNone/>
            </a:pPr>
            <a:r>
              <a:rPr lang="en-US" sz="1000" dirty="0"/>
              <a:t>str(iris) # look at the structure of the dataset using str()</a:t>
            </a:r>
          </a:p>
          <a:p>
            <a:pPr marL="0" indent="0">
              <a:buNone/>
            </a:pPr>
            <a:r>
              <a:rPr lang="en-US" sz="1000" dirty="0"/>
              <a:t>table(</a:t>
            </a:r>
            <a:r>
              <a:rPr lang="en-US" sz="1000" dirty="0" err="1"/>
              <a:t>iris$Species</a:t>
            </a:r>
            <a:r>
              <a:rPr lang="en-US" sz="1000" dirty="0"/>
              <a:t>) # using table() function we can look at the Species of Iris dataset column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# set the seed</a:t>
            </a:r>
          </a:p>
          <a:p>
            <a:pPr marL="0" indent="0">
              <a:buNone/>
            </a:pPr>
            <a:r>
              <a:rPr lang="en-US" sz="1000" dirty="0" err="1"/>
              <a:t>set.seed</a:t>
            </a:r>
            <a:r>
              <a:rPr lang="en-US" sz="1000" dirty="0"/>
              <a:t>(9850)</a:t>
            </a:r>
          </a:p>
          <a:p>
            <a:pPr marL="0" indent="0">
              <a:buNone/>
            </a:pPr>
            <a:r>
              <a:rPr lang="en-US" sz="1000" dirty="0"/>
              <a:t># generate random numbers</a:t>
            </a:r>
          </a:p>
          <a:p>
            <a:pPr marL="0" indent="0">
              <a:buNone/>
            </a:pPr>
            <a:r>
              <a:rPr lang="en-US" sz="1000" dirty="0" err="1"/>
              <a:t>grn</a:t>
            </a:r>
            <a:r>
              <a:rPr lang="en-US" sz="1000" dirty="0"/>
              <a:t> &lt;-</a:t>
            </a:r>
            <a:r>
              <a:rPr lang="en-US" sz="1000" dirty="0" err="1"/>
              <a:t>runif</a:t>
            </a:r>
            <a:r>
              <a:rPr lang="en-US" sz="1000" dirty="0"/>
              <a:t>(</a:t>
            </a:r>
            <a:r>
              <a:rPr lang="en-US" sz="1000" dirty="0" err="1"/>
              <a:t>nrow</a:t>
            </a:r>
            <a:r>
              <a:rPr lang="en-US" sz="1000" dirty="0"/>
              <a:t>(iris))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# creating a randomized iris dataset ,  shuffling the dataset</a:t>
            </a:r>
          </a:p>
          <a:p>
            <a:pPr marL="0" indent="0">
              <a:buNone/>
            </a:pPr>
            <a:r>
              <a:rPr lang="en-US" sz="1000" dirty="0"/>
              <a:t># we use the order() function along with the #random numbers we generated.</a:t>
            </a:r>
          </a:p>
          <a:p>
            <a:pPr marL="0" indent="0">
              <a:buNone/>
            </a:pPr>
            <a:r>
              <a:rPr lang="en-US" sz="1000" dirty="0" err="1"/>
              <a:t>irisrand</a:t>
            </a:r>
            <a:r>
              <a:rPr lang="en-US" sz="1000" dirty="0"/>
              <a:t> &lt;-iris[order(</a:t>
            </a:r>
            <a:r>
              <a:rPr lang="en-US" sz="1000" dirty="0" err="1"/>
              <a:t>grn</a:t>
            </a:r>
            <a:r>
              <a:rPr lang="en-US" sz="1000" dirty="0"/>
              <a:t>),]</a:t>
            </a:r>
          </a:p>
          <a:p>
            <a:pPr marL="0" indent="0">
              <a:buNone/>
            </a:pPr>
            <a:r>
              <a:rPr lang="en-US" sz="1000" dirty="0"/>
              <a:t># </a:t>
            </a:r>
            <a:r>
              <a:rPr lang="en-US" sz="1000" dirty="0" err="1"/>
              <a:t>obsrve</a:t>
            </a:r>
            <a:r>
              <a:rPr lang="en-US" sz="1000" dirty="0"/>
              <a:t> that rows are now randomly shuffled.</a:t>
            </a:r>
          </a:p>
          <a:p>
            <a:pPr marL="0" indent="0">
              <a:buNone/>
            </a:pPr>
            <a:r>
              <a:rPr lang="en-US" sz="1000" dirty="0"/>
              <a:t>str(</a:t>
            </a:r>
            <a:r>
              <a:rPr lang="en-US" sz="1000" dirty="0" err="1"/>
              <a:t>irisrand</a:t>
            </a:r>
            <a:r>
              <a:rPr lang="en-US" sz="1000" dirty="0"/>
              <a:t>)</a:t>
            </a:r>
          </a:p>
          <a:p>
            <a:pPr marL="0" indent="0">
              <a:buNone/>
            </a:pPr>
            <a:r>
              <a:rPr lang="en-US" sz="1000" dirty="0"/>
              <a:t>classificationmodel1 &lt;-C5.0(</a:t>
            </a:r>
            <a:r>
              <a:rPr lang="en-US" sz="1000" dirty="0" err="1"/>
              <a:t>irisrand</a:t>
            </a:r>
            <a:r>
              <a:rPr lang="en-US" sz="1000" dirty="0"/>
              <a:t>[1:100,-5], </a:t>
            </a:r>
            <a:r>
              <a:rPr lang="en-US" sz="1000" dirty="0" err="1"/>
              <a:t>irisrand</a:t>
            </a:r>
            <a:r>
              <a:rPr lang="en-US" sz="1000" dirty="0"/>
              <a:t>[1:100,5])</a:t>
            </a:r>
          </a:p>
          <a:p>
            <a:pPr marL="0" indent="0">
              <a:buNone/>
            </a:pPr>
            <a:r>
              <a:rPr lang="en-US" sz="1000" dirty="0"/>
              <a:t>classificationmodel1</a:t>
            </a:r>
          </a:p>
          <a:p>
            <a:pPr marL="0" indent="0">
              <a:buNone/>
            </a:pPr>
            <a:r>
              <a:rPr lang="en-US" sz="1000" dirty="0"/>
              <a:t>summary(classificationmodel1)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# now we will do the prediction using the #predict() function</a:t>
            </a:r>
          </a:p>
          <a:p>
            <a:pPr marL="0" indent="0">
              <a:buNone/>
            </a:pPr>
            <a:r>
              <a:rPr lang="en-US" sz="1000" dirty="0"/>
              <a:t># We are using the remaining last 50 rows for #here starting from 101 row to 150th row</a:t>
            </a:r>
          </a:p>
          <a:p>
            <a:pPr marL="0" indent="0">
              <a:buNone/>
            </a:pPr>
            <a:r>
              <a:rPr lang="en-US" sz="1000" dirty="0"/>
              <a:t>prediction1 &lt;- predict(classificationmodel1,irisrand[101:150,])</a:t>
            </a:r>
          </a:p>
          <a:p>
            <a:pPr marL="0" indent="0">
              <a:buNone/>
            </a:pPr>
            <a:r>
              <a:rPr lang="en-US" sz="1000" dirty="0"/>
              <a:t>prediction1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# we will use the confusion matrix to #understand our prediction</a:t>
            </a:r>
          </a:p>
          <a:p>
            <a:pPr marL="0" indent="0">
              <a:buNone/>
            </a:pPr>
            <a:r>
              <a:rPr lang="en-US" sz="1000" dirty="0"/>
              <a:t># Read the documentation for the table() function in RStudio help</a:t>
            </a:r>
          </a:p>
          <a:p>
            <a:pPr marL="0" indent="0">
              <a:buNone/>
            </a:pPr>
            <a:r>
              <a:rPr lang="en-US" sz="1000" dirty="0"/>
              <a:t>table(</a:t>
            </a:r>
            <a:r>
              <a:rPr lang="en-US" sz="1000" dirty="0" err="1"/>
              <a:t>irisrand</a:t>
            </a:r>
            <a:r>
              <a:rPr lang="en-US" sz="1000" dirty="0"/>
              <a:t>[101:150,5],prediction1)</a:t>
            </a:r>
          </a:p>
          <a:p>
            <a:pPr marL="0" indent="0">
              <a:buNone/>
            </a:pPr>
            <a:r>
              <a:rPr lang="en-US" sz="1000" dirty="0"/>
              <a:t># you can write the same above line by defining what is the "predicted"</a:t>
            </a:r>
          </a:p>
          <a:p>
            <a:pPr marL="0" indent="0">
              <a:buNone/>
            </a:pPr>
            <a:r>
              <a:rPr lang="en-US" sz="1000" dirty="0"/>
              <a:t>##  table(</a:t>
            </a:r>
            <a:r>
              <a:rPr lang="en-US" sz="1000" dirty="0" err="1"/>
              <a:t>irisrand</a:t>
            </a:r>
            <a:r>
              <a:rPr lang="en-US" sz="1000" dirty="0"/>
              <a:t>[101:150,5],Predicted = prediction1)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E16D6-40A4-AF40-BF29-D8A5F87A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04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BB94-B4E0-234C-A43A-0B38167CD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rpart</a:t>
            </a:r>
            <a:r>
              <a:rPr lang="en-US" dirty="0"/>
              <a:t>() and </a:t>
            </a:r>
            <a:r>
              <a:rPr lang="en-US" dirty="0" err="1"/>
              <a:t>ctree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9FDAC-BBA1-FB4A-8B7D-BE25813B9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you have used both </a:t>
            </a:r>
            <a:r>
              <a:rPr lang="en-US" dirty="0" err="1"/>
              <a:t>rpart</a:t>
            </a:r>
            <a:r>
              <a:rPr lang="en-US" dirty="0"/>
              <a:t>() and </a:t>
            </a:r>
            <a:r>
              <a:rPr lang="en-US" dirty="0" err="1"/>
              <a:t>ctree</a:t>
            </a:r>
            <a:r>
              <a:rPr lang="en-US" dirty="0"/>
              <a:t>() to generate the decision tree models.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Make sure to read the documentation of </a:t>
            </a:r>
            <a:r>
              <a:rPr lang="en-US" dirty="0" err="1"/>
              <a:t>ctree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https://www.rdocumentation.org/packages/partykit/versions/1.2-3/topics/ctree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B5034-F3B9-2A46-8885-04F45296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21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1ECD4-B8FF-2640-B78D-C46F3733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AC92B-AC73-FE4B-B267-382EC6C9B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go over the </a:t>
            </a:r>
            <a:r>
              <a:rPr lang="en-US" dirty="0" err="1"/>
              <a:t>NaiveBayes</a:t>
            </a:r>
            <a:r>
              <a:rPr lang="en-US" dirty="0"/>
              <a:t> Classifier example I shared in the lecture (code is in the next slide)</a:t>
            </a:r>
          </a:p>
          <a:p>
            <a:r>
              <a:rPr lang="en-US" sz="2400" dirty="0"/>
              <a:t>Read the documentation of the Packages e1071 and C50  during your spare time, it will be very handy/useful down the road </a:t>
            </a:r>
          </a:p>
          <a:p>
            <a:pPr marL="0" indent="0">
              <a:buNone/>
            </a:pPr>
            <a:r>
              <a:rPr lang="en-US" sz="2400" dirty="0"/>
              <a:t>Documentation of the Package e1071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https://cran.r-project.org/web/packages/e1071/e1071.pdf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Documentation of the Package C50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https://cran.r-project.org/web/packages/C50/C50.pdf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78498-A828-6140-BB29-3A4E6A7B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99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Digging into iris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## Call the </a:t>
            </a:r>
            <a:r>
              <a:rPr lang="en-US" sz="2400" dirty="0" err="1"/>
              <a:t>NaiveBayes</a:t>
            </a:r>
            <a:r>
              <a:rPr lang="en-US" sz="2400" dirty="0"/>
              <a:t> Classifier Package e1071, which auto calls the Class package ##</a:t>
            </a:r>
          </a:p>
          <a:p>
            <a:pPr marL="0" indent="0">
              <a:buNone/>
            </a:pPr>
            <a:r>
              <a:rPr lang="en-US" sz="2400" dirty="0"/>
              <a:t>library("e1071")</a:t>
            </a:r>
          </a:p>
          <a:p>
            <a:pPr marL="0" indent="0">
              <a:buNone/>
            </a:pPr>
            <a:r>
              <a:rPr lang="en-US" sz="2400" dirty="0"/>
              <a:t>classifier&lt;-</a:t>
            </a:r>
            <a:r>
              <a:rPr lang="en-US" sz="2400" dirty="0" err="1"/>
              <a:t>naiveBayes</a:t>
            </a:r>
            <a:r>
              <a:rPr lang="en-US" sz="2400" dirty="0"/>
              <a:t>(iris[,1:4], iris[,5])</a:t>
            </a:r>
          </a:p>
          <a:p>
            <a:pPr marL="0" indent="0">
              <a:buNone/>
            </a:pPr>
            <a:r>
              <a:rPr lang="en-US" sz="2400" dirty="0"/>
              <a:t>table(predict(classifier, iris[,-5]), iris[,5], </a:t>
            </a:r>
            <a:r>
              <a:rPr lang="en-US" sz="2400" dirty="0" err="1"/>
              <a:t>dnn</a:t>
            </a:r>
            <a:r>
              <a:rPr lang="en-US" sz="2400" dirty="0"/>
              <a:t>=list('</a:t>
            </a:r>
            <a:r>
              <a:rPr lang="en-US" sz="2400" dirty="0" err="1"/>
              <a:t>predicted','actual</a:t>
            </a:r>
            <a:r>
              <a:rPr lang="en-US" sz="2400" dirty="0"/>
              <a:t>'))</a:t>
            </a:r>
          </a:p>
          <a:p>
            <a:pPr marL="0" indent="0">
              <a:buNone/>
            </a:pPr>
            <a:r>
              <a:rPr lang="en-US" sz="2400" dirty="0" err="1"/>
              <a:t>classifier$apriori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classifier$tables$Petal.Length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plot(function(x) </a:t>
            </a:r>
            <a:r>
              <a:rPr lang="en-US" sz="2400" dirty="0" err="1"/>
              <a:t>dnorm</a:t>
            </a:r>
            <a:r>
              <a:rPr lang="en-US" sz="2400" dirty="0"/>
              <a:t>(x, 1.462, 0.1736640), 0, 8, col="red", main="Petal length distribution for the 3 different species")</a:t>
            </a:r>
          </a:p>
          <a:p>
            <a:pPr marL="0" indent="0">
              <a:buNone/>
            </a:pPr>
            <a:r>
              <a:rPr lang="en-US" sz="2400" dirty="0"/>
              <a:t>curve(</a:t>
            </a:r>
            <a:r>
              <a:rPr lang="en-US" sz="2400" dirty="0" err="1"/>
              <a:t>dnorm</a:t>
            </a:r>
            <a:r>
              <a:rPr lang="en-US" sz="2400" dirty="0"/>
              <a:t>(x, 4.260, 0.4699110), add=TRUE, col="blue")</a:t>
            </a:r>
          </a:p>
          <a:p>
            <a:pPr marL="0" indent="0">
              <a:buNone/>
            </a:pPr>
            <a:r>
              <a:rPr lang="en-US" sz="2400" dirty="0"/>
              <a:t>curve(</a:t>
            </a:r>
            <a:r>
              <a:rPr lang="en-US" sz="2400" dirty="0" err="1"/>
              <a:t>dnorm</a:t>
            </a:r>
            <a:r>
              <a:rPr lang="en-US" sz="2400" dirty="0"/>
              <a:t>(x, 5.552, 0.5518947 ), add=TRUE, col = "green")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209667-999E-8348-BBE8-3D802B97395D}"/>
              </a:ext>
            </a:extLst>
          </p:cNvPr>
          <p:cNvSpPr txBox="1"/>
          <p:nvPr/>
        </p:nvSpPr>
        <p:spPr>
          <a:xfrm>
            <a:off x="4788024" y="3579167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mean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21352-94C3-1E43-8C50-B59A18482820}"/>
              </a:ext>
            </a:extLst>
          </p:cNvPr>
          <p:cNvSpPr txBox="1"/>
          <p:nvPr/>
        </p:nvSpPr>
        <p:spPr>
          <a:xfrm>
            <a:off x="6373856" y="3438159"/>
            <a:ext cx="2805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Standard Deviation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33DD17-AEE4-E345-ACA8-A27D245ECFEA}"/>
              </a:ext>
            </a:extLst>
          </p:cNvPr>
          <p:cNvCxnSpPr/>
          <p:nvPr/>
        </p:nvCxnSpPr>
        <p:spPr bwMode="auto">
          <a:xfrm flipH="1">
            <a:off x="5508104" y="3809999"/>
            <a:ext cx="1944216" cy="5551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7CB5C2-1D9C-5D4D-9CFD-4CC7E97A26A5}"/>
              </a:ext>
            </a:extLst>
          </p:cNvPr>
          <p:cNvCxnSpPr/>
          <p:nvPr/>
        </p:nvCxnSpPr>
        <p:spPr bwMode="auto">
          <a:xfrm flipH="1">
            <a:off x="4067944" y="3899824"/>
            <a:ext cx="1080120" cy="4652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20633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BB649-D513-C147-B3D0-F4672D4F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889BA-F5CF-1A4B-BFE6-6F866029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88640"/>
            <a:ext cx="8763000" cy="666936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Now, go over and explore on </a:t>
            </a:r>
            <a:r>
              <a:rPr lang="en-US" sz="2800" b="1" u="sng" dirty="0"/>
              <a:t>remaining</a:t>
            </a:r>
            <a:r>
              <a:rPr lang="en-US" sz="2800" dirty="0"/>
              <a:t> R scripts that are given in the website (group2: https://</a:t>
            </a:r>
            <a:r>
              <a:rPr lang="en-US" sz="2800" dirty="0" err="1"/>
              <a:t>aquarius.tw.rpi.edu</a:t>
            </a:r>
            <a:r>
              <a:rPr lang="en-US" sz="2800" dirty="0"/>
              <a:t>/html/DA/group2/). </a:t>
            </a:r>
          </a:p>
          <a:p>
            <a:endParaRPr lang="en-US" sz="2800" dirty="0"/>
          </a:p>
          <a:p>
            <a:r>
              <a:rPr lang="en-US" sz="2800" dirty="0"/>
              <a:t>You are asked to Explore, Inspect the code/scripts in the </a:t>
            </a:r>
            <a:r>
              <a:rPr lang="en-US" sz="2800" u="sng" dirty="0" err="1"/>
              <a:t>Rstudio</a:t>
            </a:r>
            <a:r>
              <a:rPr lang="en-US" sz="2800" u="sng" dirty="0"/>
              <a:t> environment and get familiar with those scripts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As you are working on those given scripts, your goal is to understand the R functions that are available in those scripts by using the help() function in RStudio and searching the web. 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DCC6A-447B-944E-82DA-EDE2CBB0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803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 – work through these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2658616"/>
          </a:xfrm>
        </p:spPr>
        <p:txBody>
          <a:bodyPr numCol="2"/>
          <a:lstStyle/>
          <a:p>
            <a:pPr marL="0" indent="0">
              <a:buNone/>
            </a:pPr>
            <a:r>
              <a:rPr lang="en-US" sz="2400" dirty="0"/>
              <a:t>See in folder group2/ Lab3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Go over the following scrips, </a:t>
            </a:r>
          </a:p>
          <a:p>
            <a:pPr marL="0" indent="0">
              <a:buNone/>
            </a:pPr>
            <a:r>
              <a:rPr lang="en-US" sz="2400" dirty="0"/>
              <a:t>Lab3_ctree1.R</a:t>
            </a:r>
          </a:p>
          <a:p>
            <a:pPr marL="0" indent="0">
              <a:buNone/>
            </a:pPr>
            <a:r>
              <a:rPr lang="en-US" sz="2400" dirty="0"/>
              <a:t>Lab3_ctree2.R</a:t>
            </a:r>
          </a:p>
          <a:p>
            <a:pPr marL="0" indent="0">
              <a:buNone/>
            </a:pPr>
            <a:r>
              <a:rPr lang="en-US" sz="2400" dirty="0"/>
              <a:t>Lab3_ctree3.R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9615D-5830-6C4E-8577-A712CDD818FD}"/>
              </a:ext>
            </a:extLst>
          </p:cNvPr>
          <p:cNvSpPr txBox="1"/>
          <p:nvPr/>
        </p:nvSpPr>
        <p:spPr>
          <a:xfrm>
            <a:off x="277402" y="5270643"/>
            <a:ext cx="8795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are allowed to work in  small groups (virtually) and discuss.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CF2045-DFC0-0B4F-90CD-63D10281FF45}"/>
              </a:ext>
            </a:extLst>
          </p:cNvPr>
          <p:cNvSpPr txBox="1"/>
          <p:nvPr/>
        </p:nvSpPr>
        <p:spPr>
          <a:xfrm>
            <a:off x="152401" y="4161034"/>
            <a:ext cx="7717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script fragments in R available on the web site: </a:t>
            </a:r>
          </a:p>
          <a:p>
            <a:pPr marL="0" indent="0">
              <a:buNone/>
            </a:pPr>
            <a:r>
              <a:rPr lang="en-US" b="1" dirty="0"/>
              <a:t>(</a:t>
            </a:r>
            <a:r>
              <a:rPr lang="en-US" b="1" dirty="0" err="1"/>
              <a:t>aquarius.tw.rpi.edu</a:t>
            </a:r>
            <a:r>
              <a:rPr lang="en-US" b="1" dirty="0"/>
              <a:t>/html/DA)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34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C03F-40AC-014E-988B-39A3003C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Check-In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D25B6-9890-DA4B-A3E8-1C6F54A5A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Mandatory One-on-One with the instructor today to check-in your dataset (Dataset Documentation), if you have not met with instructor last Tuesday, you </a:t>
            </a:r>
            <a:r>
              <a:rPr lang="en-US" u="sng" dirty="0"/>
              <a:t>must</a:t>
            </a:r>
            <a:r>
              <a:rPr lang="en-US" dirty="0"/>
              <a:t> meet with the instructor during the lab time.</a:t>
            </a:r>
          </a:p>
          <a:p>
            <a:r>
              <a:rPr lang="en-US" b="1" dirty="0"/>
              <a:t>Reminder</a:t>
            </a:r>
            <a:r>
              <a:rPr lang="en-US" dirty="0"/>
              <a:t>: </a:t>
            </a:r>
            <a:r>
              <a:rPr lang="en-US" u="sng" dirty="0"/>
              <a:t>Assignment 2 (Lab2)</a:t>
            </a:r>
            <a:r>
              <a:rPr lang="en-US" dirty="0"/>
              <a:t> </a:t>
            </a:r>
            <a:r>
              <a:rPr lang="en-US" u="sng" dirty="0"/>
              <a:t>is due today </a:t>
            </a:r>
            <a:r>
              <a:rPr lang="en-US" dirty="0"/>
              <a:t>10/02/2020.</a:t>
            </a:r>
          </a:p>
          <a:p>
            <a:r>
              <a:rPr lang="en-US" dirty="0"/>
              <a:t>Assignment 3 is due on 10/09/2020 </a:t>
            </a:r>
          </a:p>
          <a:p>
            <a:r>
              <a:rPr lang="en-US" dirty="0"/>
              <a:t>Assignment 5: Individual student presentations will take place during the class time on 10/13 and 10/16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05067-4162-2843-B8FD-4C400C6E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1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0955-5C32-7F4F-8BB3-D3CF1E24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33CF-967E-D04F-A46F-B80F9F4C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E5D8C5-813A-CE4C-9880-081E41F4039E}"/>
              </a:ext>
            </a:extLst>
          </p:cNvPr>
          <p:cNvSpPr/>
          <p:nvPr/>
        </p:nvSpPr>
        <p:spPr>
          <a:xfrm>
            <a:off x="323528" y="1103585"/>
            <a:ext cx="79208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library(</a:t>
            </a:r>
            <a:r>
              <a:rPr lang="en-US" dirty="0" err="1"/>
              <a:t>rpart</a:t>
            </a:r>
            <a:r>
              <a:rPr lang="en-US" dirty="0"/>
              <a:t>)</a:t>
            </a:r>
          </a:p>
          <a:p>
            <a:r>
              <a:rPr lang="en-US" dirty="0"/>
              <a:t>library(</a:t>
            </a:r>
            <a:r>
              <a:rPr lang="en-US" dirty="0" err="1"/>
              <a:t>rpart.plot</a:t>
            </a:r>
            <a:r>
              <a:rPr lang="en-US" dirty="0"/>
              <a:t>)</a:t>
            </a:r>
          </a:p>
          <a:p>
            <a:r>
              <a:rPr lang="en-US" dirty="0"/>
              <a:t>data("</a:t>
            </a:r>
            <a:r>
              <a:rPr lang="en-US" dirty="0" err="1"/>
              <a:t>msleep</a:t>
            </a:r>
            <a:r>
              <a:rPr lang="en-US" dirty="0"/>
              <a:t>")</a:t>
            </a:r>
          </a:p>
          <a:p>
            <a:r>
              <a:rPr lang="en-US" dirty="0"/>
              <a:t>str(</a:t>
            </a:r>
            <a:r>
              <a:rPr lang="en-US" dirty="0" err="1"/>
              <a:t>msleep</a:t>
            </a:r>
            <a:r>
              <a:rPr lang="en-US" dirty="0"/>
              <a:t>)</a:t>
            </a:r>
          </a:p>
          <a:p>
            <a:r>
              <a:rPr lang="en-US" dirty="0"/>
              <a:t>help("</a:t>
            </a:r>
            <a:r>
              <a:rPr lang="en-US" dirty="0" err="1"/>
              <a:t>msleep</a:t>
            </a:r>
            <a:r>
              <a:rPr lang="en-US" dirty="0"/>
              <a:t>") # read the documentation for the </a:t>
            </a:r>
            <a:r>
              <a:rPr lang="en-US" dirty="0" err="1"/>
              <a:t>msleep</a:t>
            </a:r>
            <a:r>
              <a:rPr lang="en-US" dirty="0"/>
              <a:t> </a:t>
            </a:r>
            <a:r>
              <a:rPr lang="en-US" dirty="0" err="1"/>
              <a:t>dataset.it</a:t>
            </a:r>
            <a:r>
              <a:rPr lang="en-US" dirty="0"/>
              <a:t> is about mammals sleep dataset</a:t>
            </a:r>
          </a:p>
          <a:p>
            <a:r>
              <a:rPr lang="en-US" dirty="0"/>
              <a:t># observe the structure of the #</a:t>
            </a:r>
            <a:r>
              <a:rPr lang="en-US" dirty="0" err="1"/>
              <a:t>msleep</a:t>
            </a:r>
            <a:r>
              <a:rPr lang="en-US" dirty="0"/>
              <a:t> dataset</a:t>
            </a:r>
          </a:p>
          <a:p>
            <a:r>
              <a:rPr lang="en-US" dirty="0"/>
              <a:t>str(data)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B1270B-4880-B942-9B28-AB46F654D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4545436"/>
            <a:ext cx="5354290" cy="1691876"/>
          </a:xfrm>
        </p:spPr>
      </p:pic>
    </p:spTree>
    <p:extLst>
      <p:ext uri="{BB962C8B-B14F-4D97-AF65-F5344CB8AC3E}">
        <p14:creationId xmlns:p14="http://schemas.microsoft.com/office/powerpoint/2010/main" val="249353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FB5F2-FF4A-6640-A448-9933E188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6DC49-ED52-E842-8A67-5D8330FAD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creating a new data frame with the following columns included.</a:t>
            </a:r>
          </a:p>
          <a:p>
            <a:pPr marL="0" indent="0">
              <a:buNone/>
            </a:pPr>
            <a:r>
              <a:rPr lang="en-US" dirty="0"/>
              <a:t>mSleepDF1 &lt;- </a:t>
            </a:r>
            <a:r>
              <a:rPr lang="en-US" dirty="0" err="1"/>
              <a:t>msleep</a:t>
            </a:r>
            <a:r>
              <a:rPr lang="en-US" dirty="0"/>
              <a:t>[,c(3,6,10,11)] # 3 = </a:t>
            </a:r>
            <a:r>
              <a:rPr lang="en-US" dirty="0" err="1"/>
              <a:t>vore</a:t>
            </a:r>
            <a:r>
              <a:rPr lang="en-US" dirty="0"/>
              <a:t> ,6=</a:t>
            </a:r>
            <a:r>
              <a:rPr lang="en-US" dirty="0" err="1"/>
              <a:t>sleep_total</a:t>
            </a:r>
            <a:r>
              <a:rPr lang="en-US" dirty="0"/>
              <a:t>, 10=</a:t>
            </a:r>
            <a:r>
              <a:rPr lang="en-US" dirty="0" err="1"/>
              <a:t>brainwt</a:t>
            </a:r>
            <a:r>
              <a:rPr lang="en-US" dirty="0"/>
              <a:t>, 11=</a:t>
            </a:r>
            <a:r>
              <a:rPr lang="en-US" dirty="0" err="1"/>
              <a:t>bodywt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observe the structure of the </a:t>
            </a:r>
            <a:r>
              <a:rPr lang="en-US" dirty="0" err="1"/>
              <a:t>mSleepDF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str(mSleepDF1)</a:t>
            </a:r>
          </a:p>
          <a:p>
            <a:pPr marL="0" indent="0">
              <a:buNone/>
            </a:pPr>
            <a:r>
              <a:rPr lang="en-US" dirty="0"/>
              <a:t>head(mSleepDF1)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9DDAC-F58E-FC43-9EAB-2F1B2AD4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3DE45A-9052-6948-81AC-6ED2B4E14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43" y="5157192"/>
            <a:ext cx="6885765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2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15E47-B511-3947-B9F6-DBC6842A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Building Regression Tree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CA68E-0389-EC4E-88EE-7EFFD4C7E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# Building Regression Decision Tree that #predicts the total sleeping</a:t>
            </a:r>
          </a:p>
          <a:p>
            <a:pPr marL="0" indent="0">
              <a:buNone/>
            </a:pPr>
            <a:r>
              <a:rPr lang="en-US" sz="2000" dirty="0"/>
              <a:t># hours of the </a:t>
            </a:r>
            <a:r>
              <a:rPr lang="en-US" sz="2000" dirty="0" err="1"/>
              <a:t>mamals</a:t>
            </a:r>
            <a:r>
              <a:rPr lang="en-US" sz="2000" dirty="0"/>
              <a:t> based on the other #variables available on the dataset</a:t>
            </a:r>
          </a:p>
          <a:p>
            <a:pPr marL="0" indent="0">
              <a:buNone/>
            </a:pPr>
            <a:r>
              <a:rPr lang="en-US" sz="2000" dirty="0"/>
              <a:t>help("</a:t>
            </a:r>
            <a:r>
              <a:rPr lang="en-US" sz="2000" dirty="0" err="1"/>
              <a:t>rpart</a:t>
            </a:r>
            <a:r>
              <a:rPr lang="en-US" sz="2000" dirty="0"/>
              <a:t>") # Read the documentation for the </a:t>
            </a:r>
            <a:r>
              <a:rPr lang="en-US" sz="2000" dirty="0" err="1"/>
              <a:t>rpart</a:t>
            </a:r>
            <a:r>
              <a:rPr lang="en-US" sz="2000" dirty="0"/>
              <a:t>() function. </a:t>
            </a:r>
          </a:p>
          <a:p>
            <a:pPr marL="0" indent="0">
              <a:buNone/>
            </a:pPr>
            <a:r>
              <a:rPr lang="en-US" sz="2000" dirty="0"/>
              <a:t>sleepModel_1 &lt;- </a:t>
            </a:r>
            <a:r>
              <a:rPr lang="en-US" sz="2000" dirty="0" err="1"/>
              <a:t>rpart</a:t>
            </a:r>
            <a:r>
              <a:rPr lang="en-US" sz="2000" dirty="0"/>
              <a:t>(</a:t>
            </a:r>
            <a:r>
              <a:rPr lang="en-US" sz="2000" dirty="0" err="1"/>
              <a:t>sleep_total</a:t>
            </a:r>
            <a:r>
              <a:rPr lang="en-US" sz="2000" dirty="0"/>
              <a:t> ~ ., data=mSleepDF1, method = "</a:t>
            </a:r>
            <a:r>
              <a:rPr lang="en-US" sz="2000" dirty="0" err="1"/>
              <a:t>anova</a:t>
            </a:r>
            <a:r>
              <a:rPr lang="en-US" sz="2000" dirty="0"/>
              <a:t>")</a:t>
            </a:r>
          </a:p>
          <a:p>
            <a:pPr marL="0" indent="0">
              <a:buNone/>
            </a:pPr>
            <a:r>
              <a:rPr lang="en-US" sz="2000" dirty="0"/>
              <a:t># method we are using here is </a:t>
            </a:r>
            <a:r>
              <a:rPr lang="en-US" sz="2000" dirty="0" err="1"/>
              <a:t>anova</a:t>
            </a:r>
            <a:r>
              <a:rPr lang="en-US" sz="2000" dirty="0"/>
              <a:t> </a:t>
            </a:r>
            <a:r>
              <a:rPr lang="en-US" sz="2000" dirty="0" err="1"/>
              <a:t>becuase</a:t>
            </a:r>
            <a:r>
              <a:rPr lang="en-US" sz="2000" dirty="0"/>
              <a:t> our target here is </a:t>
            </a:r>
            <a:r>
              <a:rPr lang="en-US" sz="2000" dirty="0" err="1"/>
              <a:t>sleep_total</a:t>
            </a:r>
            <a:r>
              <a:rPr lang="en-US" sz="2000" dirty="0"/>
              <a:t> is a numerical one.</a:t>
            </a:r>
          </a:p>
          <a:p>
            <a:pPr marL="0" indent="0">
              <a:buNone/>
            </a:pPr>
            <a:r>
              <a:rPr lang="en-US" sz="2000" dirty="0"/>
              <a:t>sleepModel_1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8BBFA-306C-D947-BC58-D2401E46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B2CAD9-C6E7-5A40-8067-2B7FF1D34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303948"/>
            <a:ext cx="8250371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1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A screenshot of text&#10;&#10;Description automatically generated">
            <a:extLst>
              <a:ext uri="{FF2B5EF4-FFF2-40B4-BE49-F238E27FC236}">
                <a16:creationId xmlns:a16="http://schemas.microsoft.com/office/drawing/2014/main" id="{50DED6BD-B335-6F41-B5BF-050F77867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533" y="938944"/>
            <a:ext cx="4719522" cy="21717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0923DC-50A9-5A4C-8A67-6095A7AF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1E341-2EEE-0544-844B-3FE3BB8AB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AF92D0-4A66-9942-B6F8-71F17002FEE0}"/>
              </a:ext>
            </a:extLst>
          </p:cNvPr>
          <p:cNvSpPr txBox="1"/>
          <p:nvPr/>
        </p:nvSpPr>
        <p:spPr>
          <a:xfrm>
            <a:off x="968440" y="3377705"/>
            <a:ext cx="3849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node has 83 samples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C871A6-6652-4844-9F31-EFE966A12852}"/>
              </a:ext>
            </a:extLst>
          </p:cNvPr>
          <p:cNvCxnSpPr>
            <a:cxnSpLocks/>
            <a:stCxn id="7" idx="0"/>
          </p:cNvCxnSpPr>
          <p:nvPr/>
        </p:nvCxnSpPr>
        <p:spPr bwMode="auto">
          <a:xfrm flipH="1" flipV="1">
            <a:off x="1336636" y="1260451"/>
            <a:ext cx="1556370" cy="21172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A6B36C7-547B-5442-B32D-9E552854DCA9}"/>
              </a:ext>
            </a:extLst>
          </p:cNvPr>
          <p:cNvSpPr/>
          <p:nvPr/>
        </p:nvSpPr>
        <p:spPr bwMode="auto">
          <a:xfrm>
            <a:off x="1107517" y="1023926"/>
            <a:ext cx="432048" cy="216024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30DB56-3B4E-2340-9535-A35E08291551}"/>
              </a:ext>
            </a:extLst>
          </p:cNvPr>
          <p:cNvSpPr txBox="1"/>
          <p:nvPr/>
        </p:nvSpPr>
        <p:spPr>
          <a:xfrm>
            <a:off x="585627" y="3935002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Branches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475825-0798-4544-9D20-A78BC693F973}"/>
              </a:ext>
            </a:extLst>
          </p:cNvPr>
          <p:cNvCxnSpPr>
            <a:cxnSpLocks/>
          </p:cNvCxnSpPr>
          <p:nvPr/>
        </p:nvCxnSpPr>
        <p:spPr bwMode="auto">
          <a:xfrm flipV="1">
            <a:off x="685800" y="2204864"/>
            <a:ext cx="789856" cy="17301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328A21-64C9-6045-BB55-41FBCD053C32}"/>
              </a:ext>
            </a:extLst>
          </p:cNvPr>
          <p:cNvSpPr txBox="1"/>
          <p:nvPr/>
        </p:nvSpPr>
        <p:spPr>
          <a:xfrm>
            <a:off x="4561726" y="4140485"/>
            <a:ext cx="4214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Leaf Node represented with </a:t>
            </a:r>
            <a:r>
              <a:rPr lang="en-US" sz="3200" dirty="0"/>
              <a:t>*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2576E8-3952-CE46-9769-7C5BDD92202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100212" y="2510524"/>
            <a:ext cx="1083039" cy="16553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A42AD06-1272-CE4E-A82D-4F6BF568556C}"/>
              </a:ext>
            </a:extLst>
          </p:cNvPr>
          <p:cNvSpPr txBox="1"/>
          <p:nvPr/>
        </p:nvSpPr>
        <p:spPr>
          <a:xfrm>
            <a:off x="251520" y="4895117"/>
            <a:ext cx="7269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started with 83 observation  that is why (n = 83 )</a:t>
            </a:r>
          </a:p>
        </p:txBody>
      </p:sp>
    </p:spTree>
    <p:extLst>
      <p:ext uri="{BB962C8B-B14F-4D97-AF65-F5344CB8AC3E}">
        <p14:creationId xmlns:p14="http://schemas.microsoft.com/office/powerpoint/2010/main" val="1252376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BBB1E-2D33-8A45-B79A-E7B1C4B3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99839-C39A-5D47-8113-E7C5672BB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# let's visualize this using </a:t>
            </a:r>
            <a:r>
              <a:rPr lang="en-US" sz="1800" dirty="0" err="1"/>
              <a:t>rpart.plot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/>
              <a:t>help("</a:t>
            </a:r>
            <a:r>
              <a:rPr lang="en-US" sz="1800" dirty="0" err="1"/>
              <a:t>rpart.plot</a:t>
            </a:r>
            <a:r>
              <a:rPr lang="en-US" sz="1800" dirty="0"/>
              <a:t>")</a:t>
            </a:r>
          </a:p>
          <a:p>
            <a:pPr marL="0" indent="0">
              <a:buNone/>
            </a:pPr>
            <a:r>
              <a:rPr lang="en-US" sz="1800" dirty="0" err="1"/>
              <a:t>rpart.plot</a:t>
            </a:r>
            <a:r>
              <a:rPr lang="en-US" sz="1800" dirty="0"/>
              <a:t>(sleepModel_1, type = 3, </a:t>
            </a:r>
            <a:r>
              <a:rPr lang="en-US" sz="1800" dirty="0" err="1"/>
              <a:t>fallen.leaves</a:t>
            </a:r>
            <a:r>
              <a:rPr lang="en-US" sz="1800" dirty="0"/>
              <a:t> = TRUE)</a:t>
            </a:r>
          </a:p>
          <a:p>
            <a:pPr marL="0" indent="0">
              <a:buNone/>
            </a:pPr>
            <a:r>
              <a:rPr lang="en-US" sz="1800" dirty="0"/>
              <a:t># type = 3, Draw separate split labels for the left and right directions. See the documentation </a:t>
            </a:r>
          </a:p>
          <a:p>
            <a:pPr marL="0" indent="0">
              <a:buNone/>
            </a:pPr>
            <a:r>
              <a:rPr lang="en-US" sz="1800" dirty="0"/>
              <a:t>#</a:t>
            </a:r>
            <a:r>
              <a:rPr lang="en-US" sz="1800" dirty="0" err="1"/>
              <a:t>fallen.leaves</a:t>
            </a:r>
            <a:r>
              <a:rPr lang="en-US" sz="1800" dirty="0"/>
              <a:t> = TRUE,  Default TRUE to position the leaf nodes at the bottom of the graph. </a:t>
            </a:r>
          </a:p>
          <a:p>
            <a:pPr marL="0" indent="0">
              <a:buNone/>
            </a:pPr>
            <a:r>
              <a:rPr lang="en-US" sz="1800" dirty="0"/>
              <a:t>#It can be helpful to use FALSE if the graph is too crowded and the text size is too small.</a:t>
            </a:r>
          </a:p>
          <a:p>
            <a:pPr marL="0" indent="0">
              <a:buNone/>
            </a:pPr>
            <a:r>
              <a:rPr lang="en-US" sz="1800" dirty="0" err="1"/>
              <a:t>rpart.plot</a:t>
            </a:r>
            <a:r>
              <a:rPr lang="en-US" sz="1800" dirty="0"/>
              <a:t>(sleepModel_1, type = 3,digits = 3, </a:t>
            </a:r>
            <a:r>
              <a:rPr lang="en-US" sz="1800" dirty="0" err="1"/>
              <a:t>fallen.leaves</a:t>
            </a:r>
            <a:r>
              <a:rPr lang="en-US" sz="1800" dirty="0"/>
              <a:t> = TRUE) # with 3 digits </a:t>
            </a:r>
          </a:p>
          <a:p>
            <a:pPr marL="0" indent="0">
              <a:buNone/>
            </a:pPr>
            <a:r>
              <a:rPr lang="en-US" sz="1800" dirty="0" err="1"/>
              <a:t>rpart.plot</a:t>
            </a:r>
            <a:r>
              <a:rPr lang="en-US" sz="1800" dirty="0"/>
              <a:t>(sleepModel_1, type = 3,digits = 4, </a:t>
            </a:r>
            <a:r>
              <a:rPr lang="en-US" sz="1800" dirty="0" err="1"/>
              <a:t>fallen.leaves</a:t>
            </a:r>
            <a:r>
              <a:rPr lang="en-US" sz="1800" dirty="0"/>
              <a:t> = TRUE)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1B352-0248-4246-BC4D-7CA2A85D0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41364C-A8F6-6C4A-9B7E-E007F177C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85" y="5013176"/>
            <a:ext cx="7333448" cy="154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64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4286-F7D8-B14D-865A-6F238E34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2B400-3D15-944E-93C8-E2C0B679C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787142"/>
            <a:ext cx="8763000" cy="57912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library(</a:t>
            </a:r>
            <a:r>
              <a:rPr lang="en-US" sz="1200" dirty="0" err="1"/>
              <a:t>rpart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library(</a:t>
            </a:r>
            <a:r>
              <a:rPr lang="en-US" sz="1200" dirty="0" err="1"/>
              <a:t>rpart.plot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data("</a:t>
            </a:r>
            <a:r>
              <a:rPr lang="en-US" sz="1200" dirty="0" err="1"/>
              <a:t>msleep</a:t>
            </a:r>
            <a:r>
              <a:rPr lang="en-US" sz="1200" dirty="0"/>
              <a:t>")</a:t>
            </a:r>
          </a:p>
          <a:p>
            <a:pPr marL="0" indent="0">
              <a:buNone/>
            </a:pPr>
            <a:r>
              <a:rPr lang="en-US" sz="1200" dirty="0"/>
              <a:t>str(</a:t>
            </a:r>
            <a:r>
              <a:rPr lang="en-US" sz="1200" dirty="0" err="1"/>
              <a:t>msleep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help("</a:t>
            </a:r>
            <a:r>
              <a:rPr lang="en-US" sz="1200" dirty="0" err="1"/>
              <a:t>msleep</a:t>
            </a:r>
            <a:r>
              <a:rPr lang="en-US" sz="1200" dirty="0"/>
              <a:t>") # read the documentation for the </a:t>
            </a:r>
            <a:r>
              <a:rPr lang="en-US" sz="1200" dirty="0" err="1"/>
              <a:t>msleep</a:t>
            </a:r>
            <a:r>
              <a:rPr lang="en-US" sz="1200" dirty="0"/>
              <a:t> dataset.</a:t>
            </a:r>
          </a:p>
          <a:p>
            <a:pPr marL="0" indent="0">
              <a:buNone/>
            </a:pPr>
            <a:r>
              <a:rPr lang="en-US" sz="1200" dirty="0"/>
              <a:t># It is about mammal’s sleep dataset</a:t>
            </a:r>
          </a:p>
          <a:p>
            <a:pPr marL="0" indent="0">
              <a:buNone/>
            </a:pPr>
            <a:r>
              <a:rPr lang="en-US" sz="1200" dirty="0"/>
              <a:t># observe the structure of the #</a:t>
            </a:r>
            <a:r>
              <a:rPr lang="en-US" sz="1200" dirty="0" err="1"/>
              <a:t>msleep</a:t>
            </a:r>
            <a:r>
              <a:rPr lang="en-US" sz="1200" dirty="0"/>
              <a:t> dataset</a:t>
            </a:r>
          </a:p>
          <a:p>
            <a:pPr marL="0" indent="0">
              <a:buNone/>
            </a:pPr>
            <a:r>
              <a:rPr lang="en-US" sz="1200" dirty="0"/>
              <a:t>str(data)</a:t>
            </a:r>
          </a:p>
          <a:p>
            <a:pPr marL="0" indent="0">
              <a:buNone/>
            </a:pPr>
            <a:r>
              <a:rPr lang="en-US" sz="1200" dirty="0"/>
              <a:t># creating a new data frame with the following columns included.</a:t>
            </a:r>
          </a:p>
          <a:p>
            <a:pPr marL="0" indent="0">
              <a:buNone/>
            </a:pPr>
            <a:r>
              <a:rPr lang="en-US" sz="1200" dirty="0"/>
              <a:t>mSleepDF1 &lt;- </a:t>
            </a:r>
            <a:r>
              <a:rPr lang="en-US" sz="1200" dirty="0" err="1"/>
              <a:t>msleep</a:t>
            </a:r>
            <a:r>
              <a:rPr lang="en-US" sz="1200" dirty="0"/>
              <a:t>[,c(3,6,10,11)] # 3 = </a:t>
            </a:r>
            <a:r>
              <a:rPr lang="en-US" sz="1200" dirty="0" err="1"/>
              <a:t>vore</a:t>
            </a:r>
            <a:r>
              <a:rPr lang="en-US" sz="1200" dirty="0"/>
              <a:t> ,6=</a:t>
            </a:r>
            <a:r>
              <a:rPr lang="en-US" sz="1200" dirty="0" err="1"/>
              <a:t>sleep_total</a:t>
            </a:r>
            <a:r>
              <a:rPr lang="en-US" sz="1200" dirty="0"/>
              <a:t>, 10=</a:t>
            </a:r>
            <a:r>
              <a:rPr lang="en-US" sz="1200" dirty="0" err="1"/>
              <a:t>brainwt</a:t>
            </a:r>
            <a:r>
              <a:rPr lang="en-US" sz="1200" dirty="0"/>
              <a:t>, 11=</a:t>
            </a:r>
            <a:r>
              <a:rPr lang="en-US" sz="1200" dirty="0" err="1"/>
              <a:t>bodywt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# observe the structure of the </a:t>
            </a:r>
            <a:r>
              <a:rPr lang="en-US" sz="1200" dirty="0" err="1"/>
              <a:t>mSleepDF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/>
              <a:t>str(mSleepDF1)</a:t>
            </a:r>
          </a:p>
          <a:p>
            <a:pPr marL="0" indent="0">
              <a:buNone/>
            </a:pPr>
            <a:r>
              <a:rPr lang="en-US" sz="1200" dirty="0"/>
              <a:t>head(mSleepDF1)</a:t>
            </a:r>
          </a:p>
          <a:p>
            <a:pPr marL="0" indent="0">
              <a:buNone/>
            </a:pPr>
            <a:r>
              <a:rPr lang="en-US" sz="1200" dirty="0"/>
              <a:t># Building Regression Decision Tree that #predicts the total sleeping</a:t>
            </a:r>
          </a:p>
          <a:p>
            <a:pPr marL="0" indent="0">
              <a:buNone/>
            </a:pPr>
            <a:r>
              <a:rPr lang="en-US" sz="1200" dirty="0"/>
              <a:t># hours of the </a:t>
            </a:r>
            <a:r>
              <a:rPr lang="en-US" sz="1200" dirty="0" err="1"/>
              <a:t>mamals</a:t>
            </a:r>
            <a:r>
              <a:rPr lang="en-US" sz="1200" dirty="0"/>
              <a:t> based on the other #variables available on the dataset</a:t>
            </a:r>
          </a:p>
          <a:p>
            <a:pPr marL="0" indent="0">
              <a:buNone/>
            </a:pPr>
            <a:r>
              <a:rPr lang="en-US" sz="1200" dirty="0"/>
              <a:t>help("</a:t>
            </a:r>
            <a:r>
              <a:rPr lang="en-US" sz="1200" dirty="0" err="1"/>
              <a:t>rpart</a:t>
            </a:r>
            <a:r>
              <a:rPr lang="en-US" sz="1200" dirty="0"/>
              <a:t>") # Read the documentation for the </a:t>
            </a:r>
            <a:r>
              <a:rPr lang="en-US" sz="1200" dirty="0" err="1"/>
              <a:t>rpart</a:t>
            </a:r>
            <a:r>
              <a:rPr lang="en-US" sz="1200" dirty="0"/>
              <a:t>() function. </a:t>
            </a:r>
          </a:p>
          <a:p>
            <a:pPr marL="0" indent="0">
              <a:buNone/>
            </a:pPr>
            <a:r>
              <a:rPr lang="en-US" sz="1200" dirty="0"/>
              <a:t>sleepModel_1 &lt;- </a:t>
            </a:r>
            <a:r>
              <a:rPr lang="en-US" sz="1200" dirty="0" err="1"/>
              <a:t>rpart</a:t>
            </a:r>
            <a:r>
              <a:rPr lang="en-US" sz="1200" dirty="0"/>
              <a:t>(</a:t>
            </a:r>
            <a:r>
              <a:rPr lang="en-US" sz="1200" dirty="0" err="1"/>
              <a:t>sleep_total</a:t>
            </a:r>
            <a:r>
              <a:rPr lang="en-US" sz="1200" dirty="0"/>
              <a:t> ~ ., data=mSleepDF1, method = "</a:t>
            </a:r>
            <a:r>
              <a:rPr lang="en-US" sz="1200" dirty="0" err="1"/>
              <a:t>anova</a:t>
            </a:r>
            <a:r>
              <a:rPr lang="en-US" sz="1200" dirty="0"/>
              <a:t>")</a:t>
            </a:r>
          </a:p>
          <a:p>
            <a:pPr marL="0" indent="0">
              <a:buNone/>
            </a:pPr>
            <a:r>
              <a:rPr lang="en-US" sz="1200" dirty="0"/>
              <a:t># method we are using here is </a:t>
            </a:r>
            <a:r>
              <a:rPr lang="en-US" sz="1200" dirty="0" err="1"/>
              <a:t>anova</a:t>
            </a:r>
            <a:r>
              <a:rPr lang="en-US" sz="1200" dirty="0"/>
              <a:t> </a:t>
            </a:r>
            <a:r>
              <a:rPr lang="en-US" sz="1200" dirty="0" err="1"/>
              <a:t>becuase</a:t>
            </a:r>
            <a:r>
              <a:rPr lang="en-US" sz="1200" dirty="0"/>
              <a:t> our target here is </a:t>
            </a:r>
            <a:r>
              <a:rPr lang="en-US" sz="1200" dirty="0" err="1"/>
              <a:t>sleep_total</a:t>
            </a:r>
            <a:r>
              <a:rPr lang="en-US" sz="1200" dirty="0"/>
              <a:t> is a numerical one.</a:t>
            </a:r>
          </a:p>
          <a:p>
            <a:pPr marL="0" indent="0">
              <a:buNone/>
            </a:pPr>
            <a:r>
              <a:rPr lang="en-US" sz="1200" dirty="0"/>
              <a:t>sleepModel_1</a:t>
            </a:r>
          </a:p>
          <a:p>
            <a:pPr marL="0" indent="0">
              <a:buNone/>
            </a:pPr>
            <a:r>
              <a:rPr lang="en-US" sz="1200" dirty="0"/>
              <a:t># let's visualize this using </a:t>
            </a:r>
            <a:r>
              <a:rPr lang="en-US" sz="1200" dirty="0" err="1"/>
              <a:t>rpart.plot</a:t>
            </a:r>
            <a:r>
              <a:rPr lang="en-US" sz="1200" dirty="0"/>
              <a:t>()</a:t>
            </a:r>
          </a:p>
          <a:p>
            <a:pPr marL="0" indent="0">
              <a:buNone/>
            </a:pPr>
            <a:r>
              <a:rPr lang="en-US" sz="1200" dirty="0"/>
              <a:t>help("</a:t>
            </a:r>
            <a:r>
              <a:rPr lang="en-US" sz="1200" dirty="0" err="1"/>
              <a:t>rpart.plot</a:t>
            </a:r>
            <a:r>
              <a:rPr lang="en-US" sz="1200" dirty="0"/>
              <a:t>")</a:t>
            </a:r>
          </a:p>
          <a:p>
            <a:pPr marL="0" indent="0">
              <a:buNone/>
            </a:pPr>
            <a:r>
              <a:rPr lang="en-US" sz="1200" dirty="0" err="1"/>
              <a:t>rpart.plot</a:t>
            </a:r>
            <a:r>
              <a:rPr lang="en-US" sz="1200" dirty="0"/>
              <a:t>(sleepModel_1, type = 3, </a:t>
            </a:r>
            <a:r>
              <a:rPr lang="en-US" sz="1200" dirty="0" err="1"/>
              <a:t>fallen.leaves</a:t>
            </a:r>
            <a:r>
              <a:rPr lang="en-US" sz="1200" dirty="0"/>
              <a:t> = TRUE)</a:t>
            </a:r>
          </a:p>
          <a:p>
            <a:pPr marL="0" indent="0">
              <a:buNone/>
            </a:pPr>
            <a:r>
              <a:rPr lang="en-US" sz="1200" dirty="0"/>
              <a:t># type = 3, Draw separate split labels for the left and right </a:t>
            </a:r>
            <a:r>
              <a:rPr lang="en-US" sz="1200" dirty="0" err="1"/>
              <a:t>directions.See</a:t>
            </a:r>
            <a:r>
              <a:rPr lang="en-US" sz="1200" dirty="0"/>
              <a:t> the documentation </a:t>
            </a:r>
          </a:p>
          <a:p>
            <a:pPr marL="0" indent="0">
              <a:buNone/>
            </a:pPr>
            <a:r>
              <a:rPr lang="en-US" sz="1200" dirty="0"/>
              <a:t>#</a:t>
            </a:r>
            <a:r>
              <a:rPr lang="en-US" sz="1200" dirty="0" err="1"/>
              <a:t>fallen.leaves</a:t>
            </a:r>
            <a:r>
              <a:rPr lang="en-US" sz="1200" dirty="0"/>
              <a:t> = TRUE,  Default TRUE to position the leaf nodes at the bottom of the graph. </a:t>
            </a:r>
          </a:p>
          <a:p>
            <a:pPr marL="0" indent="0">
              <a:buNone/>
            </a:pPr>
            <a:r>
              <a:rPr lang="en-US" sz="1200" dirty="0"/>
              <a:t>#It can be helpful to use FALSE if the graph is too crowded and the text size is too small.</a:t>
            </a:r>
          </a:p>
          <a:p>
            <a:pPr marL="0" indent="0">
              <a:buNone/>
            </a:pPr>
            <a:r>
              <a:rPr lang="en-US" sz="1200" dirty="0" err="1"/>
              <a:t>rpart.plot</a:t>
            </a:r>
            <a:r>
              <a:rPr lang="en-US" sz="1200" dirty="0"/>
              <a:t>(sleepModel_1, type = 3,digits = 3, </a:t>
            </a:r>
            <a:r>
              <a:rPr lang="en-US" sz="1200" dirty="0" err="1"/>
              <a:t>fallen.leaves</a:t>
            </a:r>
            <a:r>
              <a:rPr lang="en-US" sz="1200" dirty="0"/>
              <a:t> = TRUE) # with 3 digits </a:t>
            </a:r>
          </a:p>
          <a:p>
            <a:pPr marL="0" indent="0">
              <a:buNone/>
            </a:pPr>
            <a:r>
              <a:rPr lang="en-US" sz="1200" dirty="0" err="1"/>
              <a:t>rpart.plot</a:t>
            </a:r>
            <a:r>
              <a:rPr lang="en-US" sz="1200" dirty="0"/>
              <a:t>(sleepModel_1, type = 3,digits = 4, </a:t>
            </a:r>
            <a:r>
              <a:rPr lang="en-US" sz="1200" dirty="0" err="1"/>
              <a:t>fallen.leaves</a:t>
            </a:r>
            <a:r>
              <a:rPr lang="en-US" sz="1200" dirty="0"/>
              <a:t> = TRUE) </a:t>
            </a:r>
            <a:endParaRPr lang="en-US" sz="105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903CC-B148-B844-90F6-E9D1C901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97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63F0F-422C-A34C-BC06-6B09D2EF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Ctree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68591-294E-7741-8D03-31611D8C7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building the classification tree using </a:t>
            </a:r>
            <a:r>
              <a:rPr lang="en-US" dirty="0" err="1"/>
              <a:t>ctree</a:t>
            </a:r>
            <a:r>
              <a:rPr lang="en-US" dirty="0"/>
              <a:t>() function. </a:t>
            </a:r>
          </a:p>
          <a:p>
            <a:r>
              <a:rPr lang="en-US" dirty="0"/>
              <a:t>Again</a:t>
            </a:r>
            <a:r>
              <a:rPr lang="en-US"/>
              <a:t>, Iris </a:t>
            </a:r>
            <a:r>
              <a:rPr lang="en-US" dirty="0"/>
              <a:t>dataset !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F28B3-7176-9144-B37E-29D2511E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6339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98403</TotalTime>
  <Words>1986</Words>
  <Application>Microsoft Macintosh PowerPoint</Application>
  <PresentationFormat>On-screen Show (4:3)</PresentationFormat>
  <Paragraphs>227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Arial</vt:lpstr>
      <vt:lpstr>Blank Presentation</vt:lpstr>
      <vt:lpstr>More on Decision Trees Classification Trees, Regression Trees &amp; Naïve Bayes </vt:lpstr>
      <vt:lpstr>Regression Tree example</vt:lpstr>
      <vt:lpstr>PowerPoint Presentation</vt:lpstr>
      <vt:lpstr>PowerPoint Presentation</vt:lpstr>
      <vt:lpstr>Building Regression Tree Model</vt:lpstr>
      <vt:lpstr>Interpretation</vt:lpstr>
      <vt:lpstr>PowerPoint Presentation</vt:lpstr>
      <vt:lpstr>PowerPoint Presentation</vt:lpstr>
      <vt:lpstr>Ctree()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Interpretation</vt:lpstr>
      <vt:lpstr>Plotting the ctree</vt:lpstr>
      <vt:lpstr>PowerPoint Presentation</vt:lpstr>
      <vt:lpstr>PowerPoint Presentation</vt:lpstr>
      <vt:lpstr>rpart() and ctree()</vt:lpstr>
      <vt:lpstr>PowerPoint Presentation</vt:lpstr>
      <vt:lpstr>Digging into iris</vt:lpstr>
      <vt:lpstr>PowerPoint Presentation</vt:lpstr>
      <vt:lpstr>Scripts – work through these</vt:lpstr>
      <vt:lpstr>Dataset Check-In</vt:lpstr>
    </vt:vector>
  </TitlesOfParts>
  <Company>HAO/ESSL/NCAR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Peter Fox</dc:creator>
  <cp:lastModifiedBy>Munasinghe, Thilanka</cp:lastModifiedBy>
  <cp:revision>558</cp:revision>
  <cp:lastPrinted>2007-01-04T17:13:00Z</cp:lastPrinted>
  <dcterms:created xsi:type="dcterms:W3CDTF">2010-08-30T14:12:46Z</dcterms:created>
  <dcterms:modified xsi:type="dcterms:W3CDTF">2020-10-02T13:20:23Z</dcterms:modified>
</cp:coreProperties>
</file>