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A9FA9-897A-4DA1-9700-A067F2F42975}" type="doc">
      <dgm:prSet loTypeId="urn:microsoft.com/office/officeart/2005/8/layout/hList7" loCatId="list" qsTypeId="urn:microsoft.com/office/officeart/2005/8/quickstyle/3d4" qsCatId="3D" csTypeId="urn:microsoft.com/office/officeart/2005/8/colors/accent2_2" csCatId="accent2" phldr="1"/>
      <dgm:spPr/>
    </dgm:pt>
    <dgm:pt modelId="{D9D82881-26C1-4166-9AB0-BDF486058A63}">
      <dgm:prSet phldrT="[Text]"/>
      <dgm:spPr/>
      <dgm:t>
        <a:bodyPr/>
        <a:lstStyle/>
        <a:p>
          <a:r>
            <a:rPr lang="en-US" b="1" dirty="0">
              <a:solidFill>
                <a:srgbClr val="FF0000"/>
              </a:solidFill>
            </a:rPr>
            <a:t>CI/CD OVERVIEW</a:t>
          </a:r>
        </a:p>
      </dgm:t>
    </dgm:pt>
    <dgm:pt modelId="{2C02A2BA-8094-4BEA-9DE8-70A11887F939}" type="parTrans" cxnId="{B7CD1187-075C-4991-B54E-9CF2ACDDFA77}">
      <dgm:prSet/>
      <dgm:spPr/>
      <dgm:t>
        <a:bodyPr/>
        <a:lstStyle/>
        <a:p>
          <a:endParaRPr lang="en-US"/>
        </a:p>
      </dgm:t>
    </dgm:pt>
    <dgm:pt modelId="{08C4392F-6712-4C4A-A9EE-5826D60629ED}" type="sibTrans" cxnId="{B7CD1187-075C-4991-B54E-9CF2ACDDFA77}">
      <dgm:prSet/>
      <dgm:spPr/>
      <dgm:t>
        <a:bodyPr/>
        <a:lstStyle/>
        <a:p>
          <a:endParaRPr lang="en-US"/>
        </a:p>
      </dgm:t>
    </dgm:pt>
    <dgm:pt modelId="{D4521D1C-A2E5-4EDA-A491-53D2DB45F4B0}">
      <dgm:prSet phldrT="[Text]"/>
      <dgm:spPr/>
      <dgm:t>
        <a:bodyPr/>
        <a:lstStyle/>
        <a:p>
          <a:r>
            <a:rPr lang="en-US" b="1" dirty="0">
              <a:solidFill>
                <a:srgbClr val="FF0000"/>
              </a:solidFill>
            </a:rPr>
            <a:t>BENEFITS OF CI/CD</a:t>
          </a:r>
        </a:p>
      </dgm:t>
    </dgm:pt>
    <dgm:pt modelId="{A35FAE8F-168A-4CA1-A976-3A010535559C}" type="parTrans" cxnId="{45FDCE54-A0B4-4BD4-B51B-8E97B1DE3B63}">
      <dgm:prSet/>
      <dgm:spPr/>
      <dgm:t>
        <a:bodyPr/>
        <a:lstStyle/>
        <a:p>
          <a:endParaRPr lang="en-US"/>
        </a:p>
      </dgm:t>
    </dgm:pt>
    <dgm:pt modelId="{0F252658-7008-4F57-A725-38AFC6363A69}" type="sibTrans" cxnId="{45FDCE54-A0B4-4BD4-B51B-8E97B1DE3B63}">
      <dgm:prSet/>
      <dgm:spPr/>
      <dgm:t>
        <a:bodyPr/>
        <a:lstStyle/>
        <a:p>
          <a:endParaRPr lang="en-US"/>
        </a:p>
      </dgm:t>
    </dgm:pt>
    <dgm:pt modelId="{B026D060-4EE9-49DC-90EC-C679F47CEBB7}" type="pres">
      <dgm:prSet presAssocID="{505A9FA9-897A-4DA1-9700-A067F2F42975}" presName="Name0" presStyleCnt="0">
        <dgm:presLayoutVars>
          <dgm:dir/>
          <dgm:resizeHandles val="exact"/>
        </dgm:presLayoutVars>
      </dgm:prSet>
      <dgm:spPr/>
    </dgm:pt>
    <dgm:pt modelId="{48370CF2-AA99-43B3-8451-669C2A17A460}" type="pres">
      <dgm:prSet presAssocID="{505A9FA9-897A-4DA1-9700-A067F2F42975}" presName="fgShape" presStyleLbl="fgShp" presStyleIdx="0" presStyleCnt="1"/>
      <dgm:spPr/>
    </dgm:pt>
    <dgm:pt modelId="{CC4A320F-4BE3-4CE0-91A8-968F793A177C}" type="pres">
      <dgm:prSet presAssocID="{505A9FA9-897A-4DA1-9700-A067F2F42975}" presName="linComp" presStyleCnt="0"/>
      <dgm:spPr/>
    </dgm:pt>
    <dgm:pt modelId="{E0F092A8-943D-4B16-8AE3-E79AE05FA7C2}" type="pres">
      <dgm:prSet presAssocID="{D9D82881-26C1-4166-9AB0-BDF486058A63}" presName="compNode" presStyleCnt="0"/>
      <dgm:spPr/>
    </dgm:pt>
    <dgm:pt modelId="{1F076E4B-921A-4301-B46C-74895688D322}" type="pres">
      <dgm:prSet presAssocID="{D9D82881-26C1-4166-9AB0-BDF486058A63}" presName="bkgdShape" presStyleLbl="node1" presStyleIdx="0" presStyleCnt="2"/>
      <dgm:spPr/>
    </dgm:pt>
    <dgm:pt modelId="{C4069412-AF63-427A-B9B5-A3F81831F680}" type="pres">
      <dgm:prSet presAssocID="{D9D82881-26C1-4166-9AB0-BDF486058A63}" presName="nodeTx" presStyleLbl="node1" presStyleIdx="0" presStyleCnt="2">
        <dgm:presLayoutVars>
          <dgm:bulletEnabled val="1"/>
        </dgm:presLayoutVars>
      </dgm:prSet>
      <dgm:spPr/>
    </dgm:pt>
    <dgm:pt modelId="{668D0AF0-95E8-4EFD-AD53-E206BA173050}" type="pres">
      <dgm:prSet presAssocID="{D9D82881-26C1-4166-9AB0-BDF486058A63}" presName="invisiNode" presStyleLbl="node1" presStyleIdx="0" presStyleCnt="2"/>
      <dgm:spPr/>
    </dgm:pt>
    <dgm:pt modelId="{F7B24442-6B2C-4A93-90C9-DEF2AA89E08A}" type="pres">
      <dgm:prSet presAssocID="{D9D82881-26C1-4166-9AB0-BDF486058A63}" presName="imagNode" presStyleLbl="fgImgPlace1" presStyleIdx="0" presStyleCnt="2"/>
      <dgm:spPr/>
    </dgm:pt>
    <dgm:pt modelId="{B88B1E66-2F06-4267-9794-8248033EA3F1}" type="pres">
      <dgm:prSet presAssocID="{08C4392F-6712-4C4A-A9EE-5826D60629ED}" presName="sibTrans" presStyleLbl="sibTrans2D1" presStyleIdx="0" presStyleCnt="0"/>
      <dgm:spPr/>
    </dgm:pt>
    <dgm:pt modelId="{255C2A71-1DCC-4C77-A0F2-AA0C4423BA11}" type="pres">
      <dgm:prSet presAssocID="{D4521D1C-A2E5-4EDA-A491-53D2DB45F4B0}" presName="compNode" presStyleCnt="0"/>
      <dgm:spPr/>
    </dgm:pt>
    <dgm:pt modelId="{E1FAE2E6-C0FA-4494-ACC7-59424F4E9A7F}" type="pres">
      <dgm:prSet presAssocID="{D4521D1C-A2E5-4EDA-A491-53D2DB45F4B0}" presName="bkgdShape" presStyleLbl="node1" presStyleIdx="1" presStyleCnt="2"/>
      <dgm:spPr/>
    </dgm:pt>
    <dgm:pt modelId="{540BCFEA-E6DF-445E-89D5-4B4D1CA45181}" type="pres">
      <dgm:prSet presAssocID="{D4521D1C-A2E5-4EDA-A491-53D2DB45F4B0}" presName="nodeTx" presStyleLbl="node1" presStyleIdx="1" presStyleCnt="2">
        <dgm:presLayoutVars>
          <dgm:bulletEnabled val="1"/>
        </dgm:presLayoutVars>
      </dgm:prSet>
      <dgm:spPr/>
    </dgm:pt>
    <dgm:pt modelId="{1DC0E337-64DC-4833-860D-127957BBF642}" type="pres">
      <dgm:prSet presAssocID="{D4521D1C-A2E5-4EDA-A491-53D2DB45F4B0}" presName="invisiNode" presStyleLbl="node1" presStyleIdx="1" presStyleCnt="2"/>
      <dgm:spPr/>
    </dgm:pt>
    <dgm:pt modelId="{3321D760-94D8-4A72-802A-B36F776B6F9D}" type="pres">
      <dgm:prSet presAssocID="{D4521D1C-A2E5-4EDA-A491-53D2DB45F4B0}" presName="imagNode" presStyleLbl="fgImgPlace1" presStyleIdx="1" presStyleCnt="2"/>
      <dgm:spPr/>
    </dgm:pt>
  </dgm:ptLst>
  <dgm:cxnLst>
    <dgm:cxn modelId="{45FDCE54-A0B4-4BD4-B51B-8E97B1DE3B63}" srcId="{505A9FA9-897A-4DA1-9700-A067F2F42975}" destId="{D4521D1C-A2E5-4EDA-A491-53D2DB45F4B0}" srcOrd="1" destOrd="0" parTransId="{A35FAE8F-168A-4CA1-A976-3A010535559C}" sibTransId="{0F252658-7008-4F57-A725-38AFC6363A69}"/>
    <dgm:cxn modelId="{B7CD1187-075C-4991-B54E-9CF2ACDDFA77}" srcId="{505A9FA9-897A-4DA1-9700-A067F2F42975}" destId="{D9D82881-26C1-4166-9AB0-BDF486058A63}" srcOrd="0" destOrd="0" parTransId="{2C02A2BA-8094-4BEA-9DE8-70A11887F939}" sibTransId="{08C4392F-6712-4C4A-A9EE-5826D60629ED}"/>
    <dgm:cxn modelId="{262B6D8F-C2BB-4F32-BADB-6635FD72E2A1}" type="presOf" srcId="{D9D82881-26C1-4166-9AB0-BDF486058A63}" destId="{C4069412-AF63-427A-B9B5-A3F81831F680}" srcOrd="1" destOrd="0" presId="urn:microsoft.com/office/officeart/2005/8/layout/hList7"/>
    <dgm:cxn modelId="{654BA0B1-E678-4177-85AC-4513AAB421AB}" type="presOf" srcId="{08C4392F-6712-4C4A-A9EE-5826D60629ED}" destId="{B88B1E66-2F06-4267-9794-8248033EA3F1}" srcOrd="0" destOrd="0" presId="urn:microsoft.com/office/officeart/2005/8/layout/hList7"/>
    <dgm:cxn modelId="{10F725D6-81B8-4A6E-8395-8C7D24894707}" type="presOf" srcId="{D4521D1C-A2E5-4EDA-A491-53D2DB45F4B0}" destId="{E1FAE2E6-C0FA-4494-ACC7-59424F4E9A7F}" srcOrd="0" destOrd="0" presId="urn:microsoft.com/office/officeart/2005/8/layout/hList7"/>
    <dgm:cxn modelId="{FF3214E2-0D00-4438-BECF-76A88451AE75}" type="presOf" srcId="{D9D82881-26C1-4166-9AB0-BDF486058A63}" destId="{1F076E4B-921A-4301-B46C-74895688D322}" srcOrd="0" destOrd="0" presId="urn:microsoft.com/office/officeart/2005/8/layout/hList7"/>
    <dgm:cxn modelId="{538FD4F6-CEE0-4675-9191-CBC0398F452E}" type="presOf" srcId="{D4521D1C-A2E5-4EDA-A491-53D2DB45F4B0}" destId="{540BCFEA-E6DF-445E-89D5-4B4D1CA45181}" srcOrd="1" destOrd="0" presId="urn:microsoft.com/office/officeart/2005/8/layout/hList7"/>
    <dgm:cxn modelId="{9AF1FAF7-5C52-4C4A-B9CE-43A66FA7CCB8}" type="presOf" srcId="{505A9FA9-897A-4DA1-9700-A067F2F42975}" destId="{B026D060-4EE9-49DC-90EC-C679F47CEBB7}" srcOrd="0" destOrd="0" presId="urn:microsoft.com/office/officeart/2005/8/layout/hList7"/>
    <dgm:cxn modelId="{CD512F49-3237-4F2F-9CB3-183F4F9329CC}" type="presParOf" srcId="{B026D060-4EE9-49DC-90EC-C679F47CEBB7}" destId="{48370CF2-AA99-43B3-8451-669C2A17A460}" srcOrd="0" destOrd="0" presId="urn:microsoft.com/office/officeart/2005/8/layout/hList7"/>
    <dgm:cxn modelId="{D2293D50-3758-4F7F-B24C-83C3FE9BE5FD}" type="presParOf" srcId="{B026D060-4EE9-49DC-90EC-C679F47CEBB7}" destId="{CC4A320F-4BE3-4CE0-91A8-968F793A177C}" srcOrd="1" destOrd="0" presId="urn:microsoft.com/office/officeart/2005/8/layout/hList7"/>
    <dgm:cxn modelId="{4E4E75D9-2C73-4EE5-834D-C0EC155C0DA2}" type="presParOf" srcId="{CC4A320F-4BE3-4CE0-91A8-968F793A177C}" destId="{E0F092A8-943D-4B16-8AE3-E79AE05FA7C2}" srcOrd="0" destOrd="0" presId="urn:microsoft.com/office/officeart/2005/8/layout/hList7"/>
    <dgm:cxn modelId="{9719149A-9624-40AC-83DD-580C317B2807}" type="presParOf" srcId="{E0F092A8-943D-4B16-8AE3-E79AE05FA7C2}" destId="{1F076E4B-921A-4301-B46C-74895688D322}" srcOrd="0" destOrd="0" presId="urn:microsoft.com/office/officeart/2005/8/layout/hList7"/>
    <dgm:cxn modelId="{EBF6A985-4512-4E51-AFFD-FA77B6E69FF1}" type="presParOf" srcId="{E0F092A8-943D-4B16-8AE3-E79AE05FA7C2}" destId="{C4069412-AF63-427A-B9B5-A3F81831F680}" srcOrd="1" destOrd="0" presId="urn:microsoft.com/office/officeart/2005/8/layout/hList7"/>
    <dgm:cxn modelId="{F035F10C-8159-42E9-B749-93264C848198}" type="presParOf" srcId="{E0F092A8-943D-4B16-8AE3-E79AE05FA7C2}" destId="{668D0AF0-95E8-4EFD-AD53-E206BA173050}" srcOrd="2" destOrd="0" presId="urn:microsoft.com/office/officeart/2005/8/layout/hList7"/>
    <dgm:cxn modelId="{681455C9-CB75-4709-8926-9CAE44F72BA1}" type="presParOf" srcId="{E0F092A8-943D-4B16-8AE3-E79AE05FA7C2}" destId="{F7B24442-6B2C-4A93-90C9-DEF2AA89E08A}" srcOrd="3" destOrd="0" presId="urn:microsoft.com/office/officeart/2005/8/layout/hList7"/>
    <dgm:cxn modelId="{938BB4DD-6389-45A6-8D67-79E5524CD7B5}" type="presParOf" srcId="{CC4A320F-4BE3-4CE0-91A8-968F793A177C}" destId="{B88B1E66-2F06-4267-9794-8248033EA3F1}" srcOrd="1" destOrd="0" presId="urn:microsoft.com/office/officeart/2005/8/layout/hList7"/>
    <dgm:cxn modelId="{D745F8D4-F22E-442B-A283-C9CA02157DC7}" type="presParOf" srcId="{CC4A320F-4BE3-4CE0-91A8-968F793A177C}" destId="{255C2A71-1DCC-4C77-A0F2-AA0C4423BA11}" srcOrd="2" destOrd="0" presId="urn:microsoft.com/office/officeart/2005/8/layout/hList7"/>
    <dgm:cxn modelId="{8C919E20-7A31-4ED3-95E6-03D357FACA7C}" type="presParOf" srcId="{255C2A71-1DCC-4C77-A0F2-AA0C4423BA11}" destId="{E1FAE2E6-C0FA-4494-ACC7-59424F4E9A7F}" srcOrd="0" destOrd="0" presId="urn:microsoft.com/office/officeart/2005/8/layout/hList7"/>
    <dgm:cxn modelId="{A7A9EBEC-3CF4-4150-A1C8-507A07980A4A}" type="presParOf" srcId="{255C2A71-1DCC-4C77-A0F2-AA0C4423BA11}" destId="{540BCFEA-E6DF-445E-89D5-4B4D1CA45181}" srcOrd="1" destOrd="0" presId="urn:microsoft.com/office/officeart/2005/8/layout/hList7"/>
    <dgm:cxn modelId="{F9F73EFA-68B5-4B3B-97D5-48840B71F199}" type="presParOf" srcId="{255C2A71-1DCC-4C77-A0F2-AA0C4423BA11}" destId="{1DC0E337-64DC-4833-860D-127957BBF642}" srcOrd="2" destOrd="0" presId="urn:microsoft.com/office/officeart/2005/8/layout/hList7"/>
    <dgm:cxn modelId="{33AE7CF0-1300-40ED-884E-A197E031B02C}" type="presParOf" srcId="{255C2A71-1DCC-4C77-A0F2-AA0C4423BA11}" destId="{3321D760-94D8-4A72-802A-B36F776B6F9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76E4B-921A-4301-B46C-74895688D322}">
      <dsp:nvSpPr>
        <dsp:cNvPr id="0" name=""/>
        <dsp:cNvSpPr/>
      </dsp:nvSpPr>
      <dsp:spPr>
        <a:xfrm>
          <a:off x="4092"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rgbClr val="FF0000"/>
              </a:solidFill>
            </a:rPr>
            <a:t>CI/CD OVERVIEW</a:t>
          </a:r>
        </a:p>
      </dsp:txBody>
      <dsp:txXfrm>
        <a:off x="4092" y="896112"/>
        <a:ext cx="4687508" cy="896112"/>
      </dsp:txXfrm>
    </dsp:sp>
    <dsp:sp modelId="{F7B24442-6B2C-4A93-90C9-DEF2AA89E08A}">
      <dsp:nvSpPr>
        <dsp:cNvPr id="0" name=""/>
        <dsp:cNvSpPr/>
      </dsp:nvSpPr>
      <dsp:spPr>
        <a:xfrm>
          <a:off x="1974839"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1FAE2E6-C0FA-4494-ACC7-59424F4E9A7F}">
      <dsp:nvSpPr>
        <dsp:cNvPr id="0" name=""/>
        <dsp:cNvSpPr/>
      </dsp:nvSpPr>
      <dsp:spPr>
        <a:xfrm>
          <a:off x="4832226"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rgbClr val="FF0000"/>
              </a:solidFill>
            </a:rPr>
            <a:t>BENEFITS OF CI/CD</a:t>
          </a:r>
        </a:p>
      </dsp:txBody>
      <dsp:txXfrm>
        <a:off x="4832226" y="896112"/>
        <a:ext cx="4687508" cy="896112"/>
      </dsp:txXfrm>
    </dsp:sp>
    <dsp:sp modelId="{3321D760-94D8-4A72-802A-B36F776B6F9D}">
      <dsp:nvSpPr>
        <dsp:cNvPr id="0" name=""/>
        <dsp:cNvSpPr/>
      </dsp:nvSpPr>
      <dsp:spPr>
        <a:xfrm>
          <a:off x="6802973"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8370CF2-AA99-43B3-8451-669C2A17A460}">
      <dsp:nvSpPr>
        <dsp:cNvPr id="0" name=""/>
        <dsp:cNvSpPr/>
      </dsp:nvSpPr>
      <dsp:spPr>
        <a:xfrm>
          <a:off x="380953" y="1792224"/>
          <a:ext cx="8761920" cy="336042"/>
        </a:xfrm>
        <a:prstGeom prst="leftRight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12/19/2022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2010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379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4434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2488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1549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290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687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734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9936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67124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12/19/2022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7269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12/19/2022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908753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ED624-3A53-5807-F5DD-83157E4257EF}"/>
              </a:ext>
            </a:extLst>
          </p:cNvPr>
          <p:cNvSpPr>
            <a:spLocks noGrp="1"/>
          </p:cNvSpPr>
          <p:nvPr>
            <p:ph type="ctrTitle"/>
          </p:nvPr>
        </p:nvSpPr>
        <p:spPr>
          <a:xfrm>
            <a:off x="805999" y="2100462"/>
            <a:ext cx="5364937" cy="2088415"/>
          </a:xfrm>
        </p:spPr>
        <p:txBody>
          <a:bodyPr anchor="ctr">
            <a:normAutofit/>
          </a:bodyPr>
          <a:lstStyle/>
          <a:p>
            <a:pPr algn="ctr"/>
            <a:r>
              <a:rPr lang="en-US" sz="6000" dirty="0">
                <a:solidFill>
                  <a:srgbClr val="FFFF00"/>
                </a:solidFill>
              </a:rPr>
              <a:t>CI / CD</a:t>
            </a:r>
          </a:p>
        </p:txBody>
      </p:sp>
      <p:sp>
        <p:nvSpPr>
          <p:cNvPr id="3" name="Subtitle 2">
            <a:extLst>
              <a:ext uri="{FF2B5EF4-FFF2-40B4-BE49-F238E27FC236}">
                <a16:creationId xmlns:a16="http://schemas.microsoft.com/office/drawing/2014/main" id="{80A9393B-0C67-0106-627B-50C40977230B}"/>
              </a:ext>
            </a:extLst>
          </p:cNvPr>
          <p:cNvSpPr>
            <a:spLocks noGrp="1"/>
          </p:cNvSpPr>
          <p:nvPr>
            <p:ph type="subTitle" idx="1"/>
          </p:nvPr>
        </p:nvSpPr>
        <p:spPr>
          <a:xfrm>
            <a:off x="1140408" y="4995410"/>
            <a:ext cx="5303520" cy="1055071"/>
          </a:xfrm>
        </p:spPr>
        <p:txBody>
          <a:bodyPr anchor="t">
            <a:normAutofit/>
          </a:bodyPr>
          <a:lstStyle/>
          <a:p>
            <a:r>
              <a:rPr lang="en-US" sz="3600" b="1" dirty="0">
                <a:solidFill>
                  <a:srgbClr val="FF0000"/>
                </a:solidFill>
              </a:rPr>
              <a:t>Value To The Business</a:t>
            </a:r>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Neon laser lights aligned to form a triangle">
            <a:extLst>
              <a:ext uri="{FF2B5EF4-FFF2-40B4-BE49-F238E27FC236}">
                <a16:creationId xmlns:a16="http://schemas.microsoft.com/office/drawing/2014/main" id="{077BDEEF-07A5-E623-E5C5-FE476444F3D2}"/>
              </a:ext>
            </a:extLst>
          </p:cNvPr>
          <p:cNvPicPr>
            <a:picLocks noChangeAspect="1"/>
          </p:cNvPicPr>
          <p:nvPr/>
        </p:nvPicPr>
        <p:blipFill rotWithShape="1">
          <a:blip r:embed="rId2"/>
          <a:srcRect l="26042" r="2643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0" name="Subtitle 2">
            <a:extLst>
              <a:ext uri="{FF2B5EF4-FFF2-40B4-BE49-F238E27FC236}">
                <a16:creationId xmlns:a16="http://schemas.microsoft.com/office/drawing/2014/main" id="{5E923709-C1E5-236C-B7A8-241BA2B218A8}"/>
              </a:ext>
            </a:extLst>
          </p:cNvPr>
          <p:cNvSpPr txBox="1">
            <a:spLocks/>
          </p:cNvSpPr>
          <p:nvPr/>
        </p:nvSpPr>
        <p:spPr>
          <a:xfrm>
            <a:off x="8866786" y="6197727"/>
            <a:ext cx="2317029" cy="486396"/>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400"/>
              </a:spcBef>
              <a:spcAft>
                <a:spcPts val="400"/>
              </a:spcAft>
              <a:buClrTx/>
              <a:buFont typeface="Arial" panose="020B0604020202020204" pitchFamily="34" charset="0"/>
              <a:buNone/>
              <a:defRPr sz="2200" kern="1200">
                <a:solidFill>
                  <a:schemeClr val="tx1">
                    <a:lumMod val="85000"/>
                    <a:lumOff val="15000"/>
                  </a:schemeClr>
                </a:solidFill>
                <a:latin typeface="+mn-lt"/>
                <a:ea typeface="+mn-ea"/>
                <a:cs typeface="+mn-cs"/>
              </a:defRPr>
            </a:lvl1pPr>
            <a:lvl2pPr marL="457200" indent="0" algn="ctr"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2pPr>
            <a:lvl3pPr marL="914400" indent="0" algn="ctr"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lumMod val="85000"/>
                    <a:lumOff val="15000"/>
                  </a:schemeClr>
                </a:solidFill>
                <a:latin typeface="+mn-lt"/>
                <a:ea typeface="+mn-ea"/>
                <a:cs typeface="+mn-cs"/>
              </a:defRPr>
            </a:lvl4pPr>
            <a:lvl5pPr marL="1828800" indent="0" algn="ctr"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solidFill>
                  <a:schemeClr val="bg1"/>
                </a:solidFill>
              </a:rPr>
              <a:t>Bishoy Elkes</a:t>
            </a:r>
          </a:p>
        </p:txBody>
      </p:sp>
    </p:spTree>
    <p:extLst>
      <p:ext uri="{BB962C8B-B14F-4D97-AF65-F5344CB8AC3E}">
        <p14:creationId xmlns:p14="http://schemas.microsoft.com/office/powerpoint/2010/main" val="10228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5ECC2D7-6073-3C0E-C645-9588AC772D8E}"/>
              </a:ext>
            </a:extLst>
          </p:cNvPr>
          <p:cNvGraphicFramePr>
            <a:graphicFrameLocks noGrp="1"/>
          </p:cNvGraphicFramePr>
          <p:nvPr>
            <p:ph sz="half" idx="2"/>
            <p:extLst>
              <p:ext uri="{D42A27DB-BD31-4B8C-83A1-F6EECF244321}">
                <p14:modId xmlns:p14="http://schemas.microsoft.com/office/powerpoint/2010/main" val="3723696491"/>
              </p:ext>
            </p:extLst>
          </p:nvPr>
        </p:nvGraphicFramePr>
        <p:xfrm>
          <a:off x="1308295" y="3851031"/>
          <a:ext cx="9523827" cy="2240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93D313B5-E559-DEE2-A928-63F5AC841377}"/>
              </a:ext>
            </a:extLst>
          </p:cNvPr>
          <p:cNvSpPr>
            <a:spLocks noGrp="1"/>
          </p:cNvSpPr>
          <p:nvPr>
            <p:ph type="title"/>
          </p:nvPr>
        </p:nvSpPr>
        <p:spPr>
          <a:xfrm>
            <a:off x="2617704" y="1186961"/>
            <a:ext cx="6956591" cy="1280863"/>
          </a:xfrm>
        </p:spPr>
        <p:txBody>
          <a:bodyPr>
            <a:normAutofit fontScale="90000"/>
          </a:bodyPr>
          <a:lstStyle/>
          <a:p>
            <a:pPr algn="ctr"/>
            <a:r>
              <a:rPr lang="en-US" sz="6600" b="1" dirty="0">
                <a:solidFill>
                  <a:srgbClr val="FFFF00"/>
                </a:solidFill>
              </a:rPr>
              <a:t>Presentation Content</a:t>
            </a:r>
            <a:endParaRPr lang="en-US" b="1" dirty="0">
              <a:solidFill>
                <a:srgbClr val="FFFF00"/>
              </a:solidFill>
            </a:endParaRPr>
          </a:p>
        </p:txBody>
      </p:sp>
    </p:spTree>
    <p:extLst>
      <p:ext uri="{BB962C8B-B14F-4D97-AF65-F5344CB8AC3E}">
        <p14:creationId xmlns:p14="http://schemas.microsoft.com/office/powerpoint/2010/main" val="264267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BE0A6ECA-83B0-40D8-EB6B-2F45C6BD2F28}"/>
              </a:ext>
            </a:extLst>
          </p:cNvPr>
          <p:cNvPicPr>
            <a:picLocks noGrp="1" noChangeAspect="1"/>
          </p:cNvPicPr>
          <p:nvPr>
            <p:ph idx="1"/>
          </p:nvPr>
        </p:nvPicPr>
        <p:blipFill>
          <a:blip r:embed="rId2"/>
          <a:stretch>
            <a:fillRect/>
          </a:stretch>
        </p:blipFill>
        <p:spPr>
          <a:xfrm>
            <a:off x="5535876" y="815926"/>
            <a:ext cx="6069969" cy="5204999"/>
          </a:xfrm>
          <a:prstGeom prst="rect">
            <a:avLst/>
          </a:prstGeom>
        </p:spPr>
      </p:pic>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Content Placeholder 1">
            <a:extLst>
              <a:ext uri="{FF2B5EF4-FFF2-40B4-BE49-F238E27FC236}">
                <a16:creationId xmlns:a16="http://schemas.microsoft.com/office/drawing/2014/main" id="{F43A146D-DFFF-4C44-3350-84CB45BCF0F8}"/>
              </a:ext>
            </a:extLst>
          </p:cNvPr>
          <p:cNvSpPr txBox="1">
            <a:spLocks/>
          </p:cNvSpPr>
          <p:nvPr/>
        </p:nvSpPr>
        <p:spPr>
          <a:xfrm>
            <a:off x="218113" y="1170975"/>
            <a:ext cx="4367954" cy="461259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Continuous Integration “CI”:</a:t>
            </a:r>
            <a:br>
              <a:rPr lang="en-US" dirty="0"/>
            </a:br>
            <a:br>
              <a:rPr lang="en-US" dirty="0"/>
            </a:br>
            <a:r>
              <a:rPr lang="en-US" b="1" dirty="0">
                <a:solidFill>
                  <a:schemeClr val="bg1"/>
                </a:solidFill>
              </a:rPr>
              <a:t>The practice of merging all developers' working copies to shared mainline several times a day. It's the process of "Making". Everything related to the code ﬁts here, and it all culminates in the ultimate goal of CI: a high-quality, deployable artifact!</a:t>
            </a:r>
          </a:p>
        </p:txBody>
      </p:sp>
    </p:spTree>
    <p:extLst>
      <p:ext uri="{BB962C8B-B14F-4D97-AF65-F5344CB8AC3E}">
        <p14:creationId xmlns:p14="http://schemas.microsoft.com/office/powerpoint/2010/main" val="191652538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Content Placeholder 1">
            <a:extLst>
              <a:ext uri="{FF2B5EF4-FFF2-40B4-BE49-F238E27FC236}">
                <a16:creationId xmlns:a16="http://schemas.microsoft.com/office/drawing/2014/main" id="{F43A146D-DFFF-4C44-3350-84CB45BCF0F8}"/>
              </a:ext>
            </a:extLst>
          </p:cNvPr>
          <p:cNvSpPr txBox="1">
            <a:spLocks/>
          </p:cNvSpPr>
          <p:nvPr/>
        </p:nvSpPr>
        <p:spPr>
          <a:xfrm>
            <a:off x="218113" y="1170975"/>
            <a:ext cx="4367954" cy="461259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FF0000"/>
                </a:solidFill>
              </a:rPr>
              <a:t>Continuous Deployment “CD”:</a:t>
            </a:r>
            <a:br>
              <a:rPr lang="en-US" dirty="0"/>
            </a:br>
            <a:br>
              <a:rPr lang="en-US" dirty="0">
                <a:solidFill>
                  <a:schemeClr val="bg1"/>
                </a:solidFill>
              </a:rPr>
            </a:br>
            <a:r>
              <a:rPr lang="en-US" b="1" dirty="0">
                <a:solidFill>
                  <a:schemeClr val="bg1"/>
                </a:solidFill>
              </a:rPr>
              <a:t>A software engineering approach in which the value is delivered frequently through automated deployments. Everything related to deploying the artifact ﬁts here. It's the process of "Moving" the artifact from the shelf to the spotlight</a:t>
            </a:r>
          </a:p>
        </p:txBody>
      </p:sp>
      <p:sp>
        <p:nvSpPr>
          <p:cNvPr id="10" name="Rectangle 6">
            <a:extLst>
              <a:ext uri="{FF2B5EF4-FFF2-40B4-BE49-F238E27FC236}">
                <a16:creationId xmlns:a16="http://schemas.microsoft.com/office/drawing/2014/main" id="{DE18E853-3994-4C17-B4DF-9B1AFDE91915}"/>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
            <a:extLst>
              <a:ext uri="{FF2B5EF4-FFF2-40B4-BE49-F238E27FC236}">
                <a16:creationId xmlns:a16="http://schemas.microsoft.com/office/drawing/2014/main" id="{681455FF-8888-A26E-4D73-4AA235EC34DC}"/>
              </a:ext>
            </a:extLst>
          </p:cNvPr>
          <p:cNvGrpSpPr>
            <a:grpSpLocks/>
          </p:cNvGrpSpPr>
          <p:nvPr/>
        </p:nvGrpSpPr>
        <p:grpSpPr bwMode="auto">
          <a:xfrm>
            <a:off x="5755905" y="730421"/>
            <a:ext cx="5677143" cy="5053139"/>
            <a:chOff x="0" y="0"/>
            <a:chExt cx="6000" cy="5645"/>
          </a:xfrm>
        </p:grpSpPr>
        <p:pic>
          <p:nvPicPr>
            <p:cNvPr id="4101" name="Picture 5">
              <a:extLst>
                <a:ext uri="{FF2B5EF4-FFF2-40B4-BE49-F238E27FC236}">
                  <a16:creationId xmlns:a16="http://schemas.microsoft.com/office/drawing/2014/main" id="{A0F52225-D887-0440-FBC5-F995F73E7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00" cy="564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C3A0C16-E884-EE92-420C-FBCAB12E3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8" y="4433"/>
              <a:ext cx="703" cy="308"/>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
              <a:extLst>
                <a:ext uri="{FF2B5EF4-FFF2-40B4-BE49-F238E27FC236}">
                  <a16:creationId xmlns:a16="http://schemas.microsoft.com/office/drawing/2014/main" id="{D10D64D5-B7CF-AC13-8C43-D314E0C60F16}"/>
                </a:ext>
              </a:extLst>
            </p:cNvPr>
            <p:cNvSpPr txBox="1">
              <a:spLocks noChangeArrowheads="1"/>
            </p:cNvSpPr>
            <p:nvPr/>
          </p:nvSpPr>
          <p:spPr bwMode="auto">
            <a:xfrm>
              <a:off x="4593" y="2294"/>
              <a:ext cx="293" cy="192"/>
            </a:xfrm>
            <a:prstGeom prst="rect">
              <a:avLst/>
            </a:prstGeom>
            <a:solidFill>
              <a:srgbClr val="E231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FFCDCC"/>
                  </a:solidFill>
                  <a:effectLst/>
                  <a:latin typeface="Arial" panose="020B0604020202020204" pitchFamily="34" charset="0"/>
                  <a:ea typeface="Times New Roman" panose="02020603050405020304" pitchFamily="18" charset="0"/>
                  <a:cs typeface="Arial" panose="020B0604020202020204" pitchFamily="34" charset="0"/>
                </a:rPr>
                <a:t>Bu</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57018817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7399-7CD1-E88F-EC64-34E56F0CC6F5}"/>
              </a:ext>
            </a:extLst>
          </p:cNvPr>
          <p:cNvSpPr>
            <a:spLocks noGrp="1"/>
          </p:cNvSpPr>
          <p:nvPr>
            <p:ph type="title"/>
          </p:nvPr>
        </p:nvSpPr>
        <p:spPr>
          <a:xfrm>
            <a:off x="182880" y="932688"/>
            <a:ext cx="11901268" cy="5815584"/>
          </a:xfrm>
        </p:spPr>
        <p:txBody>
          <a:bodyPr>
            <a:normAutofit fontScale="90000"/>
          </a:bodyPr>
          <a:lstStyle/>
          <a:p>
            <a:pPr marL="342900" indent="-342900">
              <a:buFont typeface="Arial" panose="020B0604020202020204" pitchFamily="34" charset="0"/>
              <a:buChar char="•"/>
            </a:pPr>
            <a:r>
              <a:rPr lang="en-US" sz="2000" b="1" i="0" dirty="0"/>
              <a:t>Automate Infrastructure Creation and clean up:</a:t>
            </a:r>
            <a:br>
              <a:rPr lang="en-US" sz="2000" b="1" i="0" dirty="0"/>
            </a:br>
            <a:r>
              <a:rPr lang="en-US" sz="2000" b="1" i="0" dirty="0"/>
              <a:t>Eliminating human errors and avoid unnecessary cost of unused or invalid infrastructure</a:t>
            </a:r>
            <a:br>
              <a:rPr lang="en-US" sz="2000" b="1" i="0" dirty="0"/>
            </a:br>
            <a:br>
              <a:rPr lang="en-US" sz="2000" b="1" i="0" dirty="0"/>
            </a:br>
            <a:r>
              <a:rPr lang="en-US" sz="2000" b="1" i="0" dirty="0"/>
              <a:t>Faster to production:</a:t>
            </a:r>
            <a:br>
              <a:rPr lang="en-US" sz="2000" b="1" i="0" dirty="0"/>
            </a:br>
            <a:r>
              <a:rPr lang="en-US" sz="2000" b="1" i="0" dirty="0"/>
              <a:t>By automating the pipeline to production this way, we can deploy features as soon as created which will help increase revenue</a:t>
            </a:r>
            <a:br>
              <a:rPr lang="en-US" sz="2000" b="1" i="0" dirty="0"/>
            </a:br>
            <a:br>
              <a:rPr lang="en-US" sz="2000" b="1" i="0" dirty="0"/>
            </a:br>
            <a:r>
              <a:rPr lang="en-US" sz="2000" b="1" i="0" dirty="0"/>
              <a:t>Automated Rollback Triggered by Job Failure:</a:t>
            </a:r>
            <a:br>
              <a:rPr lang="en-US" sz="2000" b="1" i="0" dirty="0"/>
            </a:br>
            <a:r>
              <a:rPr lang="en-US" sz="2000" b="1" i="0" dirty="0"/>
              <a:t>Automate the process of rolling back and cleaning any infrastructure left which would help in reducing cost and lower down time</a:t>
            </a:r>
            <a:br>
              <a:rPr lang="en-US" sz="2000" b="1" i="0" dirty="0"/>
            </a:br>
            <a:br>
              <a:rPr lang="en-US" sz="2000" b="1" i="0" dirty="0"/>
            </a:br>
            <a:r>
              <a:rPr lang="en-US" sz="2000" b="1" i="0" dirty="0"/>
              <a:t>Catch Compile Errors After Merge:</a:t>
            </a:r>
            <a:br>
              <a:rPr lang="en-US" sz="2000" b="1" i="0" dirty="0"/>
            </a:br>
            <a:r>
              <a:rPr lang="en-US" sz="2000" b="1" i="0" dirty="0"/>
              <a:t>Discover errors as soon as the developer make his commit which will help reduce the time of developers and reduce cost</a:t>
            </a:r>
            <a:br>
              <a:rPr lang="en-US" sz="2000" b="1" i="0" dirty="0"/>
            </a:br>
            <a:br>
              <a:rPr lang="en-US" sz="2000" b="1" i="0" dirty="0"/>
            </a:br>
            <a:r>
              <a:rPr lang="en-US" sz="2000" b="1" i="0" dirty="0"/>
              <a:t>Catch Unit Test Failures:</a:t>
            </a:r>
            <a:br>
              <a:rPr lang="en-US" sz="2000" b="1" i="0" dirty="0"/>
            </a:br>
            <a:r>
              <a:rPr lang="en-US" sz="2000" b="1" i="0" dirty="0"/>
              <a:t>Unit tests are not neglected with CICD which will increase code quality and catch errors early before production which would decrease cost</a:t>
            </a:r>
            <a:br>
              <a:rPr lang="en-US" sz="2000" b="1" i="0" dirty="0"/>
            </a:br>
            <a:br>
              <a:rPr lang="en-US" sz="2000" b="1" i="0" dirty="0"/>
            </a:br>
            <a:r>
              <a:rPr lang="en-US" sz="2000" b="1" i="0" dirty="0"/>
              <a:t>Automated Smoke Tests:</a:t>
            </a:r>
            <a:br>
              <a:rPr lang="en-US" sz="2000" b="1" i="0" dirty="0"/>
            </a:br>
            <a:r>
              <a:rPr lang="en-US" sz="2000" b="1" i="0" dirty="0"/>
              <a:t>Automate smoke test after deployment and automatic rollback in case of failure which will decrease downtime and reduce cost</a:t>
            </a:r>
            <a:br>
              <a:rPr lang="en-US" sz="2000" dirty="0"/>
            </a:br>
            <a:endParaRPr lang="en-US" sz="2000" dirty="0"/>
          </a:p>
        </p:txBody>
      </p:sp>
      <p:sp>
        <p:nvSpPr>
          <p:cNvPr id="3" name="Text Placeholder 2">
            <a:extLst>
              <a:ext uri="{FF2B5EF4-FFF2-40B4-BE49-F238E27FC236}">
                <a16:creationId xmlns:a16="http://schemas.microsoft.com/office/drawing/2014/main" id="{113C3A36-9197-A8E4-113A-B0F45B0B94D7}"/>
              </a:ext>
            </a:extLst>
          </p:cNvPr>
          <p:cNvSpPr>
            <a:spLocks noGrp="1"/>
          </p:cNvSpPr>
          <p:nvPr>
            <p:ph type="body" idx="1"/>
          </p:nvPr>
        </p:nvSpPr>
        <p:spPr>
          <a:xfrm>
            <a:off x="4037427" y="109728"/>
            <a:ext cx="4117145" cy="822960"/>
          </a:xfrm>
        </p:spPr>
        <p:txBody>
          <a:bodyPr>
            <a:normAutofit/>
          </a:bodyPr>
          <a:lstStyle/>
          <a:p>
            <a:r>
              <a:rPr lang="en-US" sz="3600" b="1" dirty="0">
                <a:solidFill>
                  <a:srgbClr val="FFFF00"/>
                </a:solidFill>
              </a:rPr>
              <a:t>Beneﬁts of CI/CD</a:t>
            </a:r>
          </a:p>
        </p:txBody>
      </p:sp>
    </p:spTree>
    <p:extLst>
      <p:ext uri="{BB962C8B-B14F-4D97-AF65-F5344CB8AC3E}">
        <p14:creationId xmlns:p14="http://schemas.microsoft.com/office/powerpoint/2010/main" val="487475516"/>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Organic</Template>
  <TotalTime>47</TotalTime>
  <Words>295</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Avenir Next LT Pro</vt:lpstr>
      <vt:lpstr>Sitka Banner</vt:lpstr>
      <vt:lpstr>HeadlinesVTI</vt:lpstr>
      <vt:lpstr>CI / CD</vt:lpstr>
      <vt:lpstr>Presentation Content</vt:lpstr>
      <vt:lpstr>PowerPoint Presentation</vt:lpstr>
      <vt:lpstr>PowerPoint Presentation</vt:lpstr>
      <vt:lpstr>Automate Infrastructure Creation and clean up: Eliminating human errors and avoid unnecessary cost of unused or invalid infrastructure  Faster to production: By automating the pipeline to production this way, we can deploy features as soon as created which will help increase revenue  Automated Rollback Triggered by Job Failure: Automate the process of rolling back and cleaning any infrastructure left which would help in reducing cost and lower down time  Catch Compile Errors After Merge: Discover errors as soon as the developer make his commit which will help reduce the time of developers and reduce cost  Catch Unit Test Failures: Unit tests are not neglected with CICD which will increase code quality and catch errors early before production which would decrease cost  Automated Smoke Tests: Automate smoke test after deployment and automatic rollback in case of failure which will decrease downtime and reduce cost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CD</dc:title>
  <dc:creator>bishoy elkes</dc:creator>
  <cp:lastModifiedBy>bishoy elkes</cp:lastModifiedBy>
  <cp:revision>5</cp:revision>
  <dcterms:created xsi:type="dcterms:W3CDTF">2022-11-19T12:20:36Z</dcterms:created>
  <dcterms:modified xsi:type="dcterms:W3CDTF">2022-12-18T22:33:21Z</dcterms:modified>
</cp:coreProperties>
</file>