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74" r:id="rId5"/>
    <p:sldId id="271" r:id="rId6"/>
    <p:sldId id="270" r:id="rId7"/>
    <p:sldId id="272" r:id="rId8"/>
    <p:sldId id="259" r:id="rId9"/>
    <p:sldId id="260" r:id="rId10"/>
    <p:sldId id="261" r:id="rId11"/>
    <p:sldId id="262" r:id="rId12"/>
    <p:sldId id="269" r:id="rId13"/>
    <p:sldId id="264" r:id="rId14"/>
    <p:sldId id="266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/>
    <p:restoredTop sz="94754"/>
  </p:normalViewPr>
  <p:slideViewPr>
    <p:cSldViewPr snapToGrid="0">
      <p:cViewPr varScale="1">
        <p:scale>
          <a:sx n="102" d="100"/>
          <a:sy n="10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1A08-E460-3046-8A7B-ED9CECCC3A0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0B54-1B7D-7D4A-97EC-DDF35558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0486-4C21-4C3D-213F-E02ADEEB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89EAD-8A88-A53C-A264-B52D263AD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A9A9-825E-AB77-F8F1-55BE796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09A4-F73B-1557-5506-A1BC3EFE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C32E-C401-D859-8F7E-A8A664B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B63B-51F6-F430-AEF0-EC3F622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9A4A6-2D14-9571-EFA9-97833A6E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5AD3-CC06-DD0F-9E1E-BEF18251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8AB8-5A6A-C3F1-AAAF-7FB0800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7D36-6CB8-CBA1-2393-778A2EBF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255F-8B71-80D0-0AE4-3E25D99C2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4E98-6E32-EE21-C3D4-6B7CF8D3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FBFC-F152-AF21-6574-C37F985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D490-85A1-990F-A1D4-35008118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6FB2-7E61-21E3-3CBD-09C8EA4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685-DA63-C3F6-C369-F15B235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5C14-F5E0-BA76-F043-1B0D0FCC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BCC2-9D19-0FC4-917B-12F7BB81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C968-5270-DE7E-2A21-B8C58DDC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7ABA-D3B0-705B-ADFD-69D43082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FE97-C29B-AA98-6D5B-B4F95B40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5EF8-5AB1-DEF4-92A9-752C4CAE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9CF9-D9ED-E7EF-9E80-BE681824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FB5C-1315-1756-94ED-B064032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FF36-A111-DD81-034A-656AE3EC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F20-834F-45B6-187E-C5B222C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EEAE-CB15-5499-32D8-F099890BA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676DD-D9A9-3A70-8CD0-391BCBA1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48C5-1BA6-3D03-E6E7-9B2432AA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1679-71C4-EEB0-5C40-B5A83AAF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EE54-3F44-38AC-122C-0811A402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A05-BBD5-7D51-2A0F-9757B292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0554-47EC-3C34-0099-D0667C09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022E-398A-BB97-4F9C-3E755D7E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B14EC-B0CD-3234-D078-03D645E2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12666-44AA-03A1-0D37-DA591EE33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A50C5-1F5A-CF41-C1A5-10509BFF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9A33-48C3-DF19-9AD4-5A0D37CC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A74CE-558D-FD25-C9E1-58E8B270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BF97-64EA-BEB8-1DC6-1BEE536D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D0AA-5306-82C5-4293-9C5F7A2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37993-F62A-A12C-33CD-84570BCA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F2C75-60D6-E24C-74B2-131EFC19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AF25E-43C0-60F7-A116-11F3B0C2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CB8DA-4090-014A-09E1-219F9BA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4A5D-5A09-F50D-3158-5A50D9FD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F8F8-B991-0828-B25D-8CCCE47C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FA24-52E5-BC27-911C-DCFD2FDA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16B9-C7A7-E059-5D07-39B4C70BA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A736-B52B-25F0-72EA-72AE08C4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D04D-B8F1-D5BA-07DC-A8F72E72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0E6DA-D8D7-9B50-28E1-FE6C6D48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FF8-D85E-5996-D2BD-A4A84714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C5FD-D388-B8C4-528D-D23DA798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AA5A-A119-FCE6-486E-444C814F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830A-E3FF-A2DC-E5D7-026E5908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C328-FB1A-8492-447C-8321649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05B4-82CC-F5A7-3A97-696FF43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3C616-609B-E6CF-A956-77C37DA0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61FD-E9DD-E463-546B-045650C0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3DF8-CE34-514A-3E89-59C86619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9E3-B631-DE47-A018-DC9FDDBF52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F4D5-1CF8-41A5-8130-BC699221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1707-AF79-98C8-D352-281165946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B9F2-6743-A956-C6F9-23A0CCA1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Medical Doctor Category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715E7-5D4F-1D97-DAA6-A9A3304EC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798-40FE-052F-C544-24605DF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Turn-by-Turn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9C52-9DF3-2B36-3E49-226085E3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and user engage in a turn-by-turn conversation.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uses in-context learning to refer to the system role for recommendation logic.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pretrained knowledge helps in providing well-informed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CDE0-2C74-5621-1539-D5B20AB0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Recommendation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0174-92A9-3F6A-FF90-B80A6D77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processes the visitor's information, including biodata, symptoms, and medical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Applies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Open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LLM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match the individual with the most suitable medical doctor category.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explains the recommendation based on the collected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4813-2D2D-4C1D-B166-0339E2E7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descript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AI-Assistant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483-A313-23F2-9A02-6D43D780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completion.</a:t>
            </a:r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in-context</a:t>
            </a:r>
            <a:r>
              <a:rPr lang="zh-CN" altLang="en-US" dirty="0"/>
              <a:t> </a:t>
            </a:r>
            <a:r>
              <a:rPr lang="en-US" altLang="zh-CN" dirty="0"/>
              <a:t>learn,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logics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MD</a:t>
            </a:r>
            <a:r>
              <a:rPr lang="zh-CN" altLang="en-US" dirty="0"/>
              <a:t> </a:t>
            </a:r>
            <a:r>
              <a:rPr lang="en-US" altLang="zh-CN" dirty="0"/>
              <a:t>category.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reference,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pretrained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judgement.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up: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logic,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patient’s</a:t>
            </a:r>
            <a:r>
              <a:rPr lang="zh-CN" altLang="en-US" dirty="0"/>
              <a:t> </a:t>
            </a:r>
            <a:r>
              <a:rPr lang="en-US" altLang="zh-CN" dirty="0"/>
              <a:t>biodata.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AI-agent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EA04-CB5B-8C3D-69E3-9BDEB40B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04BF-AB9A-C685-0141-43F0E6B9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asks, "Would you like to make an appointment with the recommended doctor?"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visitor agrees, the AI agent schedules the appointment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recommended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doctor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type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given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provided address and preferred time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visitor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select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from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calendar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4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F790-828A-7D94-217C-C850F48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Confirmation Email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1139-D5FC-D6E7-FA46-5AB8D36D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the appointment is scheduled, the AI agent sends a confirmation email to the visitor's provided email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includes appointment details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time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location,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a summary of the recommended medical doctor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5B61-AC9F-FE90-497D-86FEB550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ED35-BD4F-D65D-663F-B4BF2A8B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AI-Powered Medical Doctor Category Recommendation System offers a seamless and personalized approach to help visitors find the right medical doctor.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Employs in-context learning to make contextually relevant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Simplifies the appointment booking process and enhances the overall healthcare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104-2635-DF68-C7F1-0179789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9DEC-B9DE-57D7-B6E3-2D87C605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B217-CCCC-7997-8C22-F6986B72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6725-BA7D-8363-BDF3-1C81F93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Title: AI-Powered Medical Doctor Category Recommendation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Objective: To assist visitors in finding the appropriate medical doctor based on their medical records and biodata.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0.Multiple turns conversation support.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Rule-based responses for a natural conversation flow.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Visitor's biodata consideration (gender, age, smoking status).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Utilizes medical records for accurate recommendations.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 and confirmation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FB09-1C8B-4089-D903-96743136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F69-2A8D-EB52-A735-68153224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LLM,</a:t>
            </a:r>
            <a:r>
              <a:rPr lang="zh-CN" altLang="en-US" dirty="0"/>
              <a:t> </a:t>
            </a:r>
            <a:r>
              <a:rPr lang="en-US" altLang="zh-CN" dirty="0"/>
              <a:t>category,</a:t>
            </a:r>
            <a:r>
              <a:rPr lang="zh-CN" altLang="en-US" dirty="0"/>
              <a:t> </a:t>
            </a:r>
            <a:r>
              <a:rPr lang="en-US" altLang="zh-CN" dirty="0"/>
              <a:t>classification,</a:t>
            </a:r>
            <a:r>
              <a:rPr lang="zh-CN" altLang="en-US" dirty="0"/>
              <a:t> </a:t>
            </a:r>
            <a:r>
              <a:rPr lang="en-US" altLang="zh-CN" dirty="0"/>
              <a:t>competition---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integration,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background,</a:t>
            </a:r>
            <a:r>
              <a:rPr lang="zh-CN" altLang="en-US" dirty="0"/>
              <a:t> </a:t>
            </a:r>
            <a:r>
              <a:rPr lang="en-US" altLang="zh-CN" dirty="0" err="1"/>
              <a:t>gmap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video,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UI,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interaction,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pages,</a:t>
            </a:r>
          </a:p>
          <a:p>
            <a:r>
              <a:rPr lang="en-US" altLang="zh-CN" dirty="0"/>
              <a:t>Appendix:</a:t>
            </a:r>
            <a:r>
              <a:rPr lang="zh-CN" altLang="en-US" dirty="0"/>
              <a:t> </a:t>
            </a:r>
            <a:r>
              <a:rPr lang="en-US" altLang="zh-CN" dirty="0"/>
              <a:t>reference;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Present: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min,</a:t>
            </a:r>
            <a:r>
              <a:rPr lang="zh-CN" altLang="en-US" dirty="0"/>
              <a:t> </a:t>
            </a:r>
            <a:r>
              <a:rPr lang="en-US" altLang="zh-CN" dirty="0"/>
              <a:t>introduction,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5D0-5E95-49B8-7A83-EF3E692C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58" y="325562"/>
            <a:ext cx="10515600" cy="1325563"/>
          </a:xfrm>
        </p:spPr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5" name="Content Placeholder 4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F9CE8470-3068-AD68-BEDC-8E24BB26E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808" y="3927428"/>
            <a:ext cx="1267562" cy="1756622"/>
          </a:xfr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585DFA4F-CEB7-7DA2-C64B-CA65C054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86" y="1580634"/>
            <a:ext cx="1798492" cy="23979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26" name="Picture 2" descr="An API for 37 Google's SERP features | #SerpApiPodcast - YouTube">
            <a:extLst>
              <a:ext uri="{FF2B5EF4-FFF2-40B4-BE49-F238E27FC236}">
                <a16:creationId xmlns:a16="http://schemas.microsoft.com/office/drawing/2014/main" id="{2BD20D45-3331-40B2-2E55-20D0C004E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4" t="12925" r="23488" b="20675"/>
          <a:stretch/>
        </p:blipFill>
        <p:spPr bwMode="auto">
          <a:xfrm>
            <a:off x="9491837" y="3816594"/>
            <a:ext cx="851718" cy="8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TP.com Reviews 2023: Details, Pricing, &amp; Features | G2">
            <a:extLst>
              <a:ext uri="{FF2B5EF4-FFF2-40B4-BE49-F238E27FC236}">
                <a16:creationId xmlns:a16="http://schemas.microsoft.com/office/drawing/2014/main" id="{C56628A5-5ADB-7E39-5069-17A0E695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59" y="5117245"/>
            <a:ext cx="1103763" cy="580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Send Mail SVG, PNG Icon, Symbol. Download Image.">
            <a:extLst>
              <a:ext uri="{FF2B5EF4-FFF2-40B4-BE49-F238E27FC236}">
                <a16:creationId xmlns:a16="http://schemas.microsoft.com/office/drawing/2014/main" id="{B89AA514-5B43-5349-BA22-BF498120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8" b="24909"/>
          <a:stretch/>
        </p:blipFill>
        <p:spPr bwMode="auto">
          <a:xfrm>
            <a:off x="9540659" y="5196845"/>
            <a:ext cx="1001875" cy="5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463FA-CD59-9FDD-E036-D2D3C41FBFE6}"/>
              </a:ext>
            </a:extLst>
          </p:cNvPr>
          <p:cNvCxnSpPr>
            <a:cxnSpLocks/>
          </p:cNvCxnSpPr>
          <p:nvPr/>
        </p:nvCxnSpPr>
        <p:spPr>
          <a:xfrm>
            <a:off x="7711179" y="4117683"/>
            <a:ext cx="189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049CB-84A1-0E29-6F51-F9D57D70061B}"/>
              </a:ext>
            </a:extLst>
          </p:cNvPr>
          <p:cNvCxnSpPr>
            <a:cxnSpLocks/>
          </p:cNvCxnSpPr>
          <p:nvPr/>
        </p:nvCxnSpPr>
        <p:spPr>
          <a:xfrm flipH="1" flipV="1">
            <a:off x="7711179" y="4303107"/>
            <a:ext cx="1912422" cy="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AB2C4-CD23-9EF8-5A1E-A27C1D2DDC1A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9240822" y="5401470"/>
            <a:ext cx="299837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7E7AB8-C3AD-0B26-930C-1C8036D3B1FF}"/>
              </a:ext>
            </a:extLst>
          </p:cNvPr>
          <p:cNvCxnSpPr>
            <a:cxnSpLocks/>
          </p:cNvCxnSpPr>
          <p:nvPr/>
        </p:nvCxnSpPr>
        <p:spPr>
          <a:xfrm>
            <a:off x="7711179" y="5255488"/>
            <a:ext cx="42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36D6E-E46E-4C11-2FE2-B942587C981E}"/>
              </a:ext>
            </a:extLst>
          </p:cNvPr>
          <p:cNvSpPr txBox="1"/>
          <p:nvPr/>
        </p:nvSpPr>
        <p:spPr>
          <a:xfrm>
            <a:off x="8277711" y="5790943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smtp_server</a:t>
            </a:r>
            <a:endParaRPr lang="en-US" sz="1000" dirty="0"/>
          </a:p>
          <a:p>
            <a:r>
              <a:rPr lang="en-US" sz="1000" dirty="0" err="1"/>
              <a:t>smtp_port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80A0-877F-FBF1-C778-F20462A3DF99}"/>
              </a:ext>
            </a:extLst>
          </p:cNvPr>
          <p:cNvSpPr txBox="1"/>
          <p:nvPr/>
        </p:nvSpPr>
        <p:spPr>
          <a:xfrm>
            <a:off x="7481856" y="5712743"/>
            <a:ext cx="884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sender_email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146A7-C573-660E-F477-EEC1897425CC}"/>
              </a:ext>
            </a:extLst>
          </p:cNvPr>
          <p:cNvSpPr txBox="1"/>
          <p:nvPr/>
        </p:nvSpPr>
        <p:spPr>
          <a:xfrm>
            <a:off x="9791547" y="5790943"/>
            <a:ext cx="9832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receiver_email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8438F-2900-D94B-631C-CD1F3325CC6C}"/>
              </a:ext>
            </a:extLst>
          </p:cNvPr>
          <p:cNvSpPr txBox="1"/>
          <p:nvPr/>
        </p:nvSpPr>
        <p:spPr>
          <a:xfrm>
            <a:off x="7830675" y="3598242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category</a:t>
            </a:r>
          </a:p>
          <a:p>
            <a:r>
              <a:rPr lang="en-US" sz="1000" dirty="0"/>
              <a:t>Visitor’s 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58590-4537-34E0-F838-002089255700}"/>
              </a:ext>
            </a:extLst>
          </p:cNvPr>
          <p:cNvSpPr txBox="1"/>
          <p:nvPr/>
        </p:nvSpPr>
        <p:spPr>
          <a:xfrm>
            <a:off x="7849121" y="4347659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list of clinics </a:t>
            </a:r>
          </a:p>
          <a:p>
            <a:r>
              <a:rPr lang="en-US" sz="1000" dirty="0"/>
              <a:t>in this category with address</a:t>
            </a:r>
          </a:p>
        </p:txBody>
      </p:sp>
      <p:pic>
        <p:nvPicPr>
          <p:cNvPr id="1036" name="Picture 12" descr="Amazon Database Logo PNG Transparent &amp; SVG Vector - Freebie Supply">
            <a:extLst>
              <a:ext uri="{FF2B5EF4-FFF2-40B4-BE49-F238E27FC236}">
                <a16:creationId xmlns:a16="http://schemas.microsoft.com/office/drawing/2014/main" id="{99D10FD8-9FFD-609F-766A-2E291227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71" y="4280286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tGPT - Wikipedia">
            <a:extLst>
              <a:ext uri="{FF2B5EF4-FFF2-40B4-BE49-F238E27FC236}">
                <a16:creationId xmlns:a16="http://schemas.microsoft.com/office/drawing/2014/main" id="{088D6483-7A57-9E1E-898C-1DA2D19D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44" y="4771314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857B99-7B87-F094-7AC7-95167351D52F}"/>
              </a:ext>
            </a:extLst>
          </p:cNvPr>
          <p:cNvCxnSpPr>
            <a:cxnSpLocks/>
          </p:cNvCxnSpPr>
          <p:nvPr/>
        </p:nvCxnSpPr>
        <p:spPr>
          <a:xfrm>
            <a:off x="2164370" y="4721294"/>
            <a:ext cx="51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7D552-7744-1EBB-2101-38BB2D9D9B88}"/>
              </a:ext>
            </a:extLst>
          </p:cNvPr>
          <p:cNvCxnSpPr>
            <a:cxnSpLocks/>
          </p:cNvCxnSpPr>
          <p:nvPr/>
        </p:nvCxnSpPr>
        <p:spPr>
          <a:xfrm>
            <a:off x="3538841" y="4977867"/>
            <a:ext cx="817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CFE53F-1C21-F28C-6D26-76CA5944326D}"/>
              </a:ext>
            </a:extLst>
          </p:cNvPr>
          <p:cNvCxnSpPr>
            <a:cxnSpLocks/>
            <a:endCxn id="1038" idx="1"/>
          </p:cNvCxnSpPr>
          <p:nvPr/>
        </p:nvCxnSpPr>
        <p:spPr>
          <a:xfrm flipV="1">
            <a:off x="2164370" y="5212322"/>
            <a:ext cx="2192074" cy="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F14213-6160-CF54-9725-AB524F35B073}"/>
              </a:ext>
            </a:extLst>
          </p:cNvPr>
          <p:cNvSpPr txBox="1"/>
          <p:nvPr/>
        </p:nvSpPr>
        <p:spPr>
          <a:xfrm>
            <a:off x="2285044" y="449371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24AF4D-0E4F-1FDD-74EF-AB6D466A8FA8}"/>
              </a:ext>
            </a:extLst>
          </p:cNvPr>
          <p:cNvSpPr txBox="1"/>
          <p:nvPr/>
        </p:nvSpPr>
        <p:spPr>
          <a:xfrm>
            <a:off x="3482798" y="472058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records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3D801B-3FF4-41EB-56A1-752C5537B28F}"/>
              </a:ext>
            </a:extLst>
          </p:cNvPr>
          <p:cNvSpPr txBox="1"/>
          <p:nvPr/>
        </p:nvSpPr>
        <p:spPr>
          <a:xfrm>
            <a:off x="2775255" y="5337798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BioData</a:t>
            </a:r>
            <a:endParaRPr lang="en-US" sz="1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3A56C4-D6AD-7A6D-C199-738A6D8192F4}"/>
              </a:ext>
            </a:extLst>
          </p:cNvPr>
          <p:cNvCxnSpPr>
            <a:cxnSpLocks/>
          </p:cNvCxnSpPr>
          <p:nvPr/>
        </p:nvCxnSpPr>
        <p:spPr>
          <a:xfrm flipV="1">
            <a:off x="4642587" y="3978077"/>
            <a:ext cx="0" cy="7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8CE25A-1930-E700-E685-D35AE34864EA}"/>
              </a:ext>
            </a:extLst>
          </p:cNvPr>
          <p:cNvCxnSpPr>
            <a:cxnSpLocks/>
          </p:cNvCxnSpPr>
          <p:nvPr/>
        </p:nvCxnSpPr>
        <p:spPr>
          <a:xfrm>
            <a:off x="4905824" y="3968520"/>
            <a:ext cx="0" cy="80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FD14E2-5474-CB74-4305-37B0B53CE510}"/>
              </a:ext>
            </a:extLst>
          </p:cNvPr>
          <p:cNvSpPr txBox="1"/>
          <p:nvPr/>
        </p:nvSpPr>
        <p:spPr>
          <a:xfrm>
            <a:off x="4947956" y="442871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Symptom desc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F6BBED-4F5C-069A-1F72-2378125CCFF7}"/>
              </a:ext>
            </a:extLst>
          </p:cNvPr>
          <p:cNvSpPr/>
          <p:nvPr/>
        </p:nvSpPr>
        <p:spPr>
          <a:xfrm>
            <a:off x="6573814" y="3845288"/>
            <a:ext cx="1156282" cy="18674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Flow and rule-based logic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535963-B7D9-0E46-F302-31B8DEEAF687}"/>
              </a:ext>
            </a:extLst>
          </p:cNvPr>
          <p:cNvCxnSpPr>
            <a:cxnSpLocks/>
          </p:cNvCxnSpPr>
          <p:nvPr/>
        </p:nvCxnSpPr>
        <p:spPr>
          <a:xfrm flipH="1" flipV="1">
            <a:off x="5387878" y="3845288"/>
            <a:ext cx="1185936" cy="70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16F56C-F617-24F5-0943-2AA91C1A0345}"/>
              </a:ext>
            </a:extLst>
          </p:cNvPr>
          <p:cNvCxnSpPr>
            <a:cxnSpLocks/>
          </p:cNvCxnSpPr>
          <p:nvPr/>
        </p:nvCxnSpPr>
        <p:spPr>
          <a:xfrm>
            <a:off x="5417532" y="3598242"/>
            <a:ext cx="1201549" cy="74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DB3DE-EA83-0320-DDEA-40D43D66B7B1}"/>
              </a:ext>
            </a:extLst>
          </p:cNvPr>
          <p:cNvCxnSpPr>
            <a:cxnSpLocks/>
          </p:cNvCxnSpPr>
          <p:nvPr/>
        </p:nvCxnSpPr>
        <p:spPr>
          <a:xfrm>
            <a:off x="5233800" y="5117245"/>
            <a:ext cx="1340014" cy="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F6BDF4-5A8E-795D-0D7C-AB607CD87477}"/>
              </a:ext>
            </a:extLst>
          </p:cNvPr>
          <p:cNvSpPr txBox="1"/>
          <p:nvPr/>
        </p:nvSpPr>
        <p:spPr>
          <a:xfrm>
            <a:off x="5165996" y="5196312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 MD category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FA64113-5DC6-D378-20E6-11BE32ADD766}"/>
              </a:ext>
            </a:extLst>
          </p:cNvPr>
          <p:cNvSpPr txBox="1"/>
          <p:nvPr/>
        </p:nvSpPr>
        <p:spPr>
          <a:xfrm>
            <a:off x="3962862" y="4161470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Ask questions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03B90A7-13BB-C217-4514-EB3BE473B153}"/>
              </a:ext>
            </a:extLst>
          </p:cNvPr>
          <p:cNvSpPr txBox="1"/>
          <p:nvPr/>
        </p:nvSpPr>
        <p:spPr>
          <a:xfrm>
            <a:off x="5319147" y="4155664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Predefined questions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4394BFE-E684-E8F9-BFE1-7CA5B0B6C830}"/>
              </a:ext>
            </a:extLst>
          </p:cNvPr>
          <p:cNvSpPr txBox="1"/>
          <p:nvPr/>
        </p:nvSpPr>
        <p:spPr>
          <a:xfrm>
            <a:off x="5641721" y="366222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User response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AFDE224-A7C2-D58F-2517-113615E52E26}"/>
              </a:ext>
            </a:extLst>
          </p:cNvPr>
          <p:cNvSpPr txBox="1"/>
          <p:nvPr/>
        </p:nvSpPr>
        <p:spPr>
          <a:xfrm>
            <a:off x="922922" y="58524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Initial form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7EF15A0-9D19-1C1A-0E83-3365AB65FF4C}"/>
              </a:ext>
            </a:extLst>
          </p:cNvPr>
          <p:cNvSpPr txBox="1"/>
          <p:nvPr/>
        </p:nvSpPr>
        <p:spPr>
          <a:xfrm>
            <a:off x="4149517" y="1522131"/>
            <a:ext cx="647934" cy="24622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Chat GUI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E8F0CE4-C28A-79DA-C0AB-B80707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74" y="4091861"/>
            <a:ext cx="401852" cy="4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3C3AA3F-602E-1A65-9301-AFF03F7DCFF5}"/>
              </a:ext>
            </a:extLst>
          </p:cNvPr>
          <p:cNvCxnSpPr>
            <a:cxnSpLocks/>
          </p:cNvCxnSpPr>
          <p:nvPr/>
        </p:nvCxnSpPr>
        <p:spPr>
          <a:xfrm>
            <a:off x="10123584" y="4198558"/>
            <a:ext cx="522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61BDB00-6923-5E1E-9A5B-C5EE83BF1D55}"/>
              </a:ext>
            </a:extLst>
          </p:cNvPr>
          <p:cNvSpPr txBox="1"/>
          <p:nvPr/>
        </p:nvSpPr>
        <p:spPr>
          <a:xfrm>
            <a:off x="2931369" y="42120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044" name="Picture 20" descr="Industrial Gears Cog Wheel Machine Logo Graphic by quatrovio · Creative  Fabrica">
            <a:extLst>
              <a:ext uri="{FF2B5EF4-FFF2-40B4-BE49-F238E27FC236}">
                <a16:creationId xmlns:a16="http://schemas.microsoft.com/office/drawing/2014/main" id="{117AE095-CD46-BC2C-DCC7-2B16BD3EB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21728" r="30145" b="24320"/>
          <a:stretch/>
        </p:blipFill>
        <p:spPr bwMode="auto">
          <a:xfrm>
            <a:off x="6876390" y="5243042"/>
            <a:ext cx="513296" cy="4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D4C00A03-F98F-3415-0996-6A18A5F2DA23}"/>
              </a:ext>
            </a:extLst>
          </p:cNvPr>
          <p:cNvSpPr txBox="1"/>
          <p:nvPr/>
        </p:nvSpPr>
        <p:spPr>
          <a:xfrm>
            <a:off x="4087962" y="575303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openai.ChatCompletion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627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8FFE-1F7C-BCF8-F230-0A4C002E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73FA3-6B62-FE2A-B4C3-9277D8C7E32A}"/>
              </a:ext>
            </a:extLst>
          </p:cNvPr>
          <p:cNvSpPr/>
          <p:nvPr/>
        </p:nvSpPr>
        <p:spPr>
          <a:xfrm>
            <a:off x="4338918" y="1713941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greeting</a:t>
            </a:r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4E3C34F-DC5D-049B-BBA4-124E2A14F8F0}"/>
              </a:ext>
            </a:extLst>
          </p:cNvPr>
          <p:cNvSpPr/>
          <p:nvPr/>
        </p:nvSpPr>
        <p:spPr>
          <a:xfrm>
            <a:off x="4305140" y="337679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category?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E5BD3-3085-5862-851A-53719D17AC84}"/>
              </a:ext>
            </a:extLst>
          </p:cNvPr>
          <p:cNvSpPr/>
          <p:nvPr/>
        </p:nvSpPr>
        <p:spPr>
          <a:xfrm>
            <a:off x="3818969" y="2496766"/>
            <a:ext cx="2814909" cy="412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DFC39F-40F3-DD03-B81A-35E43C9525E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17459" y="2061882"/>
            <a:ext cx="0" cy="4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D0240-B491-C9CA-8E61-DC86D026F74C}"/>
              </a:ext>
            </a:extLst>
          </p:cNvPr>
          <p:cNvCxnSpPr/>
          <p:nvPr/>
        </p:nvCxnSpPr>
        <p:spPr>
          <a:xfrm>
            <a:off x="5217459" y="290914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7E987-3F25-BF19-F50F-69B834A6E434}"/>
              </a:ext>
            </a:extLst>
          </p:cNvPr>
          <p:cNvCxnSpPr/>
          <p:nvPr/>
        </p:nvCxnSpPr>
        <p:spPr>
          <a:xfrm>
            <a:off x="5183681" y="383786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1AC802-3A12-CAE4-3CD4-381CBABB6222}"/>
              </a:ext>
            </a:extLst>
          </p:cNvPr>
          <p:cNvSpPr txBox="1"/>
          <p:nvPr/>
        </p:nvSpPr>
        <p:spPr>
          <a:xfrm>
            <a:off x="5326076" y="4056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FDE6BB3-668E-CFBD-AFD3-2D7359C4F2FE}"/>
              </a:ext>
            </a:extLst>
          </p:cNvPr>
          <p:cNvSpPr/>
          <p:nvPr/>
        </p:nvSpPr>
        <p:spPr>
          <a:xfrm>
            <a:off x="4305140" y="431180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appointment?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C904F-CC41-6BED-A455-B2347FA41577}"/>
              </a:ext>
            </a:extLst>
          </p:cNvPr>
          <p:cNvCxnSpPr/>
          <p:nvPr/>
        </p:nvCxnSpPr>
        <p:spPr>
          <a:xfrm>
            <a:off x="5183681" y="4962877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A15438-4B53-5245-4934-EF3000561A2B}"/>
              </a:ext>
            </a:extLst>
          </p:cNvPr>
          <p:cNvSpPr txBox="1"/>
          <p:nvPr/>
        </p:nvSpPr>
        <p:spPr>
          <a:xfrm>
            <a:off x="5310386" y="50621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6798B-57D9-E4BA-7D63-E68BDADC4761}"/>
              </a:ext>
            </a:extLst>
          </p:cNvPr>
          <p:cNvCxnSpPr/>
          <p:nvPr/>
        </p:nvCxnSpPr>
        <p:spPr>
          <a:xfrm>
            <a:off x="6096000" y="3692267"/>
            <a:ext cx="1201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6D6B64-74BE-78DB-E517-41287193D084}"/>
              </a:ext>
            </a:extLst>
          </p:cNvPr>
          <p:cNvCxnSpPr/>
          <p:nvPr/>
        </p:nvCxnSpPr>
        <p:spPr>
          <a:xfrm flipV="1">
            <a:off x="7333129" y="2702954"/>
            <a:ext cx="0" cy="98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8C23A3-46FC-5665-371C-40424E4E8FB8}"/>
              </a:ext>
            </a:extLst>
          </p:cNvPr>
          <p:cNvCxnSpPr>
            <a:endCxn id="7" idx="3"/>
          </p:cNvCxnSpPr>
          <p:nvPr/>
        </p:nvCxnSpPr>
        <p:spPr>
          <a:xfrm flipH="1">
            <a:off x="6633878" y="2702954"/>
            <a:ext cx="663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3F245-9F37-823F-B0B6-26B2B80589DA}"/>
              </a:ext>
            </a:extLst>
          </p:cNvPr>
          <p:cNvSpPr txBox="1"/>
          <p:nvPr/>
        </p:nvSpPr>
        <p:spPr>
          <a:xfrm>
            <a:off x="6560113" y="36900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9A3BC-962D-888B-3B73-60C644E7FA6F}"/>
              </a:ext>
            </a:extLst>
          </p:cNvPr>
          <p:cNvCxnSpPr/>
          <p:nvPr/>
        </p:nvCxnSpPr>
        <p:spPr>
          <a:xfrm>
            <a:off x="6096000" y="4627277"/>
            <a:ext cx="1936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F9827-996D-B094-69D8-930D9BFCB805}"/>
              </a:ext>
            </a:extLst>
          </p:cNvPr>
          <p:cNvSpPr/>
          <p:nvPr/>
        </p:nvSpPr>
        <p:spPr>
          <a:xfrm>
            <a:off x="8066154" y="4453306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698E54-4BD8-3153-3190-CFA8AF979E0B}"/>
              </a:ext>
            </a:extLst>
          </p:cNvPr>
          <p:cNvSpPr/>
          <p:nvPr/>
        </p:nvSpPr>
        <p:spPr>
          <a:xfrm>
            <a:off x="4039642" y="5410848"/>
            <a:ext cx="2288077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Confirmation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33640B-6BD3-781E-2F2C-61579DEF967B}"/>
              </a:ext>
            </a:extLst>
          </p:cNvPr>
          <p:cNvCxnSpPr/>
          <p:nvPr/>
        </p:nvCxnSpPr>
        <p:spPr>
          <a:xfrm>
            <a:off x="5140937" y="5780172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E2AA3-1E9B-023B-05DE-5644B90003DC}"/>
              </a:ext>
            </a:extLst>
          </p:cNvPr>
          <p:cNvSpPr/>
          <p:nvPr/>
        </p:nvSpPr>
        <p:spPr>
          <a:xfrm>
            <a:off x="4347882" y="6228143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EAFDF-C7D4-7B98-C886-291EBB9AAD05}"/>
              </a:ext>
            </a:extLst>
          </p:cNvPr>
          <p:cNvSpPr txBox="1"/>
          <p:nvPr/>
        </p:nvSpPr>
        <p:spPr>
          <a:xfrm>
            <a:off x="6631828" y="43198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1962-4862-0A65-B8D4-0F62B8B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System Role and In-Context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AB69-B4CE-9DC0-4082-E443836F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role contains recommendation logic and patient biodata, providing relevant context to the AI-agent.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In-context learning enables the AI-agent to consider the system role while using pretrained knowledge for judgment.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A61-83B9-1E85-C689-A7831D72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9F8B-428D-0522-7868-1696A80C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973-DA4C-3B74-B5A5-23F904A4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Form-Based Visitor Information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F970-2D97-384B-8CED-55D37421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visitor is prompted to fill out a form providing the following information: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0.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Gender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 Status (Yes/No)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Medical History/Records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Contact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A4F-7DE1-9B29-9C1D-FAB622E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Greeting and Initial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FD28-A33B-67FF-BA18-76B174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 agent greets the visitor and acknowledges the form submission.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Asks, "What brings you here today? How can I assist you?"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1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635</Words>
  <Application>Microsoft Macintosh PowerPoint</Application>
  <PresentationFormat>Widescreen</PresentationFormat>
  <Paragraphs>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Söhne</vt:lpstr>
      <vt:lpstr>Arial</vt:lpstr>
      <vt:lpstr>Calibri</vt:lpstr>
      <vt:lpstr>Calibri Light</vt:lpstr>
      <vt:lpstr>Office Theme</vt:lpstr>
      <vt:lpstr>AI-Powered Medical Doctor Category Recommendation System</vt:lpstr>
      <vt:lpstr>Introduction</vt:lpstr>
      <vt:lpstr>Overall system diagram</vt:lpstr>
      <vt:lpstr>Overall System Diagram</vt:lpstr>
      <vt:lpstr>Flow chart of the conversation</vt:lpstr>
      <vt:lpstr>System Role and In-Context Learning</vt:lpstr>
      <vt:lpstr>PowerPoint Presentation</vt:lpstr>
      <vt:lpstr>Form-Based Visitor Information Collection</vt:lpstr>
      <vt:lpstr>Greeting and Initial Conversation</vt:lpstr>
      <vt:lpstr>Turn-by-Turn Conversation</vt:lpstr>
      <vt:lpstr>AI-Powered Recommendation Process</vt:lpstr>
      <vt:lpstr>Brief descript for the AI-Assistant </vt:lpstr>
      <vt:lpstr>Appointment Scheduling</vt:lpstr>
      <vt:lpstr>Confirmation Email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Jianlei Zhang</dc:creator>
  <cp:lastModifiedBy>Jianlei Zhang</cp:lastModifiedBy>
  <cp:revision>23</cp:revision>
  <dcterms:created xsi:type="dcterms:W3CDTF">2023-08-02T23:27:13Z</dcterms:created>
  <dcterms:modified xsi:type="dcterms:W3CDTF">2023-08-11T01:43:56Z</dcterms:modified>
</cp:coreProperties>
</file>