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74" r:id="rId4"/>
    <p:sldId id="271" r:id="rId5"/>
    <p:sldId id="270" r:id="rId6"/>
    <p:sldId id="272" r:id="rId7"/>
    <p:sldId id="273" r:id="rId8"/>
    <p:sldId id="259" r:id="rId9"/>
    <p:sldId id="260" r:id="rId10"/>
    <p:sldId id="261" r:id="rId11"/>
    <p:sldId id="262" r:id="rId12"/>
    <p:sldId id="269" r:id="rId13"/>
    <p:sldId id="264" r:id="rId14"/>
    <p:sldId id="266" r:id="rId15"/>
    <p:sldId id="277" r:id="rId16"/>
    <p:sldId id="275" r:id="rId17"/>
    <p:sldId id="276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/>
    <p:restoredTop sz="94762"/>
  </p:normalViewPr>
  <p:slideViewPr>
    <p:cSldViewPr snapToGrid="0">
      <p:cViewPr varScale="1">
        <p:scale>
          <a:sx n="103" d="100"/>
          <a:sy n="103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904DF-361B-4EDB-A708-2D6A054A20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BB9101C-81F0-400E-8467-BF16CC8E8E98}">
      <dgm:prSet/>
      <dgm:spPr/>
      <dgm:t>
        <a:bodyPr/>
        <a:lstStyle/>
        <a:p>
          <a:pPr>
            <a:defRPr b="1"/>
          </a:pPr>
          <a:r>
            <a:rPr lang="en-US" b="1" i="0"/>
            <a:t>In-Context Learning with Pretrained Knowledge:</a:t>
          </a:r>
          <a:endParaRPr lang="en-US"/>
        </a:p>
      </dgm:t>
    </dgm:pt>
    <dgm:pt modelId="{17A2A1E7-F6B8-42BE-BFFC-415A90668675}" type="parTrans" cxnId="{BDBFFC4E-7B59-497C-A3BA-72C2173A9DE3}">
      <dgm:prSet/>
      <dgm:spPr/>
      <dgm:t>
        <a:bodyPr/>
        <a:lstStyle/>
        <a:p>
          <a:endParaRPr lang="en-US"/>
        </a:p>
      </dgm:t>
    </dgm:pt>
    <dgm:pt modelId="{5E91A685-6CD3-4FE2-816B-F2B56AD6B7B8}" type="sibTrans" cxnId="{BDBFFC4E-7B59-497C-A3BA-72C2173A9DE3}">
      <dgm:prSet/>
      <dgm:spPr/>
      <dgm:t>
        <a:bodyPr/>
        <a:lstStyle/>
        <a:p>
          <a:endParaRPr lang="en-US"/>
        </a:p>
      </dgm:t>
    </dgm:pt>
    <dgm:pt modelId="{2577B763-B467-40D3-BB6B-168C367ED08F}">
      <dgm:prSet/>
      <dgm:spPr/>
      <dgm:t>
        <a:bodyPr/>
        <a:lstStyle/>
        <a:p>
          <a:r>
            <a:rPr lang="en-US" b="0" i="0"/>
            <a:t>The AI-agent employs in-context learning, utilizing the system role‘s context alongside its pretrained knowledge as</a:t>
          </a:r>
          <a:r>
            <a:rPr lang="zh-CN" b="0" i="0"/>
            <a:t> </a:t>
          </a:r>
          <a:r>
            <a:rPr lang="en-US" b="0" i="0"/>
            <a:t>common</a:t>
          </a:r>
          <a:r>
            <a:rPr lang="zh-CN" b="0" i="0"/>
            <a:t> </a:t>
          </a:r>
          <a:r>
            <a:rPr lang="en-US" b="0" i="0"/>
            <a:t>sense</a:t>
          </a:r>
          <a:r>
            <a:rPr lang="zh-CN" b="0" i="0"/>
            <a:t> </a:t>
          </a:r>
          <a:r>
            <a:rPr lang="en-US" b="0" i="0"/>
            <a:t>for informed decision-making.</a:t>
          </a:r>
          <a:endParaRPr lang="en-US"/>
        </a:p>
      </dgm:t>
    </dgm:pt>
    <dgm:pt modelId="{55F76BB4-85B1-4F75-93D3-A3AFEF86E492}" type="parTrans" cxnId="{6713B1EE-AE8F-4100-9B9E-14E2790F47B3}">
      <dgm:prSet/>
      <dgm:spPr/>
      <dgm:t>
        <a:bodyPr/>
        <a:lstStyle/>
        <a:p>
          <a:endParaRPr lang="en-US"/>
        </a:p>
      </dgm:t>
    </dgm:pt>
    <dgm:pt modelId="{45007592-C308-4C76-89DC-9AB0A7E776D8}" type="sibTrans" cxnId="{6713B1EE-AE8F-4100-9B9E-14E2790F47B3}">
      <dgm:prSet/>
      <dgm:spPr/>
      <dgm:t>
        <a:bodyPr/>
        <a:lstStyle/>
        <a:p>
          <a:endParaRPr lang="en-US"/>
        </a:p>
      </dgm:t>
    </dgm:pt>
    <dgm:pt modelId="{4256ABCB-E991-4EFA-8AF9-ED745289AA04}">
      <dgm:prSet/>
      <dgm:spPr/>
      <dgm:t>
        <a:bodyPr/>
        <a:lstStyle/>
        <a:p>
          <a:pPr>
            <a:defRPr b="1"/>
          </a:pPr>
          <a:r>
            <a:rPr lang="en-US" b="1" i="0"/>
            <a:t>System Role: Context and Data:</a:t>
          </a:r>
          <a:endParaRPr lang="en-US"/>
        </a:p>
      </dgm:t>
    </dgm:pt>
    <dgm:pt modelId="{77063F2C-F707-4385-B7CF-C4B149D716B4}" type="parTrans" cxnId="{259C279E-C6E0-460F-9C7D-6DFBAE0A8E3F}">
      <dgm:prSet/>
      <dgm:spPr/>
      <dgm:t>
        <a:bodyPr/>
        <a:lstStyle/>
        <a:p>
          <a:endParaRPr lang="en-US"/>
        </a:p>
      </dgm:t>
    </dgm:pt>
    <dgm:pt modelId="{67AD1B76-7AD0-4B37-800C-EDF4D85012A8}" type="sibTrans" cxnId="{259C279E-C6E0-460F-9C7D-6DFBAE0A8E3F}">
      <dgm:prSet/>
      <dgm:spPr/>
      <dgm:t>
        <a:bodyPr/>
        <a:lstStyle/>
        <a:p>
          <a:endParaRPr lang="en-US"/>
        </a:p>
      </dgm:t>
    </dgm:pt>
    <dgm:pt modelId="{A404448F-B633-4386-AAB6-A641C7918588}">
      <dgm:prSet/>
      <dgm:spPr/>
      <dgm:t>
        <a:bodyPr/>
        <a:lstStyle/>
        <a:p>
          <a:r>
            <a:rPr lang="en-US" b="0" i="0" dirty="0"/>
            <a:t>The system role holds patient biodata, and Medical records, and </a:t>
          </a:r>
          <a:r>
            <a:rPr lang="en-US" altLang="zh-CN" b="0" i="0" dirty="0"/>
            <a:t>MD</a:t>
          </a:r>
          <a:r>
            <a:rPr lang="zh-CN" altLang="en-US" b="0" i="0" dirty="0"/>
            <a:t> </a:t>
          </a:r>
          <a:r>
            <a:rPr lang="en-US" b="0" i="0" dirty="0"/>
            <a:t>classification logic </a:t>
          </a:r>
          <a:endParaRPr lang="en-US" dirty="0"/>
        </a:p>
      </dgm:t>
    </dgm:pt>
    <dgm:pt modelId="{6BA2C09B-D2A9-4351-8282-05594F526CD0}" type="parTrans" cxnId="{98A57B80-93AF-4B25-82C9-7927CD94A6C6}">
      <dgm:prSet/>
      <dgm:spPr/>
      <dgm:t>
        <a:bodyPr/>
        <a:lstStyle/>
        <a:p>
          <a:endParaRPr lang="en-US"/>
        </a:p>
      </dgm:t>
    </dgm:pt>
    <dgm:pt modelId="{CA682D5D-D07A-4571-9B1A-656D50112E2A}" type="sibTrans" cxnId="{98A57B80-93AF-4B25-82C9-7927CD94A6C6}">
      <dgm:prSet/>
      <dgm:spPr/>
      <dgm:t>
        <a:bodyPr/>
        <a:lstStyle/>
        <a:p>
          <a:endParaRPr lang="en-US"/>
        </a:p>
      </dgm:t>
    </dgm:pt>
    <dgm:pt modelId="{1E3FBF0D-0267-4054-970D-04F918B8F6C0}" type="pres">
      <dgm:prSet presAssocID="{2A6904DF-361B-4EDB-A708-2D6A054A2052}" presName="root" presStyleCnt="0">
        <dgm:presLayoutVars>
          <dgm:dir/>
          <dgm:resizeHandles val="exact"/>
        </dgm:presLayoutVars>
      </dgm:prSet>
      <dgm:spPr/>
    </dgm:pt>
    <dgm:pt modelId="{77D16257-1F93-48E2-B4D5-8B937303EE45}" type="pres">
      <dgm:prSet presAssocID="{3BB9101C-81F0-400E-8467-BF16CC8E8E98}" presName="compNode" presStyleCnt="0"/>
      <dgm:spPr/>
    </dgm:pt>
    <dgm:pt modelId="{F759AAC1-2842-4A82-B867-C382C7B1259A}" type="pres">
      <dgm:prSet presAssocID="{3BB9101C-81F0-400E-8467-BF16CC8E8E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D0F13F7-F578-40BD-AF4F-A6AF508C70F8}" type="pres">
      <dgm:prSet presAssocID="{3BB9101C-81F0-400E-8467-BF16CC8E8E98}" presName="iconSpace" presStyleCnt="0"/>
      <dgm:spPr/>
    </dgm:pt>
    <dgm:pt modelId="{964DA1EC-6E18-456F-81F7-7B09AE2AB35B}" type="pres">
      <dgm:prSet presAssocID="{3BB9101C-81F0-400E-8467-BF16CC8E8E98}" presName="parTx" presStyleLbl="revTx" presStyleIdx="0" presStyleCnt="4">
        <dgm:presLayoutVars>
          <dgm:chMax val="0"/>
          <dgm:chPref val="0"/>
        </dgm:presLayoutVars>
      </dgm:prSet>
      <dgm:spPr/>
    </dgm:pt>
    <dgm:pt modelId="{F7685895-06DB-4527-90A4-D7879B8B7013}" type="pres">
      <dgm:prSet presAssocID="{3BB9101C-81F0-400E-8467-BF16CC8E8E98}" presName="txSpace" presStyleCnt="0"/>
      <dgm:spPr/>
    </dgm:pt>
    <dgm:pt modelId="{823F798E-0DF0-4AE0-BE67-4404EA3AF8F5}" type="pres">
      <dgm:prSet presAssocID="{3BB9101C-81F0-400E-8467-BF16CC8E8E98}" presName="desTx" presStyleLbl="revTx" presStyleIdx="1" presStyleCnt="4">
        <dgm:presLayoutVars/>
      </dgm:prSet>
      <dgm:spPr/>
    </dgm:pt>
    <dgm:pt modelId="{D36D9176-6A37-4101-97DE-57E4169E57AE}" type="pres">
      <dgm:prSet presAssocID="{5E91A685-6CD3-4FE2-816B-F2B56AD6B7B8}" presName="sibTrans" presStyleCnt="0"/>
      <dgm:spPr/>
    </dgm:pt>
    <dgm:pt modelId="{0AB77EF3-9A81-479D-8B5F-7DFF93B16D3A}" type="pres">
      <dgm:prSet presAssocID="{4256ABCB-E991-4EFA-8AF9-ED745289AA04}" presName="compNode" presStyleCnt="0"/>
      <dgm:spPr/>
    </dgm:pt>
    <dgm:pt modelId="{D3907EE8-E705-4AEF-B6E0-D0AB68E5D152}" type="pres">
      <dgm:prSet presAssocID="{4256ABCB-E991-4EFA-8AF9-ED745289AA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2D651AD3-A3BB-42CA-B427-3ED6162A800A}" type="pres">
      <dgm:prSet presAssocID="{4256ABCB-E991-4EFA-8AF9-ED745289AA04}" presName="iconSpace" presStyleCnt="0"/>
      <dgm:spPr/>
    </dgm:pt>
    <dgm:pt modelId="{BD55CC1D-DE5A-452C-AE28-0A61DC5F9913}" type="pres">
      <dgm:prSet presAssocID="{4256ABCB-E991-4EFA-8AF9-ED745289AA04}" presName="parTx" presStyleLbl="revTx" presStyleIdx="2" presStyleCnt="4">
        <dgm:presLayoutVars>
          <dgm:chMax val="0"/>
          <dgm:chPref val="0"/>
        </dgm:presLayoutVars>
      </dgm:prSet>
      <dgm:spPr/>
    </dgm:pt>
    <dgm:pt modelId="{A3B40FE8-79D3-4693-89E5-0346B005787B}" type="pres">
      <dgm:prSet presAssocID="{4256ABCB-E991-4EFA-8AF9-ED745289AA04}" presName="txSpace" presStyleCnt="0"/>
      <dgm:spPr/>
    </dgm:pt>
    <dgm:pt modelId="{B14F90FF-E127-4142-BA5A-DB3482CE5471}" type="pres">
      <dgm:prSet presAssocID="{4256ABCB-E991-4EFA-8AF9-ED745289AA04}" presName="desTx" presStyleLbl="revTx" presStyleIdx="3" presStyleCnt="4">
        <dgm:presLayoutVars/>
      </dgm:prSet>
      <dgm:spPr/>
    </dgm:pt>
  </dgm:ptLst>
  <dgm:cxnLst>
    <dgm:cxn modelId="{F3BDDD13-89D8-4ECD-9F87-1DE60C541BD9}" type="presOf" srcId="{3BB9101C-81F0-400E-8467-BF16CC8E8E98}" destId="{964DA1EC-6E18-456F-81F7-7B09AE2AB35B}" srcOrd="0" destOrd="0" presId="urn:microsoft.com/office/officeart/2018/2/layout/IconLabelDescriptionList"/>
    <dgm:cxn modelId="{BDBFFC4E-7B59-497C-A3BA-72C2173A9DE3}" srcId="{2A6904DF-361B-4EDB-A708-2D6A054A2052}" destId="{3BB9101C-81F0-400E-8467-BF16CC8E8E98}" srcOrd="0" destOrd="0" parTransId="{17A2A1E7-F6B8-42BE-BFFC-415A90668675}" sibTransId="{5E91A685-6CD3-4FE2-816B-F2B56AD6B7B8}"/>
    <dgm:cxn modelId="{98A57B80-93AF-4B25-82C9-7927CD94A6C6}" srcId="{4256ABCB-E991-4EFA-8AF9-ED745289AA04}" destId="{A404448F-B633-4386-AAB6-A641C7918588}" srcOrd="0" destOrd="0" parTransId="{6BA2C09B-D2A9-4351-8282-05594F526CD0}" sibTransId="{CA682D5D-D07A-4571-9B1A-656D50112E2A}"/>
    <dgm:cxn modelId="{65222296-D691-4EF4-8276-9F33A690A1F6}" type="presOf" srcId="{A404448F-B633-4386-AAB6-A641C7918588}" destId="{B14F90FF-E127-4142-BA5A-DB3482CE5471}" srcOrd="0" destOrd="0" presId="urn:microsoft.com/office/officeart/2018/2/layout/IconLabelDescriptionList"/>
    <dgm:cxn modelId="{259C279E-C6E0-460F-9C7D-6DFBAE0A8E3F}" srcId="{2A6904DF-361B-4EDB-A708-2D6A054A2052}" destId="{4256ABCB-E991-4EFA-8AF9-ED745289AA04}" srcOrd="1" destOrd="0" parTransId="{77063F2C-F707-4385-B7CF-C4B149D716B4}" sibTransId="{67AD1B76-7AD0-4B37-800C-EDF4D85012A8}"/>
    <dgm:cxn modelId="{ECB131A0-28B6-470C-89D6-42AE02AAC596}" type="presOf" srcId="{2577B763-B467-40D3-BB6B-168C367ED08F}" destId="{823F798E-0DF0-4AE0-BE67-4404EA3AF8F5}" srcOrd="0" destOrd="0" presId="urn:microsoft.com/office/officeart/2018/2/layout/IconLabelDescriptionList"/>
    <dgm:cxn modelId="{D2F224E6-C5FF-4179-99A4-0FFDB214E3E9}" type="presOf" srcId="{4256ABCB-E991-4EFA-8AF9-ED745289AA04}" destId="{BD55CC1D-DE5A-452C-AE28-0A61DC5F9913}" srcOrd="0" destOrd="0" presId="urn:microsoft.com/office/officeart/2018/2/layout/IconLabelDescriptionList"/>
    <dgm:cxn modelId="{82B9A6ED-B97D-41FD-B26F-C474F73E38C2}" type="presOf" srcId="{2A6904DF-361B-4EDB-A708-2D6A054A2052}" destId="{1E3FBF0D-0267-4054-970D-04F918B8F6C0}" srcOrd="0" destOrd="0" presId="urn:microsoft.com/office/officeart/2018/2/layout/IconLabelDescriptionList"/>
    <dgm:cxn modelId="{6713B1EE-AE8F-4100-9B9E-14E2790F47B3}" srcId="{3BB9101C-81F0-400E-8467-BF16CC8E8E98}" destId="{2577B763-B467-40D3-BB6B-168C367ED08F}" srcOrd="0" destOrd="0" parTransId="{55F76BB4-85B1-4F75-93D3-A3AFEF86E492}" sibTransId="{45007592-C308-4C76-89DC-9AB0A7E776D8}"/>
    <dgm:cxn modelId="{D8AC4C9B-1138-4258-A9F1-13B2DB186D24}" type="presParOf" srcId="{1E3FBF0D-0267-4054-970D-04F918B8F6C0}" destId="{77D16257-1F93-48E2-B4D5-8B937303EE45}" srcOrd="0" destOrd="0" presId="urn:microsoft.com/office/officeart/2018/2/layout/IconLabelDescriptionList"/>
    <dgm:cxn modelId="{AF703982-C442-42FA-B2F9-B2BB8CC13B2B}" type="presParOf" srcId="{77D16257-1F93-48E2-B4D5-8B937303EE45}" destId="{F759AAC1-2842-4A82-B867-C382C7B1259A}" srcOrd="0" destOrd="0" presId="urn:microsoft.com/office/officeart/2018/2/layout/IconLabelDescriptionList"/>
    <dgm:cxn modelId="{7543F5CE-09E0-4CF5-A8B2-355BF99EF5D0}" type="presParOf" srcId="{77D16257-1F93-48E2-B4D5-8B937303EE45}" destId="{CD0F13F7-F578-40BD-AF4F-A6AF508C70F8}" srcOrd="1" destOrd="0" presId="urn:microsoft.com/office/officeart/2018/2/layout/IconLabelDescriptionList"/>
    <dgm:cxn modelId="{48F5E009-282D-4DF0-9B7B-DAF39AC5B2F6}" type="presParOf" srcId="{77D16257-1F93-48E2-B4D5-8B937303EE45}" destId="{964DA1EC-6E18-456F-81F7-7B09AE2AB35B}" srcOrd="2" destOrd="0" presId="urn:microsoft.com/office/officeart/2018/2/layout/IconLabelDescriptionList"/>
    <dgm:cxn modelId="{F583EC54-F551-477B-AACC-C506773C3C8D}" type="presParOf" srcId="{77D16257-1F93-48E2-B4D5-8B937303EE45}" destId="{F7685895-06DB-4527-90A4-D7879B8B7013}" srcOrd="3" destOrd="0" presId="urn:microsoft.com/office/officeart/2018/2/layout/IconLabelDescriptionList"/>
    <dgm:cxn modelId="{94E8ADC1-70E2-4AF2-ABAB-83A6039066EB}" type="presParOf" srcId="{77D16257-1F93-48E2-B4D5-8B937303EE45}" destId="{823F798E-0DF0-4AE0-BE67-4404EA3AF8F5}" srcOrd="4" destOrd="0" presId="urn:microsoft.com/office/officeart/2018/2/layout/IconLabelDescriptionList"/>
    <dgm:cxn modelId="{C5E90B95-76BA-43E6-B886-038842A0083A}" type="presParOf" srcId="{1E3FBF0D-0267-4054-970D-04F918B8F6C0}" destId="{D36D9176-6A37-4101-97DE-57E4169E57AE}" srcOrd="1" destOrd="0" presId="urn:microsoft.com/office/officeart/2018/2/layout/IconLabelDescriptionList"/>
    <dgm:cxn modelId="{3478093E-724E-4289-9DA7-B8E9147E0B4D}" type="presParOf" srcId="{1E3FBF0D-0267-4054-970D-04F918B8F6C0}" destId="{0AB77EF3-9A81-479D-8B5F-7DFF93B16D3A}" srcOrd="2" destOrd="0" presId="urn:microsoft.com/office/officeart/2018/2/layout/IconLabelDescriptionList"/>
    <dgm:cxn modelId="{C267B7B9-1606-4168-B85D-DB2777494088}" type="presParOf" srcId="{0AB77EF3-9A81-479D-8B5F-7DFF93B16D3A}" destId="{D3907EE8-E705-4AEF-B6E0-D0AB68E5D152}" srcOrd="0" destOrd="0" presId="urn:microsoft.com/office/officeart/2018/2/layout/IconLabelDescriptionList"/>
    <dgm:cxn modelId="{519BD78F-0FFA-41D6-BB90-DAE35ABADD7A}" type="presParOf" srcId="{0AB77EF3-9A81-479D-8B5F-7DFF93B16D3A}" destId="{2D651AD3-A3BB-42CA-B427-3ED6162A800A}" srcOrd="1" destOrd="0" presId="urn:microsoft.com/office/officeart/2018/2/layout/IconLabelDescriptionList"/>
    <dgm:cxn modelId="{2E66B451-EFA9-4311-BFCC-B29DEF8F0DB1}" type="presParOf" srcId="{0AB77EF3-9A81-479D-8B5F-7DFF93B16D3A}" destId="{BD55CC1D-DE5A-452C-AE28-0A61DC5F9913}" srcOrd="2" destOrd="0" presId="urn:microsoft.com/office/officeart/2018/2/layout/IconLabelDescriptionList"/>
    <dgm:cxn modelId="{D485E479-8F76-461A-B828-EA2BC98333AC}" type="presParOf" srcId="{0AB77EF3-9A81-479D-8B5F-7DFF93B16D3A}" destId="{A3B40FE8-79D3-4693-89E5-0346B005787B}" srcOrd="3" destOrd="0" presId="urn:microsoft.com/office/officeart/2018/2/layout/IconLabelDescriptionList"/>
    <dgm:cxn modelId="{AC996BD8-339C-42A7-908A-40013159EA24}" type="presParOf" srcId="{0AB77EF3-9A81-479D-8B5F-7DFF93B16D3A}" destId="{B14F90FF-E127-4142-BA5A-DB3482CE547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9AAC1-2842-4A82-B867-C382C7B1259A}">
      <dsp:nvSpPr>
        <dsp:cNvPr id="0" name=""/>
        <dsp:cNvSpPr/>
      </dsp:nvSpPr>
      <dsp:spPr>
        <a:xfrm>
          <a:off x="331199" y="4257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A1EC-6E18-456F-81F7-7B09AE2AB35B}">
      <dsp:nvSpPr>
        <dsp:cNvPr id="0" name=""/>
        <dsp:cNvSpPr/>
      </dsp:nvSpPr>
      <dsp:spPr>
        <a:xfrm>
          <a:off x="331199" y="17064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In-Context Learning with Pretrained Knowledge:</a:t>
          </a:r>
          <a:endParaRPr lang="en-US" sz="2400" kern="1200"/>
        </a:p>
      </dsp:txBody>
      <dsp:txXfrm>
        <a:off x="331199" y="1706479"/>
        <a:ext cx="4320000" cy="648000"/>
      </dsp:txXfrm>
    </dsp:sp>
    <dsp:sp modelId="{823F798E-0DF0-4AE0-BE67-4404EA3AF8F5}">
      <dsp:nvSpPr>
        <dsp:cNvPr id="0" name=""/>
        <dsp:cNvSpPr/>
      </dsp:nvSpPr>
      <dsp:spPr>
        <a:xfrm>
          <a:off x="331199" y="2425133"/>
          <a:ext cx="4320000" cy="115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AI-agent employs in-context learning, utilizing the system role‘s context alongside its pretrained knowledge as</a:t>
          </a:r>
          <a:r>
            <a:rPr lang="zh-CN" sz="1700" b="0" i="0" kern="1200"/>
            <a:t> </a:t>
          </a:r>
          <a:r>
            <a:rPr lang="en-US" sz="1700" b="0" i="0" kern="1200"/>
            <a:t>common</a:t>
          </a:r>
          <a:r>
            <a:rPr lang="zh-CN" sz="1700" b="0" i="0" kern="1200"/>
            <a:t> </a:t>
          </a:r>
          <a:r>
            <a:rPr lang="en-US" sz="1700" b="0" i="0" kern="1200"/>
            <a:t>sense</a:t>
          </a:r>
          <a:r>
            <a:rPr lang="zh-CN" sz="1700" b="0" i="0" kern="1200"/>
            <a:t> </a:t>
          </a:r>
          <a:r>
            <a:rPr lang="en-US" sz="1700" b="0" i="0" kern="1200"/>
            <a:t>for informed decision-making.</a:t>
          </a:r>
          <a:endParaRPr lang="en-US" sz="1700" kern="1200"/>
        </a:p>
      </dsp:txBody>
      <dsp:txXfrm>
        <a:off x="331199" y="2425133"/>
        <a:ext cx="4320000" cy="1150138"/>
      </dsp:txXfrm>
    </dsp:sp>
    <dsp:sp modelId="{D3907EE8-E705-4AEF-B6E0-D0AB68E5D152}">
      <dsp:nvSpPr>
        <dsp:cNvPr id="0" name=""/>
        <dsp:cNvSpPr/>
      </dsp:nvSpPr>
      <dsp:spPr>
        <a:xfrm>
          <a:off x="5407199" y="4257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CC1D-DE5A-452C-AE28-0A61DC5F9913}">
      <dsp:nvSpPr>
        <dsp:cNvPr id="0" name=""/>
        <dsp:cNvSpPr/>
      </dsp:nvSpPr>
      <dsp:spPr>
        <a:xfrm>
          <a:off x="5407199" y="17064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System Role: Context and Data:</a:t>
          </a:r>
          <a:endParaRPr lang="en-US" sz="2400" kern="1200"/>
        </a:p>
      </dsp:txBody>
      <dsp:txXfrm>
        <a:off x="5407199" y="1706479"/>
        <a:ext cx="4320000" cy="648000"/>
      </dsp:txXfrm>
    </dsp:sp>
    <dsp:sp modelId="{B14F90FF-E127-4142-BA5A-DB3482CE5471}">
      <dsp:nvSpPr>
        <dsp:cNvPr id="0" name=""/>
        <dsp:cNvSpPr/>
      </dsp:nvSpPr>
      <dsp:spPr>
        <a:xfrm>
          <a:off x="5407199" y="2425133"/>
          <a:ext cx="4320000" cy="115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system role holds patient biodata, and Medical records, and </a:t>
          </a:r>
          <a:r>
            <a:rPr lang="en-US" altLang="zh-CN" sz="1700" b="0" i="0" kern="1200" dirty="0"/>
            <a:t>MD</a:t>
          </a:r>
          <a:r>
            <a:rPr lang="zh-CN" altLang="en-US" sz="1700" b="0" i="0" kern="1200" dirty="0"/>
            <a:t> </a:t>
          </a:r>
          <a:r>
            <a:rPr lang="en-US" sz="1700" b="0" i="0" kern="1200" dirty="0"/>
            <a:t>classification logic </a:t>
          </a:r>
          <a:endParaRPr lang="en-US" sz="1700" kern="1200" dirty="0"/>
        </a:p>
      </dsp:txBody>
      <dsp:txXfrm>
        <a:off x="5407199" y="2425133"/>
        <a:ext cx="4320000" cy="115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1A08-E460-3046-8A7B-ED9CECCC3A0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0B54-1B7D-7D4A-97EC-DDF35558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0B54-1B7D-7D4A-97EC-DDF355580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7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ACB9E3-B631-DE47-A018-DC9FDDBF524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204FB8-5763-0C47-BEBC-42E25299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9C7F7-C146-952E-7B53-34410E44D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5B9F2-6743-A956-C6F9-23A0CCA1E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sz="6000" b="0" i="0">
                <a:solidFill>
                  <a:srgbClr val="FFFFFF"/>
                </a:solidFill>
                <a:effectLst/>
                <a:latin typeface="Söhne"/>
              </a:rPr>
              <a:t>AI-Powered Medical Doctor Category Recommendation System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798-40FE-052F-C544-24605DF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Turn-by-Turn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9C52-9DF3-2B36-3E49-226085E3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Exchange: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interaction unfolds as a dynamic turn-by-turn dialogue between the AI-agent and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and System Role: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employs in-context learning, drawing insights from the System Role which encapsulates the recommendation logic.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contextual knowledge enriches the conversation with tailored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Leveraging Pretrained Knowledge: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Simultaneously, the AI-agent taps into its extensive pretrained knowledge 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vast repository enables the AI to provide responses that are well-informed, comprehensive, and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CDE0-2C74-5621-1539-D5B20AB0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AI-Powered Recommendation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0174-92A9-3F6A-FF90-B80A6D77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Information Processing: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systematically processes a range of visitor information, which encompasses biodata, reported symptoms, and available medical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Matching with OpenAI Language Model (LLM):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Employing OpenAI's Language Model (LLM), the AI agent undertakes the task of aligning the individual's details with the most fitting medical doctor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process involves analyzing and comparing various factors to determine the optimal match.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Explanatory Recommendation: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Subsequent to the matching process, the AI agent proceeds to elucidate the basis for its recommendation.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explanation is grounded in the amalgamation of the collected data, underscoring how the individual's information aligns with the suggested medical doctor category.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4813-2D2D-4C1D-B166-0339E2E7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AI-Assistant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483-A313-23F2-9A02-6D43D780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Foundation on OpenAI Chat Completion: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framework is established upon OpenAI's Chat completion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Engine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gpt-3.5-turbo-16k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which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handle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16k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tokens,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output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token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256;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Inclusion of in-context learning capability, wherein the context involves the logic for recommending the Medical Doctor (MD)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retains this contextual knowledge but also leverages its pre-existing extensive knowledge for informed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Role Allocation: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Two roles are defined: System Role and Patient Role.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Role encompasses the recommendation logic for MD categories as well as the patient's biodata.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Conversational Dynamics: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conversation unfolds in a turn-by-turn manner between the AI-agent and the user.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AI-agent utilizes the context from the System Role for reference while interacting.</a:t>
            </a:r>
          </a:p>
        </p:txBody>
      </p:sp>
    </p:spTree>
    <p:extLst>
      <p:ext uri="{BB962C8B-B14F-4D97-AF65-F5344CB8AC3E}">
        <p14:creationId xmlns:p14="http://schemas.microsoft.com/office/powerpoint/2010/main" val="15353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EA04-CB5B-8C3D-69E3-9BDEB40B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Appointment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04BF-AB9A-C685-0141-43F0E6B9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Address Conversion: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provided visitor address is processed to derive its corresponding longitude and latitude coordinates through geolocator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Doctor Search: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SerpAPI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engaged to conduct a comprehensive search for nearby doctors within the recommended medical category endorsed by the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Appointment Inquiry: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a query to the visitor: "Would you like to schedule an appointment with the suggested doctor?"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Confirmation and Scheduling: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event of visitor agreement, the AI agent efficiently arranges the appointment with the recommended doctor.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Visitor's preferred date and time selections from the calendar are accommodated in the scheduling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4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F790-828A-7D94-217C-C850F48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Confirmation Email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1139-D5FC-D6E7-FA46-5AB8D36D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Swift Confirmation Email: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appointment is successfully scheduled, the AI agent promptly sends a confirmation email to the visitor's designated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Comprehensive Appointment Details: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includes essential appointment information such as the date, time, and location of the appointment.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Summary of Medical Doctor Category: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email also provides a succinct overview of the recommended medical doctor category, ensuring a clear understanding for the visitor.</a:t>
            </a:r>
          </a:p>
        </p:txBody>
      </p:sp>
    </p:spTree>
    <p:extLst>
      <p:ext uri="{BB962C8B-B14F-4D97-AF65-F5344CB8AC3E}">
        <p14:creationId xmlns:p14="http://schemas.microsoft.com/office/powerpoint/2010/main" val="232891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DC0E-E01D-0B23-ADB9-32D1E828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 App Deployment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A567-25E8-9462-1164-9DCBE933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Dockerize</a:t>
            </a:r>
            <a:r>
              <a:rPr lang="en-US" b="1" i="0" dirty="0">
                <a:effectLst/>
                <a:latin typeface="Söhne"/>
              </a:rPr>
              <a:t> Web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Base Image: python:3.9-alpine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Packaged the app for a lightweight, efficient deployment</a:t>
            </a:r>
          </a:p>
          <a:p>
            <a:r>
              <a:rPr lang="en-US" b="1" i="0" dirty="0">
                <a:effectLst/>
                <a:latin typeface="Söhne"/>
              </a:rPr>
              <a:t>Kubernetes Deployment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Kubernetes (K8s) for orchestration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Deployed the Docker image in a K8s deployment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Service setup for port-forwarding, ensuring accessibility</a:t>
            </a:r>
          </a:p>
          <a:p>
            <a:r>
              <a:rPr lang="en-US" b="1" i="0" dirty="0">
                <a:effectLst/>
                <a:latin typeface="Söhne"/>
              </a:rPr>
              <a:t>Environment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Used K8s secrets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Mounted environment variables securely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0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678-700E-A137-487F-DC466DBD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app in the cloud env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B4DB-C352-277E-6B41-B47AE5A2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Söhne"/>
              </a:rPr>
              <a:t>Cloud Hosting (Amazon EKS)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b="1" i="0" dirty="0">
                <a:effectLst/>
                <a:latin typeface="Söhne"/>
              </a:rPr>
              <a:t>Region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Deploy our app in a region close to our primary user base to reduce latency.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US" b="1" i="0" dirty="0">
                <a:effectLst/>
                <a:latin typeface="Söhne"/>
              </a:rPr>
              <a:t>High Availability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Deploy across multiple availability zones.</a:t>
            </a:r>
          </a:p>
          <a:p>
            <a:r>
              <a:rPr lang="en-US" b="1" i="0" dirty="0">
                <a:effectLst/>
                <a:latin typeface="Söhne"/>
              </a:rPr>
              <a:t>User Protocol (HTTPS)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AWS Certificate Manager (ACM) to generate an SSL certificate.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AWS ALB (Application Load Balancer) Ingress Controller in EKS, which automatically uses the ACM certificate for HTTPS.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redirects from HTTP to HTTPS.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Horizontal Pod Scaling: use Horizontal Pod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Autoscaler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(HPA) to scale the number of pod replicas based on observed CPU utilization or other select metrics.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 Horizontal Node Scaling: Use the Cluster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Autoscaler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It will automatically adjust the number of nodes as needed.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4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678-700E-A137-487F-DC466DBD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app in the cloud env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B4DB-C352-277E-6B41-B47AE5A2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Security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IAM Roles: Assign minimal necessary AWS permissions using IAM roles. Integrate IAM with Kubernetes RBAC.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Secrets: Use AWS Secrets Manager or KMS (Key Management Service) for storing secrets. Integrate with Kubernetes using tools like external-secrets.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Patch Management: Regularly update and patch your containers and nodes. Consider using tools like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kube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-bench for security benchmarking.</a:t>
            </a:r>
          </a:p>
          <a:p>
            <a:r>
              <a:rPr lang="en-US" b="1" i="0" dirty="0">
                <a:effectLst/>
                <a:latin typeface="Söhne"/>
              </a:rPr>
              <a:t>Server-Side Node (Node Configuration)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Node Groups: Use different node groups for different types of workloads (e.g., CPU-intensive, memory-intensive).</a:t>
            </a:r>
            <a:br>
              <a:rPr lang="en-US" altLang="zh-CN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Node Affinity: Ensure specific pods run on specific types of nodes.</a:t>
            </a:r>
            <a:br>
              <a:rPr lang="en-US" altLang="zh-CN" dirty="0">
                <a:solidFill>
                  <a:srgbClr val="374151"/>
                </a:solidFill>
                <a:latin typeface="Söhne"/>
              </a:rPr>
            </a:br>
            <a:r>
              <a:rPr lang="en-US" altLang="zh-CN" dirty="0">
                <a:solidFill>
                  <a:srgbClr val="374151"/>
                </a:solidFill>
                <a:latin typeface="Söhne"/>
              </a:rPr>
              <a:t>-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Taints and Tolerations: Prevent certain pods from running on certain nodes.</a:t>
            </a:r>
          </a:p>
          <a:p>
            <a:r>
              <a:rPr lang="en-US" b="1" i="0" dirty="0">
                <a:effectLst/>
                <a:latin typeface="Söhne"/>
              </a:rPr>
              <a:t>User Visitor Increase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Monitor: Use tools like Amazon CloudWatch and Prometheus to monitor cluster, node, and pod performance.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Alert: Set up alerts for high CPU, memory usage, or increased error rates.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Caching: Use caching mechanisms (e.g., Amazon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ElastiCache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to alleviate database load and reduce response times.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5B61-AC9F-FE90-497D-86FEB550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ED35-BD4F-D65D-663F-B4BF2A8B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Seamless and Personalized Assistance: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AI-Powered Medical Doctor Category Recommendation System introduces a streamlined and personalized method for visitors to discover suitable medical doctors.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In-Context Learning for Tailored Recommendations: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Harnessing in-context learning, the system delivers recommendations that align with the user's context, ensuring relevance and precision.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Effortless Appointment Booking and Enhanced Experience: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simplifies the appointment booking process, offering convenience and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this system contributes to an elevated healthcare experience, benefiting both visitors and medical professionals.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6104-2635-DF68-C7F1-0179789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9DEC-B9DE-57D7-B6E3-2D87C605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7B217-CCCC-7997-8C22-F6986B72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b="0" i="0">
                <a:effectLst/>
                <a:latin typeface="Söhne"/>
              </a:rPr>
              <a:t>Introduction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6725-BA7D-8363-BDF3-1C81F939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Title: AI-Powered Medical Doctor Category Recommendation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Objective: To assist visitors in finding the appropriate medical doctor based on their biodata and medical records.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Features: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endParaRPr lang="en-US" altLang="zh-CN" sz="18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Visitor‘s biodata consideration (gender, age, </a:t>
            </a:r>
            <a:r>
              <a:rPr lang="en-US" altLang="zh-CN" sz="1800" b="0" i="0" dirty="0">
                <a:effectLst/>
                <a:latin typeface="Söhne"/>
              </a:rPr>
              <a:t>and </a:t>
            </a:r>
            <a:r>
              <a:rPr lang="en-US" sz="1800" b="0" i="0" dirty="0">
                <a:effectLst/>
                <a:latin typeface="Söhne"/>
              </a:rPr>
              <a:t>smoking status</a:t>
            </a:r>
            <a:r>
              <a:rPr lang="en-US" altLang="zh-CN" sz="1800" b="0" i="0" dirty="0">
                <a:effectLst/>
                <a:latin typeface="Söhne"/>
              </a:rPr>
              <a:t>,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MD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records</a:t>
            </a:r>
            <a:r>
              <a:rPr lang="en-US" altLang="zh-CN" sz="1800" dirty="0">
                <a:latin typeface="Söhne"/>
              </a:rPr>
              <a:t>,</a:t>
            </a:r>
            <a:r>
              <a:rPr lang="zh-CN" altLang="en-US" sz="1800" dirty="0">
                <a:latin typeface="Söhne"/>
              </a:rPr>
              <a:t> </a:t>
            </a:r>
            <a:r>
              <a:rPr lang="en-US" altLang="zh-CN" sz="1800" dirty="0" err="1">
                <a:latin typeface="Söhne"/>
              </a:rPr>
              <a:t>etc</a:t>
            </a:r>
            <a:r>
              <a:rPr lang="en-US" sz="1800" b="0" i="0" dirty="0">
                <a:effectLst/>
                <a:latin typeface="Söhne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Multiple turns conversation to </a:t>
            </a:r>
            <a:r>
              <a:rPr lang="en-US" sz="1800" dirty="0">
                <a:latin typeface="Söhne"/>
              </a:rPr>
              <a:t>collect visitor’s symptom interactively; 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Decide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MD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category,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and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provide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the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explanation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of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the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b="0" i="0" dirty="0">
                <a:effectLst/>
                <a:latin typeface="Söhne"/>
              </a:rPr>
              <a:t>decision;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Appointment scheduling and confirmation capabilities</a:t>
            </a:r>
            <a:r>
              <a:rPr lang="zh-CN" altLang="en-US" sz="1800" b="0" i="0" dirty="0">
                <a:effectLst/>
                <a:latin typeface="Söhne"/>
              </a:rPr>
              <a:t> </a:t>
            </a:r>
            <a:r>
              <a:rPr lang="en-US" altLang="zh-CN" sz="1800" dirty="0">
                <a:latin typeface="Söhne"/>
              </a:rPr>
              <a:t>given</a:t>
            </a:r>
            <a:r>
              <a:rPr lang="zh-CN" altLang="en-US" sz="1800" dirty="0">
                <a:latin typeface="Söhne"/>
              </a:rPr>
              <a:t> </a:t>
            </a:r>
            <a:r>
              <a:rPr lang="en-US" altLang="zh-CN" sz="1800" dirty="0" err="1">
                <a:latin typeface="Söhne"/>
              </a:rPr>
              <a:t>vistor’s</a:t>
            </a:r>
            <a:r>
              <a:rPr lang="zh-CN" altLang="en-US" sz="1800" dirty="0">
                <a:latin typeface="Söhne"/>
              </a:rPr>
              <a:t> </a:t>
            </a:r>
            <a:r>
              <a:rPr lang="en-US" altLang="zh-CN" sz="1800" dirty="0">
                <a:latin typeface="Söhne"/>
              </a:rPr>
              <a:t>preference</a:t>
            </a:r>
            <a:r>
              <a:rPr lang="en-US" sz="1800" b="0" i="0" dirty="0">
                <a:effectLst/>
                <a:latin typeface="Söhne"/>
              </a:rPr>
              <a:t>.</a:t>
            </a:r>
          </a:p>
          <a:p>
            <a:endParaRPr lang="en-US" sz="1800" dirty="0"/>
          </a:p>
        </p:txBody>
      </p:sp>
      <p:pic>
        <p:nvPicPr>
          <p:cNvPr id="16" name="Picture 4" descr="Desk with stethoscope and computer keyboard">
            <a:extLst>
              <a:ext uri="{FF2B5EF4-FFF2-40B4-BE49-F238E27FC236}">
                <a16:creationId xmlns:a16="http://schemas.microsoft.com/office/drawing/2014/main" id="{0FF50D1D-0D99-699B-3EDC-724CD78B6A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73" r="-1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5D0-5E95-49B8-7A83-EF3E692C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58" y="325562"/>
            <a:ext cx="10515600" cy="1325563"/>
          </a:xfrm>
        </p:spPr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5" name="Content Placeholder 4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F9CE8470-3068-AD68-BEDC-8E24BB26E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808" y="3927428"/>
            <a:ext cx="1267562" cy="1756622"/>
          </a:xfr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585DFA4F-CEB7-7DA2-C64B-CA65C054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86" y="1580634"/>
            <a:ext cx="1798492" cy="23979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26" name="Picture 2" descr="An API for 37 Google's SERP features | #SerpApiPodcast - YouTube">
            <a:extLst>
              <a:ext uri="{FF2B5EF4-FFF2-40B4-BE49-F238E27FC236}">
                <a16:creationId xmlns:a16="http://schemas.microsoft.com/office/drawing/2014/main" id="{2BD20D45-3331-40B2-2E55-20D0C004E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4" t="12925" r="23488" b="20675"/>
          <a:stretch/>
        </p:blipFill>
        <p:spPr bwMode="auto">
          <a:xfrm>
            <a:off x="9491837" y="3533566"/>
            <a:ext cx="851718" cy="8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TP.com Reviews 2023: Details, Pricing, &amp; Features | G2">
            <a:extLst>
              <a:ext uri="{FF2B5EF4-FFF2-40B4-BE49-F238E27FC236}">
                <a16:creationId xmlns:a16="http://schemas.microsoft.com/office/drawing/2014/main" id="{C56628A5-5ADB-7E39-5069-17A0E695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59" y="5422045"/>
            <a:ext cx="1103763" cy="580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Send Mail SVG, PNG Icon, Symbol. Download Image.">
            <a:extLst>
              <a:ext uri="{FF2B5EF4-FFF2-40B4-BE49-F238E27FC236}">
                <a16:creationId xmlns:a16="http://schemas.microsoft.com/office/drawing/2014/main" id="{B89AA514-5B43-5349-BA22-BF498120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8" b="24909"/>
          <a:stretch/>
        </p:blipFill>
        <p:spPr bwMode="auto">
          <a:xfrm>
            <a:off x="9540659" y="5501645"/>
            <a:ext cx="1001875" cy="5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463FA-CD59-9FDD-E036-D2D3C41FBFE6}"/>
              </a:ext>
            </a:extLst>
          </p:cNvPr>
          <p:cNvCxnSpPr>
            <a:cxnSpLocks/>
          </p:cNvCxnSpPr>
          <p:nvPr/>
        </p:nvCxnSpPr>
        <p:spPr>
          <a:xfrm>
            <a:off x="7711179" y="3834655"/>
            <a:ext cx="189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049CB-84A1-0E29-6F51-F9D57D70061B}"/>
              </a:ext>
            </a:extLst>
          </p:cNvPr>
          <p:cNvCxnSpPr>
            <a:cxnSpLocks/>
          </p:cNvCxnSpPr>
          <p:nvPr/>
        </p:nvCxnSpPr>
        <p:spPr>
          <a:xfrm flipH="1" flipV="1">
            <a:off x="7711179" y="4020079"/>
            <a:ext cx="1912422" cy="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AB2C4-CD23-9EF8-5A1E-A27C1D2DDC1A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9240822" y="5706270"/>
            <a:ext cx="299837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7E7AB8-C3AD-0B26-930C-1C8036D3B1FF}"/>
              </a:ext>
            </a:extLst>
          </p:cNvPr>
          <p:cNvCxnSpPr>
            <a:cxnSpLocks/>
          </p:cNvCxnSpPr>
          <p:nvPr/>
        </p:nvCxnSpPr>
        <p:spPr>
          <a:xfrm>
            <a:off x="7711179" y="5560288"/>
            <a:ext cx="42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36D6E-E46E-4C11-2FE2-B942587C981E}"/>
              </a:ext>
            </a:extLst>
          </p:cNvPr>
          <p:cNvSpPr txBox="1"/>
          <p:nvPr/>
        </p:nvSpPr>
        <p:spPr>
          <a:xfrm>
            <a:off x="8277711" y="6095743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smtp_server</a:t>
            </a:r>
            <a:endParaRPr lang="en-US" sz="1000" dirty="0"/>
          </a:p>
          <a:p>
            <a:r>
              <a:rPr lang="en-US" sz="1000" dirty="0" err="1"/>
              <a:t>smtp_port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80A0-877F-FBF1-C778-F20462A3DF99}"/>
              </a:ext>
            </a:extLst>
          </p:cNvPr>
          <p:cNvSpPr txBox="1"/>
          <p:nvPr/>
        </p:nvSpPr>
        <p:spPr>
          <a:xfrm>
            <a:off x="7481856" y="6017543"/>
            <a:ext cx="884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sender_email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146A7-C573-660E-F477-EEC1897425CC}"/>
              </a:ext>
            </a:extLst>
          </p:cNvPr>
          <p:cNvSpPr txBox="1"/>
          <p:nvPr/>
        </p:nvSpPr>
        <p:spPr>
          <a:xfrm>
            <a:off x="9791547" y="6095743"/>
            <a:ext cx="9832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receiver_email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8438F-2900-D94B-631C-CD1F3325CC6C}"/>
              </a:ext>
            </a:extLst>
          </p:cNvPr>
          <p:cNvSpPr txBox="1"/>
          <p:nvPr/>
        </p:nvSpPr>
        <p:spPr>
          <a:xfrm>
            <a:off x="7830675" y="3315214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category</a:t>
            </a:r>
          </a:p>
          <a:p>
            <a:r>
              <a:rPr lang="en-US" sz="1000" dirty="0"/>
              <a:t>Visitor’s 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58590-4537-34E0-F838-002089255700}"/>
              </a:ext>
            </a:extLst>
          </p:cNvPr>
          <p:cNvSpPr txBox="1"/>
          <p:nvPr/>
        </p:nvSpPr>
        <p:spPr>
          <a:xfrm>
            <a:off x="7849121" y="4064631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list of clinics </a:t>
            </a:r>
          </a:p>
          <a:p>
            <a:r>
              <a:rPr lang="en-US" sz="1000" dirty="0"/>
              <a:t>in this category with address</a:t>
            </a:r>
          </a:p>
        </p:txBody>
      </p:sp>
      <p:pic>
        <p:nvPicPr>
          <p:cNvPr id="1036" name="Picture 12" descr="Amazon Database Logo PNG Transparent &amp; SVG Vector - Freebie Supply">
            <a:extLst>
              <a:ext uri="{FF2B5EF4-FFF2-40B4-BE49-F238E27FC236}">
                <a16:creationId xmlns:a16="http://schemas.microsoft.com/office/drawing/2014/main" id="{99D10FD8-9FFD-609F-766A-2E291227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71" y="4280286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tGPT - Wikipedia">
            <a:extLst>
              <a:ext uri="{FF2B5EF4-FFF2-40B4-BE49-F238E27FC236}">
                <a16:creationId xmlns:a16="http://schemas.microsoft.com/office/drawing/2014/main" id="{088D6483-7A57-9E1E-898C-1DA2D19D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44" y="4771314"/>
            <a:ext cx="882015" cy="8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857B99-7B87-F094-7AC7-95167351D52F}"/>
              </a:ext>
            </a:extLst>
          </p:cNvPr>
          <p:cNvCxnSpPr>
            <a:cxnSpLocks/>
          </p:cNvCxnSpPr>
          <p:nvPr/>
        </p:nvCxnSpPr>
        <p:spPr>
          <a:xfrm>
            <a:off x="2164370" y="4721294"/>
            <a:ext cx="51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7D552-7744-1EBB-2101-38BB2D9D9B88}"/>
              </a:ext>
            </a:extLst>
          </p:cNvPr>
          <p:cNvCxnSpPr>
            <a:cxnSpLocks/>
          </p:cNvCxnSpPr>
          <p:nvPr/>
        </p:nvCxnSpPr>
        <p:spPr>
          <a:xfrm>
            <a:off x="3538841" y="4977867"/>
            <a:ext cx="817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CFE53F-1C21-F28C-6D26-76CA5944326D}"/>
              </a:ext>
            </a:extLst>
          </p:cNvPr>
          <p:cNvCxnSpPr>
            <a:cxnSpLocks/>
            <a:endCxn id="1038" idx="1"/>
          </p:cNvCxnSpPr>
          <p:nvPr/>
        </p:nvCxnSpPr>
        <p:spPr>
          <a:xfrm flipV="1">
            <a:off x="2164370" y="5212322"/>
            <a:ext cx="2192074" cy="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F14213-6160-CF54-9725-AB524F35B073}"/>
              </a:ext>
            </a:extLst>
          </p:cNvPr>
          <p:cNvSpPr txBox="1"/>
          <p:nvPr/>
        </p:nvSpPr>
        <p:spPr>
          <a:xfrm>
            <a:off x="2285044" y="449371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24AF4D-0E4F-1FDD-74EF-AB6D466A8FA8}"/>
              </a:ext>
            </a:extLst>
          </p:cNvPr>
          <p:cNvSpPr txBox="1"/>
          <p:nvPr/>
        </p:nvSpPr>
        <p:spPr>
          <a:xfrm>
            <a:off x="3482798" y="472058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MD records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3D801B-3FF4-41EB-56A1-752C5537B28F}"/>
              </a:ext>
            </a:extLst>
          </p:cNvPr>
          <p:cNvSpPr txBox="1"/>
          <p:nvPr/>
        </p:nvSpPr>
        <p:spPr>
          <a:xfrm>
            <a:off x="2775255" y="5337798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BioData</a:t>
            </a:r>
            <a:endParaRPr lang="en-US" sz="1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3A56C4-D6AD-7A6D-C199-738A6D8192F4}"/>
              </a:ext>
            </a:extLst>
          </p:cNvPr>
          <p:cNvCxnSpPr>
            <a:cxnSpLocks/>
          </p:cNvCxnSpPr>
          <p:nvPr/>
        </p:nvCxnSpPr>
        <p:spPr>
          <a:xfrm flipV="1">
            <a:off x="4642587" y="3978077"/>
            <a:ext cx="0" cy="7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8CE25A-1930-E700-E685-D35AE34864EA}"/>
              </a:ext>
            </a:extLst>
          </p:cNvPr>
          <p:cNvCxnSpPr>
            <a:cxnSpLocks/>
          </p:cNvCxnSpPr>
          <p:nvPr/>
        </p:nvCxnSpPr>
        <p:spPr>
          <a:xfrm>
            <a:off x="4905824" y="3968520"/>
            <a:ext cx="0" cy="80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FD14E2-5474-CB74-4305-37B0B53CE510}"/>
              </a:ext>
            </a:extLst>
          </p:cNvPr>
          <p:cNvSpPr txBox="1"/>
          <p:nvPr/>
        </p:nvSpPr>
        <p:spPr>
          <a:xfrm>
            <a:off x="4947956" y="442871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Symptom desc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F6BBED-4F5C-069A-1F72-2378125CCFF7}"/>
              </a:ext>
            </a:extLst>
          </p:cNvPr>
          <p:cNvSpPr/>
          <p:nvPr/>
        </p:nvSpPr>
        <p:spPr>
          <a:xfrm>
            <a:off x="6573814" y="3550984"/>
            <a:ext cx="1156282" cy="21617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Flow and rule-based logic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535963-B7D9-0E46-F302-31B8DEEAF687}"/>
              </a:ext>
            </a:extLst>
          </p:cNvPr>
          <p:cNvCxnSpPr>
            <a:cxnSpLocks/>
          </p:cNvCxnSpPr>
          <p:nvPr/>
        </p:nvCxnSpPr>
        <p:spPr>
          <a:xfrm flipH="1" flipV="1">
            <a:off x="5387878" y="3845288"/>
            <a:ext cx="1185936" cy="70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16F56C-F617-24F5-0943-2AA91C1A0345}"/>
              </a:ext>
            </a:extLst>
          </p:cNvPr>
          <p:cNvCxnSpPr>
            <a:cxnSpLocks/>
          </p:cNvCxnSpPr>
          <p:nvPr/>
        </p:nvCxnSpPr>
        <p:spPr>
          <a:xfrm>
            <a:off x="5417532" y="3598242"/>
            <a:ext cx="1201549" cy="74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DB3DE-EA83-0320-DDEA-40D43D66B7B1}"/>
              </a:ext>
            </a:extLst>
          </p:cNvPr>
          <p:cNvCxnSpPr>
            <a:cxnSpLocks/>
          </p:cNvCxnSpPr>
          <p:nvPr/>
        </p:nvCxnSpPr>
        <p:spPr>
          <a:xfrm>
            <a:off x="5233800" y="5117245"/>
            <a:ext cx="1340014" cy="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3F6BDF4-5A8E-795D-0D7C-AB607CD87477}"/>
              </a:ext>
            </a:extLst>
          </p:cNvPr>
          <p:cNvSpPr txBox="1"/>
          <p:nvPr/>
        </p:nvSpPr>
        <p:spPr>
          <a:xfrm>
            <a:off x="5165996" y="5196312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 MD category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FA64113-5DC6-D378-20E6-11BE32ADD766}"/>
              </a:ext>
            </a:extLst>
          </p:cNvPr>
          <p:cNvSpPr txBox="1"/>
          <p:nvPr/>
        </p:nvSpPr>
        <p:spPr>
          <a:xfrm>
            <a:off x="3962862" y="4161470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Ask questions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03B90A7-13BB-C217-4514-EB3BE473B153}"/>
              </a:ext>
            </a:extLst>
          </p:cNvPr>
          <p:cNvSpPr txBox="1"/>
          <p:nvPr/>
        </p:nvSpPr>
        <p:spPr>
          <a:xfrm>
            <a:off x="5319147" y="4155664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Predefined questions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4394BFE-E684-E8F9-BFE1-7CA5B0B6C830}"/>
              </a:ext>
            </a:extLst>
          </p:cNvPr>
          <p:cNvSpPr txBox="1"/>
          <p:nvPr/>
        </p:nvSpPr>
        <p:spPr>
          <a:xfrm>
            <a:off x="5641721" y="366222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User response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AFDE224-A7C2-D58F-2517-113615E52E26}"/>
              </a:ext>
            </a:extLst>
          </p:cNvPr>
          <p:cNvSpPr txBox="1"/>
          <p:nvPr/>
        </p:nvSpPr>
        <p:spPr>
          <a:xfrm>
            <a:off x="922922" y="58524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Initial form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7EF15A0-9D19-1C1A-0E83-3365AB65FF4C}"/>
              </a:ext>
            </a:extLst>
          </p:cNvPr>
          <p:cNvSpPr txBox="1"/>
          <p:nvPr/>
        </p:nvSpPr>
        <p:spPr>
          <a:xfrm>
            <a:off x="4149517" y="1522131"/>
            <a:ext cx="647934" cy="24622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Chat GUI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E8F0CE4-C28A-79DA-C0AB-B80707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674" y="3808833"/>
            <a:ext cx="401852" cy="4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3C3AA3F-602E-1A65-9301-AFF03F7DCFF5}"/>
              </a:ext>
            </a:extLst>
          </p:cNvPr>
          <p:cNvCxnSpPr>
            <a:cxnSpLocks/>
          </p:cNvCxnSpPr>
          <p:nvPr/>
        </p:nvCxnSpPr>
        <p:spPr>
          <a:xfrm>
            <a:off x="10123584" y="3915530"/>
            <a:ext cx="522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61BDB00-6923-5E1E-9A5B-C5EE83BF1D55}"/>
              </a:ext>
            </a:extLst>
          </p:cNvPr>
          <p:cNvSpPr txBox="1"/>
          <p:nvPr/>
        </p:nvSpPr>
        <p:spPr>
          <a:xfrm>
            <a:off x="2931369" y="42120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044" name="Picture 20" descr="Industrial Gears Cog Wheel Machine Logo Graphic by quatrovio · Creative  Fabrica">
            <a:extLst>
              <a:ext uri="{FF2B5EF4-FFF2-40B4-BE49-F238E27FC236}">
                <a16:creationId xmlns:a16="http://schemas.microsoft.com/office/drawing/2014/main" id="{117AE095-CD46-BC2C-DCC7-2B16BD3EB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21728" r="30145" b="24320"/>
          <a:stretch/>
        </p:blipFill>
        <p:spPr bwMode="auto">
          <a:xfrm>
            <a:off x="6876390" y="5243042"/>
            <a:ext cx="513296" cy="4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D4C00A03-F98F-3415-0996-6A18A5F2DA23}"/>
              </a:ext>
            </a:extLst>
          </p:cNvPr>
          <p:cNvSpPr txBox="1"/>
          <p:nvPr/>
        </p:nvSpPr>
        <p:spPr>
          <a:xfrm>
            <a:off x="4087962" y="575303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openai.ChatCompletion</a:t>
            </a:r>
            <a:endParaRPr lang="en-US" sz="1000" dirty="0"/>
          </a:p>
        </p:txBody>
      </p:sp>
      <p:pic>
        <p:nvPicPr>
          <p:cNvPr id="3" name="Picture 2" descr="Calendar Icon PNG vector in SVG, PDF, AI, CDR format">
            <a:extLst>
              <a:ext uri="{FF2B5EF4-FFF2-40B4-BE49-F238E27FC236}">
                <a16:creationId xmlns:a16="http://schemas.microsoft.com/office/drawing/2014/main" id="{5A80690C-DE7A-50EE-789F-C0F8777C4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3" t="12156" r="22607" b="10491"/>
          <a:stretch/>
        </p:blipFill>
        <p:spPr bwMode="auto">
          <a:xfrm>
            <a:off x="8696255" y="4610624"/>
            <a:ext cx="654221" cy="6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A660D9-C705-1696-7CAA-86A89FEFFB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30096" y="4943392"/>
            <a:ext cx="966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595B4B-6F71-76E1-2DD0-E15C1A12A732}"/>
              </a:ext>
            </a:extLst>
          </p:cNvPr>
          <p:cNvSpPr txBox="1"/>
          <p:nvPr/>
        </p:nvSpPr>
        <p:spPr>
          <a:xfrm>
            <a:off x="7730096" y="4712560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Selected doctor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09393-1932-B7DF-7D2D-9A8B8FA0ABF6}"/>
              </a:ext>
            </a:extLst>
          </p:cNvPr>
          <p:cNvCxnSpPr>
            <a:cxnSpLocks/>
          </p:cNvCxnSpPr>
          <p:nvPr/>
        </p:nvCxnSpPr>
        <p:spPr>
          <a:xfrm flipH="1" flipV="1">
            <a:off x="7730096" y="5098708"/>
            <a:ext cx="937294" cy="1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FE0BA4-D786-95E2-4B35-3B45E884EA28}"/>
              </a:ext>
            </a:extLst>
          </p:cNvPr>
          <p:cNvSpPr txBox="1"/>
          <p:nvPr/>
        </p:nvSpPr>
        <p:spPr>
          <a:xfrm>
            <a:off x="7591749" y="5095102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Available time for this Dr</a:t>
            </a:r>
          </a:p>
        </p:txBody>
      </p:sp>
    </p:spTree>
    <p:extLst>
      <p:ext uri="{BB962C8B-B14F-4D97-AF65-F5344CB8AC3E}">
        <p14:creationId xmlns:p14="http://schemas.microsoft.com/office/powerpoint/2010/main" val="223627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8FFE-1F7C-BCF8-F230-0A4C002E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Chat-bot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73FA3-6B62-FE2A-B4C3-9277D8C7E32A}"/>
              </a:ext>
            </a:extLst>
          </p:cNvPr>
          <p:cNvSpPr/>
          <p:nvPr/>
        </p:nvSpPr>
        <p:spPr>
          <a:xfrm>
            <a:off x="4338918" y="1974108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greeting</a:t>
            </a:r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4E3C34F-DC5D-049B-BBA4-124E2A14F8F0}"/>
              </a:ext>
            </a:extLst>
          </p:cNvPr>
          <p:cNvSpPr/>
          <p:nvPr/>
        </p:nvSpPr>
        <p:spPr>
          <a:xfrm>
            <a:off x="4305140" y="337679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category?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E5BD3-3085-5862-851A-53719D17AC84}"/>
              </a:ext>
            </a:extLst>
          </p:cNvPr>
          <p:cNvSpPr/>
          <p:nvPr/>
        </p:nvSpPr>
        <p:spPr>
          <a:xfrm>
            <a:off x="3818969" y="2496766"/>
            <a:ext cx="2814909" cy="412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DFC39F-40F3-DD03-B81A-35E43C9525E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217459" y="2322049"/>
            <a:ext cx="8965" cy="17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D0240-B491-C9CA-8E61-DC86D026F74C}"/>
              </a:ext>
            </a:extLst>
          </p:cNvPr>
          <p:cNvCxnSpPr/>
          <p:nvPr/>
        </p:nvCxnSpPr>
        <p:spPr>
          <a:xfrm>
            <a:off x="5217459" y="290914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7E987-3F25-BF19-F50F-69B834A6E434}"/>
              </a:ext>
            </a:extLst>
          </p:cNvPr>
          <p:cNvCxnSpPr/>
          <p:nvPr/>
        </p:nvCxnSpPr>
        <p:spPr>
          <a:xfrm>
            <a:off x="5183681" y="3837863"/>
            <a:ext cx="0" cy="45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1AC802-3A12-CAE4-3CD4-381CBABB6222}"/>
              </a:ext>
            </a:extLst>
          </p:cNvPr>
          <p:cNvSpPr txBox="1"/>
          <p:nvPr/>
        </p:nvSpPr>
        <p:spPr>
          <a:xfrm>
            <a:off x="5326076" y="40569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FDE6BB3-668E-CFBD-AFD3-2D7359C4F2FE}"/>
              </a:ext>
            </a:extLst>
          </p:cNvPr>
          <p:cNvSpPr/>
          <p:nvPr/>
        </p:nvSpPr>
        <p:spPr>
          <a:xfrm>
            <a:off x="4305140" y="4311809"/>
            <a:ext cx="1757082" cy="6309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appointment?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C904F-CC41-6BED-A455-B2347FA41577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5183681" y="4942745"/>
            <a:ext cx="0" cy="3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A15438-4B53-5245-4934-EF3000561A2B}"/>
              </a:ext>
            </a:extLst>
          </p:cNvPr>
          <p:cNvSpPr txBox="1"/>
          <p:nvPr/>
        </p:nvSpPr>
        <p:spPr>
          <a:xfrm>
            <a:off x="5326077" y="4922942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6798B-57D9-E4BA-7D63-E68BDADC4761}"/>
              </a:ext>
            </a:extLst>
          </p:cNvPr>
          <p:cNvCxnSpPr/>
          <p:nvPr/>
        </p:nvCxnSpPr>
        <p:spPr>
          <a:xfrm>
            <a:off x="6096000" y="3692267"/>
            <a:ext cx="1201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6D6B64-74BE-78DB-E517-41287193D084}"/>
              </a:ext>
            </a:extLst>
          </p:cNvPr>
          <p:cNvCxnSpPr/>
          <p:nvPr/>
        </p:nvCxnSpPr>
        <p:spPr>
          <a:xfrm flipV="1">
            <a:off x="7333129" y="2702954"/>
            <a:ext cx="0" cy="98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8C23A3-46FC-5665-371C-40424E4E8FB8}"/>
              </a:ext>
            </a:extLst>
          </p:cNvPr>
          <p:cNvCxnSpPr>
            <a:endCxn id="7" idx="3"/>
          </p:cNvCxnSpPr>
          <p:nvPr/>
        </p:nvCxnSpPr>
        <p:spPr>
          <a:xfrm flipH="1">
            <a:off x="6633878" y="2702954"/>
            <a:ext cx="663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3F245-9F37-823F-B0B6-26B2B80589DA}"/>
              </a:ext>
            </a:extLst>
          </p:cNvPr>
          <p:cNvSpPr txBox="1"/>
          <p:nvPr/>
        </p:nvSpPr>
        <p:spPr>
          <a:xfrm>
            <a:off x="6560113" y="36900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9A3BC-962D-888B-3B73-60C644E7FA6F}"/>
              </a:ext>
            </a:extLst>
          </p:cNvPr>
          <p:cNvCxnSpPr/>
          <p:nvPr/>
        </p:nvCxnSpPr>
        <p:spPr>
          <a:xfrm>
            <a:off x="6096000" y="4627277"/>
            <a:ext cx="1936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F9827-996D-B094-69D8-930D9BFCB805}"/>
              </a:ext>
            </a:extLst>
          </p:cNvPr>
          <p:cNvSpPr/>
          <p:nvPr/>
        </p:nvSpPr>
        <p:spPr>
          <a:xfrm>
            <a:off x="8066154" y="4453306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698E54-4BD8-3153-3190-CFA8AF979E0B}"/>
              </a:ext>
            </a:extLst>
          </p:cNvPr>
          <p:cNvSpPr/>
          <p:nvPr/>
        </p:nvSpPr>
        <p:spPr>
          <a:xfrm>
            <a:off x="3929306" y="5322387"/>
            <a:ext cx="2508749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Select recommended MD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E2AA3-1E9B-023B-05DE-5644B90003DC}"/>
              </a:ext>
            </a:extLst>
          </p:cNvPr>
          <p:cNvSpPr/>
          <p:nvPr/>
        </p:nvSpPr>
        <p:spPr>
          <a:xfrm>
            <a:off x="4305139" y="6437568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EAFDF-C7D4-7B98-C886-291EBB9AAD05}"/>
              </a:ext>
            </a:extLst>
          </p:cNvPr>
          <p:cNvSpPr txBox="1"/>
          <p:nvPr/>
        </p:nvSpPr>
        <p:spPr>
          <a:xfrm>
            <a:off x="6631828" y="43198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255CC-BA7B-B038-F650-A72B590E1C7F}"/>
              </a:ext>
            </a:extLst>
          </p:cNvPr>
          <p:cNvSpPr/>
          <p:nvPr/>
        </p:nvSpPr>
        <p:spPr>
          <a:xfrm>
            <a:off x="4338918" y="1444538"/>
            <a:ext cx="1757082" cy="347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Submit form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C3DDC-E17D-AF41-2467-07EC5AE5714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217459" y="1792479"/>
            <a:ext cx="0" cy="1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4BF2A8E-1B32-F86F-28F7-3D32D55DE064}"/>
              </a:ext>
            </a:extLst>
          </p:cNvPr>
          <p:cNvSpPr/>
          <p:nvPr/>
        </p:nvSpPr>
        <p:spPr>
          <a:xfrm>
            <a:off x="4039639" y="5731058"/>
            <a:ext cx="2288077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Select time slot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31449F-47AD-1C3B-6294-076C65EE75D2}"/>
              </a:ext>
            </a:extLst>
          </p:cNvPr>
          <p:cNvSpPr/>
          <p:nvPr/>
        </p:nvSpPr>
        <p:spPr>
          <a:xfrm>
            <a:off x="4039640" y="6079163"/>
            <a:ext cx="2288077" cy="369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Confirmation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1962-4862-0A65-B8D4-0F62B8B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In-Context Learning  and System Role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E1391-76AB-6066-D879-2B6672576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8298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83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A61-83B9-1E85-C689-A7831D72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9F8B-428D-0522-7868-1696A80C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FB09-1C8B-4089-D903-96743136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F69-2A8D-EB52-A735-68153224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LLM,</a:t>
            </a:r>
            <a:r>
              <a:rPr lang="zh-CN" altLang="en-US" dirty="0"/>
              <a:t> </a:t>
            </a:r>
            <a:r>
              <a:rPr lang="en-US" altLang="zh-CN" dirty="0"/>
              <a:t>category,</a:t>
            </a:r>
            <a:r>
              <a:rPr lang="zh-CN" altLang="en-US" dirty="0"/>
              <a:t> </a:t>
            </a:r>
            <a:r>
              <a:rPr lang="en-US" altLang="zh-CN" dirty="0"/>
              <a:t>classification,</a:t>
            </a:r>
            <a:r>
              <a:rPr lang="zh-CN" altLang="en-US" dirty="0"/>
              <a:t> </a:t>
            </a:r>
            <a:r>
              <a:rPr lang="en-US" altLang="zh-CN" dirty="0"/>
              <a:t>competition---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integration,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background,</a:t>
            </a:r>
            <a:r>
              <a:rPr lang="zh-CN" altLang="en-US" dirty="0"/>
              <a:t> </a:t>
            </a:r>
            <a:r>
              <a:rPr lang="en-US" altLang="zh-CN" dirty="0" err="1"/>
              <a:t>gmap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diagram,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video,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UI,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interaction,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pages,</a:t>
            </a:r>
          </a:p>
          <a:p>
            <a:r>
              <a:rPr lang="en-US" altLang="zh-CN" dirty="0"/>
              <a:t>Appendix:</a:t>
            </a:r>
            <a:r>
              <a:rPr lang="zh-CN" altLang="en-US" dirty="0"/>
              <a:t> </a:t>
            </a:r>
            <a:r>
              <a:rPr lang="en-US" altLang="zh-CN" dirty="0"/>
              <a:t>reference;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Present: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min,</a:t>
            </a:r>
            <a:r>
              <a:rPr lang="zh-CN" altLang="en-US" dirty="0"/>
              <a:t> </a:t>
            </a:r>
            <a:r>
              <a:rPr lang="en-US" altLang="zh-CN" dirty="0"/>
              <a:t>introduction,</a:t>
            </a:r>
            <a:r>
              <a:rPr lang="zh-CN" altLang="en-US" dirty="0"/>
              <a:t> </a:t>
            </a:r>
            <a:r>
              <a:rPr lang="en-US" altLang="zh-CN" dirty="0"/>
              <a:t>feature,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diagram.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973-DA4C-3B74-B5A5-23F904A4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Form-Based Visitor Information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F970-2D97-384B-8CED-55D37421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visitor is prompted to fill out a form providing the following information: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0.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Gender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Age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Smoking Status (Yes/No)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Medical History/Records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Contact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A4F-7DE1-9B29-9C1D-FAB622E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Greeting and Initial Conversation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FD28-A33B-67FF-BA18-76B174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Visitor Interaction Initiation: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initiates the engagement by extending a cordial greeting to the visitor.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also acknowledges the successful submission of the form by the visitor.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Inquiry for Visitor's Purpose: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AI agent proceeds with an open-ended query: "What brings you here today? How can I assist you?"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question prompts the visitor to share the reason for their interaction and the specific assistance they require.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1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{D08C9060-F5F8-B94D-B2AD-1CB85D712306}tf10001070</Template>
  <TotalTime>1508</TotalTime>
  <Words>1500</Words>
  <Application>Microsoft Macintosh PowerPoint</Application>
  <PresentationFormat>Widescreen</PresentationFormat>
  <Paragraphs>146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Söhne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AI-Powered Medical Doctor Category Recommendation System</vt:lpstr>
      <vt:lpstr>Introduction</vt:lpstr>
      <vt:lpstr>Overall System Diagram</vt:lpstr>
      <vt:lpstr>Flow chart of the Chat-bot</vt:lpstr>
      <vt:lpstr>In-Context Learning  and System Role</vt:lpstr>
      <vt:lpstr>PowerPoint Presentation</vt:lpstr>
      <vt:lpstr>Overall system diagram</vt:lpstr>
      <vt:lpstr>Form-Based Visitor Information Collection</vt:lpstr>
      <vt:lpstr>Greeting and Initial Conversation</vt:lpstr>
      <vt:lpstr>Turn-by-Turn Conversation</vt:lpstr>
      <vt:lpstr>AI-Powered Recommendation Process</vt:lpstr>
      <vt:lpstr>Brief description for the AI-Assistant </vt:lpstr>
      <vt:lpstr>Appointment Scheduling</vt:lpstr>
      <vt:lpstr>Confirmation Email</vt:lpstr>
      <vt:lpstr>Web App Deployment Overview</vt:lpstr>
      <vt:lpstr>Deploying our app in the cloud env (aws)</vt:lpstr>
      <vt:lpstr>Deploying our app in the cloud env (aws)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Jianlei Zhang</dc:creator>
  <cp:lastModifiedBy>Jianlei Zhang</cp:lastModifiedBy>
  <cp:revision>28</cp:revision>
  <dcterms:created xsi:type="dcterms:W3CDTF">2023-08-02T23:27:13Z</dcterms:created>
  <dcterms:modified xsi:type="dcterms:W3CDTF">2023-08-18T02:42:38Z</dcterms:modified>
</cp:coreProperties>
</file>