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uk-UA"/>
              <a:t>Клацніть, щоб редагувати стиль зразка підзаголовка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31032B1-4651-44E1-B3F4-FBB2C50DFA34}" type="datetimeFigureOut">
              <a:rPr lang="uk-UA" smtClean="0"/>
              <a:t>24.05.2024</a:t>
            </a:fld>
            <a:endParaRPr lang="uk-U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uk-U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06A694D-7ED0-4558-9CCC-E14B7D4B7B13}" type="slidenum">
              <a:rPr lang="uk-UA" smtClean="0"/>
              <a:t>‹№›</a:t>
            </a:fld>
            <a:endParaRPr lang="uk-UA"/>
          </a:p>
        </p:txBody>
      </p:sp>
    </p:spTree>
    <p:extLst>
      <p:ext uri="{BB962C8B-B14F-4D97-AF65-F5344CB8AC3E}">
        <p14:creationId xmlns:p14="http://schemas.microsoft.com/office/powerpoint/2010/main" val="95333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31032B1-4651-44E1-B3F4-FBB2C50DFA34}" type="datetimeFigureOut">
              <a:rPr lang="uk-UA" smtClean="0"/>
              <a:t>24.05.2024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06A694D-7ED0-4558-9CCC-E14B7D4B7B13}" type="slidenum">
              <a:rPr lang="uk-UA" smtClean="0"/>
              <a:t>‹№›</a:t>
            </a:fld>
            <a:endParaRPr lang="uk-UA"/>
          </a:p>
        </p:txBody>
      </p:sp>
    </p:spTree>
    <p:extLst>
      <p:ext uri="{BB962C8B-B14F-4D97-AF65-F5344CB8AC3E}">
        <p14:creationId xmlns:p14="http://schemas.microsoft.com/office/powerpoint/2010/main" val="65876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31032B1-4651-44E1-B3F4-FBB2C50DFA34}" type="datetimeFigureOut">
              <a:rPr lang="uk-UA" smtClean="0"/>
              <a:t>24.05.2024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06A694D-7ED0-4558-9CCC-E14B7D4B7B13}" type="slidenum">
              <a:rPr lang="uk-UA" smtClean="0"/>
              <a:t>‹№›</a:t>
            </a:fld>
            <a:endParaRPr lang="uk-UA"/>
          </a:p>
        </p:txBody>
      </p:sp>
    </p:spTree>
    <p:extLst>
      <p:ext uri="{BB962C8B-B14F-4D97-AF65-F5344CB8AC3E}">
        <p14:creationId xmlns:p14="http://schemas.microsoft.com/office/powerpoint/2010/main" val="31480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31032B1-4651-44E1-B3F4-FBB2C50DFA34}" type="datetimeFigureOut">
              <a:rPr lang="uk-UA" smtClean="0"/>
              <a:t>24.05.2024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06A694D-7ED0-4558-9CCC-E14B7D4B7B13}" type="slidenum">
              <a:rPr lang="uk-UA" smtClean="0"/>
              <a:t>‹№›</a:t>
            </a:fld>
            <a:endParaRPr lang="uk-UA"/>
          </a:p>
        </p:txBody>
      </p:sp>
    </p:spTree>
    <p:extLst>
      <p:ext uri="{BB962C8B-B14F-4D97-AF65-F5344CB8AC3E}">
        <p14:creationId xmlns:p14="http://schemas.microsoft.com/office/powerpoint/2010/main" val="201747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31032B1-4651-44E1-B3F4-FBB2C50DFA34}" type="datetimeFigureOut">
              <a:rPr lang="uk-UA" smtClean="0"/>
              <a:t>24.05.2024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06A694D-7ED0-4558-9CCC-E14B7D4B7B13}" type="slidenum">
              <a:rPr lang="uk-UA" smtClean="0"/>
              <a:t>‹№›</a:t>
            </a:fld>
            <a:endParaRPr lang="uk-UA"/>
          </a:p>
        </p:txBody>
      </p:sp>
    </p:spTree>
    <p:extLst>
      <p:ext uri="{BB962C8B-B14F-4D97-AF65-F5344CB8AC3E}">
        <p14:creationId xmlns:p14="http://schemas.microsoft.com/office/powerpoint/2010/main" val="57903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131032B1-4651-44E1-B3F4-FBB2C50DFA34}" type="datetimeFigureOut">
              <a:rPr lang="uk-UA" smtClean="0"/>
              <a:t>24.05.2024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A06A694D-7ED0-4558-9CCC-E14B7D4B7B13}" type="slidenum">
              <a:rPr lang="uk-UA" smtClean="0"/>
              <a:t>‹№›</a:t>
            </a:fld>
            <a:endParaRPr lang="uk-UA"/>
          </a:p>
        </p:txBody>
      </p:sp>
    </p:spTree>
    <p:extLst>
      <p:ext uri="{BB962C8B-B14F-4D97-AF65-F5344CB8AC3E}">
        <p14:creationId xmlns:p14="http://schemas.microsoft.com/office/powerpoint/2010/main" val="175915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131032B1-4651-44E1-B3F4-FBB2C50DFA34}" type="datetimeFigureOut">
              <a:rPr lang="uk-UA" smtClean="0"/>
              <a:t>24.05.2024</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A06A694D-7ED0-4558-9CCC-E14B7D4B7B13}" type="slidenum">
              <a:rPr lang="uk-UA" smtClean="0"/>
              <a:t>‹№›</a:t>
            </a:fld>
            <a:endParaRPr lang="uk-UA"/>
          </a:p>
        </p:txBody>
      </p:sp>
    </p:spTree>
    <p:extLst>
      <p:ext uri="{BB962C8B-B14F-4D97-AF65-F5344CB8AC3E}">
        <p14:creationId xmlns:p14="http://schemas.microsoft.com/office/powerpoint/2010/main" val="268418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131032B1-4651-44E1-B3F4-FBB2C50DFA34}" type="datetimeFigureOut">
              <a:rPr lang="uk-UA" smtClean="0"/>
              <a:t>24.05.2024</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A06A694D-7ED0-4558-9CCC-E14B7D4B7B13}" type="slidenum">
              <a:rPr lang="uk-UA" smtClean="0"/>
              <a:t>‹№›</a:t>
            </a:fld>
            <a:endParaRPr lang="uk-UA"/>
          </a:p>
        </p:txBody>
      </p:sp>
    </p:spTree>
    <p:extLst>
      <p:ext uri="{BB962C8B-B14F-4D97-AF65-F5344CB8AC3E}">
        <p14:creationId xmlns:p14="http://schemas.microsoft.com/office/powerpoint/2010/main" val="218873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032B1-4651-44E1-B3F4-FBB2C50DFA34}" type="datetimeFigureOut">
              <a:rPr lang="uk-UA" smtClean="0"/>
              <a:t>24.05.2024</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A06A694D-7ED0-4558-9CCC-E14B7D4B7B13}" type="slidenum">
              <a:rPr lang="uk-UA" smtClean="0"/>
              <a:t>‹№›</a:t>
            </a:fld>
            <a:endParaRPr lang="uk-UA"/>
          </a:p>
        </p:txBody>
      </p:sp>
    </p:spTree>
    <p:extLst>
      <p:ext uri="{BB962C8B-B14F-4D97-AF65-F5344CB8AC3E}">
        <p14:creationId xmlns:p14="http://schemas.microsoft.com/office/powerpoint/2010/main" val="224792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31032B1-4651-44E1-B3F4-FBB2C50DFA34}" type="datetimeFigureOut">
              <a:rPr lang="uk-UA" smtClean="0"/>
              <a:t>24.05.2024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06A694D-7ED0-4558-9CCC-E14B7D4B7B13}" type="slidenum">
              <a:rPr lang="uk-UA" smtClean="0"/>
              <a:t>‹№›</a:t>
            </a:fld>
            <a:endParaRPr lang="uk-UA"/>
          </a:p>
        </p:txBody>
      </p:sp>
    </p:spTree>
    <p:extLst>
      <p:ext uri="{BB962C8B-B14F-4D97-AF65-F5344CB8AC3E}">
        <p14:creationId xmlns:p14="http://schemas.microsoft.com/office/powerpoint/2010/main" val="161636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31032B1-4651-44E1-B3F4-FBB2C50DFA34}" type="datetimeFigureOut">
              <a:rPr lang="uk-UA" smtClean="0"/>
              <a:t>24.05.2024</a:t>
            </a:fld>
            <a:endParaRPr lang="uk-U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uk-UA"/>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06A694D-7ED0-4558-9CCC-E14B7D4B7B13}" type="slidenum">
              <a:rPr lang="uk-UA" smtClean="0"/>
              <a:t>‹№›</a:t>
            </a:fld>
            <a:endParaRPr lang="uk-UA"/>
          </a:p>
        </p:txBody>
      </p:sp>
    </p:spTree>
    <p:extLst>
      <p:ext uri="{BB962C8B-B14F-4D97-AF65-F5344CB8AC3E}">
        <p14:creationId xmlns:p14="http://schemas.microsoft.com/office/powerpoint/2010/main" val="21211276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31032B1-4651-44E1-B3F4-FBB2C50DFA34}" type="datetimeFigureOut">
              <a:rPr lang="uk-UA" smtClean="0"/>
              <a:t>24.05.2024</a:t>
            </a:fld>
            <a:endParaRPr lang="uk-U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uk-U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06A694D-7ED0-4558-9CCC-E14B7D4B7B13}" type="slidenum">
              <a:rPr lang="uk-UA" smtClean="0"/>
              <a:t>‹№›</a:t>
            </a:fld>
            <a:endParaRPr lang="uk-UA"/>
          </a:p>
        </p:txBody>
      </p:sp>
    </p:spTree>
    <p:extLst>
      <p:ext uri="{BB962C8B-B14F-4D97-AF65-F5344CB8AC3E}">
        <p14:creationId xmlns:p14="http://schemas.microsoft.com/office/powerpoint/2010/main" val="296992877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C7EA15-932C-4825-A510-8129C2C2E2B1}"/>
              </a:ext>
            </a:extLst>
          </p:cNvPr>
          <p:cNvSpPr>
            <a:spLocks noGrp="1"/>
          </p:cNvSpPr>
          <p:nvPr>
            <p:ph type="ctrTitle"/>
          </p:nvPr>
        </p:nvSpPr>
        <p:spPr>
          <a:xfrm>
            <a:off x="1524000" y="1122363"/>
            <a:ext cx="9144000" cy="1444374"/>
          </a:xfrm>
        </p:spPr>
        <p:txBody>
          <a:bodyPr>
            <a:normAutofit/>
          </a:bodyPr>
          <a:lstStyle/>
          <a:p>
            <a:r>
              <a:rPr lang="uk-UA" sz="4000" b="1" kern="0" dirty="0">
                <a:effectLst/>
                <a:latin typeface="Times New Roman" panose="02020603050405020304" pitchFamily="18" charset="0"/>
                <a:ea typeface="Times New Roman" panose="02020603050405020304" pitchFamily="18" charset="0"/>
              </a:rPr>
              <a:t>Сервіс для прослуховування </a:t>
            </a:r>
            <a:r>
              <a:rPr lang="ru-RU" sz="4000" b="1" kern="0" dirty="0" err="1">
                <a:effectLst/>
                <a:latin typeface="Times New Roman" panose="02020603050405020304" pitchFamily="18" charset="0"/>
                <a:ea typeface="Times New Roman" panose="02020603050405020304" pitchFamily="18" charset="0"/>
              </a:rPr>
              <a:t>аудіо</a:t>
            </a:r>
            <a:r>
              <a:rPr lang="ru-RU" sz="4000" b="1" kern="0" dirty="0">
                <a:effectLst/>
                <a:latin typeface="Times New Roman" panose="02020603050405020304" pitchFamily="18" charset="0"/>
                <a:ea typeface="Times New Roman" panose="02020603050405020304" pitchFamily="18" charset="0"/>
              </a:rPr>
              <a:t> </a:t>
            </a:r>
            <a:r>
              <a:rPr lang="uk-UA" sz="4000" b="1" kern="0" dirty="0">
                <a:effectLst/>
                <a:latin typeface="Times New Roman" panose="02020603050405020304" pitchFamily="18" charset="0"/>
                <a:ea typeface="Times New Roman" panose="02020603050405020304" pitchFamily="18" charset="0"/>
              </a:rPr>
              <a:t>контенту</a:t>
            </a:r>
            <a:endParaRPr lang="uk-UA" sz="4000" b="1" dirty="0"/>
          </a:p>
        </p:txBody>
      </p:sp>
      <p:sp>
        <p:nvSpPr>
          <p:cNvPr id="3" name="Підзаголовок 2">
            <a:extLst>
              <a:ext uri="{FF2B5EF4-FFF2-40B4-BE49-F238E27FC236}">
                <a16:creationId xmlns:a16="http://schemas.microsoft.com/office/drawing/2014/main" id="{17F222B4-D6C7-4F92-A85F-E38779847025}"/>
              </a:ext>
            </a:extLst>
          </p:cNvPr>
          <p:cNvSpPr>
            <a:spLocks noGrp="1"/>
          </p:cNvSpPr>
          <p:nvPr>
            <p:ph type="subTitle" idx="1"/>
          </p:nvPr>
        </p:nvSpPr>
        <p:spPr>
          <a:xfrm>
            <a:off x="2695073" y="3673642"/>
            <a:ext cx="9144000" cy="2889876"/>
          </a:xfrm>
        </p:spPr>
        <p:txBody>
          <a:bodyPr>
            <a:noAutofit/>
          </a:bodyPr>
          <a:lstStyle/>
          <a:p>
            <a:pPr marL="3420745" algn="r">
              <a:lnSpc>
                <a:spcPct val="150000"/>
              </a:lnSpc>
            </a:pPr>
            <a:r>
              <a:rPr lang="uk-UA" sz="2000" b="1" i="1" dirty="0">
                <a:effectLst/>
                <a:latin typeface="Times New Roman" panose="02020603050405020304" pitchFamily="18" charset="0"/>
                <a:ea typeface="Times New Roman" panose="02020603050405020304" pitchFamily="18" charset="0"/>
              </a:rPr>
              <a:t>Виконав: </a:t>
            </a:r>
            <a:endParaRPr lang="uk-UA" sz="2000" dirty="0">
              <a:effectLst/>
              <a:latin typeface="Times New Roman" panose="02020603050405020304" pitchFamily="18" charset="0"/>
              <a:ea typeface="Times New Roman" panose="02020603050405020304" pitchFamily="18" charset="0"/>
            </a:endParaRPr>
          </a:p>
          <a:p>
            <a:pPr marL="3420745" algn="r">
              <a:lnSpc>
                <a:spcPct val="150000"/>
              </a:lnSpc>
            </a:pPr>
            <a:r>
              <a:rPr lang="uk-UA" sz="2000" dirty="0">
                <a:effectLst/>
                <a:latin typeface="Times New Roman" panose="02020603050405020304" pitchFamily="18" charset="0"/>
                <a:ea typeface="Times New Roman" panose="02020603050405020304" pitchFamily="18" charset="0"/>
              </a:rPr>
              <a:t>студент 3 курсу, 344-А групи </a:t>
            </a:r>
          </a:p>
          <a:p>
            <a:pPr marL="3420745" algn="r">
              <a:lnSpc>
                <a:spcPct val="150000"/>
              </a:lnSpc>
            </a:pPr>
            <a:r>
              <a:rPr lang="uk-UA" sz="2000" dirty="0">
                <a:effectLst/>
                <a:latin typeface="Times New Roman" panose="02020603050405020304" pitchFamily="18" charset="0"/>
                <a:ea typeface="Times New Roman" panose="02020603050405020304" pitchFamily="18" charset="0"/>
              </a:rPr>
              <a:t>Кульчицький Андрій Сергійович</a:t>
            </a:r>
          </a:p>
          <a:p>
            <a:pPr marL="3420745" algn="r">
              <a:lnSpc>
                <a:spcPct val="150000"/>
              </a:lnSpc>
            </a:pPr>
            <a:r>
              <a:rPr lang="uk-UA" sz="2000" b="1" i="1" dirty="0">
                <a:effectLst/>
                <a:latin typeface="Times New Roman" panose="02020603050405020304" pitchFamily="18" charset="0"/>
                <a:ea typeface="Times New Roman" panose="02020603050405020304" pitchFamily="18" charset="0"/>
              </a:rPr>
              <a:t>Керівник</a:t>
            </a:r>
            <a:r>
              <a:rPr lang="uk-UA" sz="2000" i="1" dirty="0">
                <a:effectLst/>
                <a:latin typeface="Times New Roman" panose="02020603050405020304" pitchFamily="18" charset="0"/>
                <a:ea typeface="Times New Roman" panose="02020603050405020304" pitchFamily="18" charset="0"/>
              </a:rPr>
              <a:t>: </a:t>
            </a:r>
            <a:endParaRPr lang="uk-UA" sz="2000" dirty="0">
              <a:effectLst/>
              <a:latin typeface="Times New Roman" panose="02020603050405020304" pitchFamily="18" charset="0"/>
              <a:ea typeface="Times New Roman" panose="02020603050405020304" pitchFamily="18" charset="0"/>
            </a:endParaRPr>
          </a:p>
          <a:p>
            <a:r>
              <a:rPr lang="en-US" sz="2000" kern="0" dirty="0">
                <a:effectLst/>
                <a:latin typeface="Times New Roman" panose="02020603050405020304" pitchFamily="18" charset="0"/>
                <a:ea typeface="Times New Roman" panose="02020603050405020304" pitchFamily="18" charset="0"/>
              </a:rPr>
              <a:t>						</a:t>
            </a:r>
            <a:r>
              <a:rPr lang="ru-RU" sz="2000" kern="0" dirty="0">
                <a:effectLst/>
                <a:latin typeface="Times New Roman" panose="02020603050405020304" pitchFamily="18" charset="0"/>
                <a:ea typeface="Times New Roman" panose="02020603050405020304" pitchFamily="18" charset="0"/>
              </a:rPr>
              <a:t>Оксана</a:t>
            </a:r>
            <a:r>
              <a:rPr lang="en-US"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Мирославівна</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Яцько</a:t>
            </a:r>
            <a:endParaRPr lang="uk-UA" sz="2000" dirty="0"/>
          </a:p>
        </p:txBody>
      </p:sp>
    </p:spTree>
    <p:extLst>
      <p:ext uri="{BB962C8B-B14F-4D97-AF65-F5344CB8AC3E}">
        <p14:creationId xmlns:p14="http://schemas.microsoft.com/office/powerpoint/2010/main" val="4010932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5C148F-41FF-49A3-873E-F4929BAB0AD2}"/>
              </a:ext>
            </a:extLst>
          </p:cNvPr>
          <p:cNvSpPr>
            <a:spLocks noGrp="1"/>
          </p:cNvSpPr>
          <p:nvPr>
            <p:ph type="title"/>
          </p:nvPr>
        </p:nvSpPr>
        <p:spPr>
          <a:xfrm>
            <a:off x="657606" y="251036"/>
            <a:ext cx="10772775" cy="1658198"/>
          </a:xfrm>
        </p:spPr>
        <p:txBody>
          <a:bodyPr>
            <a:normAutofit/>
          </a:bodyPr>
          <a:lstStyle/>
          <a:p>
            <a:pPr algn="ctr"/>
            <a:r>
              <a:rPr lang="ru-RU" sz="4000" b="1" i="0" dirty="0" err="1">
                <a:solidFill>
                  <a:schemeClr val="tx2">
                    <a:lumMod val="75000"/>
                    <a:lumOff val="25000"/>
                  </a:schemeClr>
                </a:solidFill>
                <a:effectLst/>
                <a:latin typeface="Times New Roman" panose="02020603050405020304" pitchFamily="18" charset="0"/>
                <a:cs typeface="Times New Roman" panose="02020603050405020304" pitchFamily="18" charset="0"/>
              </a:rPr>
              <a:t>Огляд</a:t>
            </a:r>
            <a:r>
              <a:rPr lang="ru-RU" sz="4000" b="1" i="0" dirty="0">
                <a:solidFill>
                  <a:schemeClr val="tx2">
                    <a:lumMod val="75000"/>
                    <a:lumOff val="25000"/>
                  </a:schemeClr>
                </a:solidFill>
                <a:effectLst/>
                <a:latin typeface="Times New Roman" panose="02020603050405020304" pitchFamily="18" charset="0"/>
                <a:cs typeface="Times New Roman" panose="02020603050405020304" pitchFamily="18" charset="0"/>
              </a:rPr>
              <a:t> </a:t>
            </a:r>
            <a:r>
              <a:rPr lang="ru-RU" sz="4000" b="1" i="0" dirty="0" err="1">
                <a:solidFill>
                  <a:schemeClr val="tx2">
                    <a:lumMod val="75000"/>
                    <a:lumOff val="25000"/>
                  </a:schemeClr>
                </a:solidFill>
                <a:effectLst/>
                <a:latin typeface="Times New Roman" panose="02020603050405020304" pitchFamily="18" charset="0"/>
                <a:cs typeface="Times New Roman" panose="02020603050405020304" pitchFamily="18" charset="0"/>
              </a:rPr>
              <a:t>Імплементованих</a:t>
            </a:r>
            <a:r>
              <a:rPr lang="ru-RU" sz="4000" b="1" i="0" dirty="0">
                <a:solidFill>
                  <a:schemeClr val="tx2">
                    <a:lumMod val="75000"/>
                    <a:lumOff val="25000"/>
                  </a:schemeClr>
                </a:solidFill>
                <a:effectLst/>
                <a:latin typeface="Times New Roman" panose="02020603050405020304" pitchFamily="18" charset="0"/>
                <a:cs typeface="Times New Roman" panose="02020603050405020304" pitchFamily="18" charset="0"/>
              </a:rPr>
              <a:t> </a:t>
            </a:r>
            <a:r>
              <a:rPr lang="ru-RU" sz="4000" b="1" i="0" dirty="0" err="1">
                <a:solidFill>
                  <a:schemeClr val="tx2">
                    <a:lumMod val="75000"/>
                    <a:lumOff val="25000"/>
                  </a:schemeClr>
                </a:solidFill>
                <a:effectLst/>
                <a:latin typeface="Times New Roman" panose="02020603050405020304" pitchFamily="18" charset="0"/>
                <a:cs typeface="Times New Roman" panose="02020603050405020304" pitchFamily="18" charset="0"/>
              </a:rPr>
              <a:t>Функціональних</a:t>
            </a:r>
            <a:r>
              <a:rPr lang="ru-RU" sz="4000" b="1" i="0" dirty="0">
                <a:solidFill>
                  <a:schemeClr val="tx2">
                    <a:lumMod val="75000"/>
                    <a:lumOff val="25000"/>
                  </a:schemeClr>
                </a:solidFill>
                <a:effectLst/>
                <a:latin typeface="Times New Roman" panose="02020603050405020304" pitchFamily="18" charset="0"/>
                <a:cs typeface="Times New Roman" panose="02020603050405020304" pitchFamily="18" charset="0"/>
              </a:rPr>
              <a:t> </a:t>
            </a:r>
            <a:r>
              <a:rPr lang="ru-RU" sz="4000" b="1" i="0" dirty="0" err="1">
                <a:solidFill>
                  <a:schemeClr val="tx2">
                    <a:lumMod val="75000"/>
                    <a:lumOff val="25000"/>
                  </a:schemeClr>
                </a:solidFill>
                <a:effectLst/>
                <a:latin typeface="Times New Roman" panose="02020603050405020304" pitchFamily="18" charset="0"/>
                <a:cs typeface="Times New Roman" panose="02020603050405020304" pitchFamily="18" charset="0"/>
              </a:rPr>
              <a:t>Можливостей</a:t>
            </a:r>
            <a:r>
              <a:rPr lang="ru-RU" sz="4000" b="1" i="0" dirty="0">
                <a:solidFill>
                  <a:schemeClr val="tx2">
                    <a:lumMod val="75000"/>
                    <a:lumOff val="25000"/>
                  </a:schemeClr>
                </a:solidFill>
                <a:effectLst/>
                <a:latin typeface="Times New Roman" panose="02020603050405020304" pitchFamily="18" charset="0"/>
                <a:cs typeface="Times New Roman" panose="02020603050405020304" pitchFamily="18" charset="0"/>
              </a:rPr>
              <a:t> </a:t>
            </a:r>
            <a:r>
              <a:rPr lang="ru-RU" sz="4000" b="1" i="0" dirty="0" err="1">
                <a:solidFill>
                  <a:schemeClr val="tx2">
                    <a:lumMod val="75000"/>
                    <a:lumOff val="25000"/>
                  </a:schemeClr>
                </a:solidFill>
                <a:effectLst/>
                <a:latin typeface="Times New Roman" panose="02020603050405020304" pitchFamily="18" charset="0"/>
                <a:cs typeface="Times New Roman" panose="02020603050405020304" pitchFamily="18" charset="0"/>
              </a:rPr>
              <a:t>Інформаційної</a:t>
            </a:r>
            <a:r>
              <a:rPr lang="ru-RU" sz="4000" b="1" i="0" dirty="0">
                <a:solidFill>
                  <a:schemeClr val="tx2">
                    <a:lumMod val="75000"/>
                    <a:lumOff val="25000"/>
                  </a:schemeClr>
                </a:solidFill>
                <a:effectLst/>
                <a:latin typeface="Times New Roman" panose="02020603050405020304" pitchFamily="18" charset="0"/>
                <a:cs typeface="Times New Roman" panose="02020603050405020304" pitchFamily="18" charset="0"/>
              </a:rPr>
              <a:t> </a:t>
            </a:r>
            <a:r>
              <a:rPr lang="ru-RU" sz="4000" b="1" i="0" dirty="0" err="1">
                <a:solidFill>
                  <a:schemeClr val="tx2">
                    <a:lumMod val="75000"/>
                    <a:lumOff val="25000"/>
                  </a:schemeClr>
                </a:solidFill>
                <a:effectLst/>
                <a:latin typeface="Times New Roman" panose="02020603050405020304" pitchFamily="18" charset="0"/>
                <a:cs typeface="Times New Roman" panose="02020603050405020304" pitchFamily="18" charset="0"/>
              </a:rPr>
              <a:t>Системи</a:t>
            </a:r>
            <a:endParaRPr lang="uk-UA" sz="4000" dirty="0">
              <a:solidFill>
                <a:schemeClr val="tx2">
                  <a:lumMod val="75000"/>
                  <a:lumOff val="25000"/>
                </a:schemeClr>
              </a:solidFill>
            </a:endParaRPr>
          </a:p>
        </p:txBody>
      </p:sp>
      <p:sp>
        <p:nvSpPr>
          <p:cNvPr id="3" name="Місце для вмісту 2">
            <a:extLst>
              <a:ext uri="{FF2B5EF4-FFF2-40B4-BE49-F238E27FC236}">
                <a16:creationId xmlns:a16="http://schemas.microsoft.com/office/drawing/2014/main" id="{F90622DD-441D-4182-870A-19F2BBE30E11}"/>
              </a:ext>
            </a:extLst>
          </p:cNvPr>
          <p:cNvSpPr>
            <a:spLocks noGrp="1"/>
          </p:cNvSpPr>
          <p:nvPr>
            <p:ph idx="1"/>
          </p:nvPr>
        </p:nvSpPr>
        <p:spPr/>
        <p:txBody>
          <a:bodyPr/>
          <a:lstStyle/>
          <a:p>
            <a:pPr marL="457200" indent="-457200">
              <a:buFont typeface="+mj-lt"/>
              <a:buAutoNum type="arabicPeriod"/>
            </a:pPr>
            <a:r>
              <a:rPr lang="uk-UA" dirty="0" err="1">
                <a:solidFill>
                  <a:schemeClr val="tx1"/>
                </a:solidFill>
              </a:rPr>
              <a:t>Адміністатор</a:t>
            </a:r>
            <a:endParaRPr lang="uk-UA" dirty="0">
              <a:solidFill>
                <a:schemeClr val="tx1"/>
              </a:solidFill>
            </a:endParaRPr>
          </a:p>
          <a:p>
            <a:pPr indent="228600" algn="just">
              <a:lnSpc>
                <a:spcPct val="150000"/>
              </a:lnSpc>
            </a:pPr>
            <a:r>
              <a:rPr lang="uk-UA" sz="1800" dirty="0">
                <a:effectLst/>
                <a:latin typeface="Times New Roman" panose="02020603050405020304" pitchFamily="18" charset="0"/>
                <a:ea typeface="Times New Roman" panose="02020603050405020304" pitchFamily="18" charset="0"/>
              </a:rPr>
              <a:t>Функціонал адміністратора зазвичай включає в себе широкий спектр можливостей для управління контентом та налаштуваннями платформи. Також це взаємодія з іншими користувачами, зміна їх ролі та їх видалення</a:t>
            </a:r>
            <a:endParaRPr lang="uk-UA" dirty="0">
              <a:solidFill>
                <a:schemeClr val="tx1"/>
              </a:solidFill>
            </a:endParaRPr>
          </a:p>
          <a:p>
            <a:pPr marL="457200" indent="-457200">
              <a:buFont typeface="+mj-lt"/>
              <a:buAutoNum type="arabicPeriod"/>
            </a:pPr>
            <a:r>
              <a:rPr lang="uk-UA" dirty="0">
                <a:solidFill>
                  <a:schemeClr val="tx1"/>
                </a:solidFill>
              </a:rPr>
              <a:t>Користувач</a:t>
            </a:r>
          </a:p>
          <a:p>
            <a:pPr marL="713232" lvl="1" indent="-457200">
              <a:buFont typeface="+mj-lt"/>
              <a:buAutoNum type="arabicPeriod"/>
            </a:pPr>
            <a:r>
              <a:rPr lang="uk-UA" sz="1800" dirty="0">
                <a:effectLst/>
                <a:latin typeface="Times New Roman" panose="02020603050405020304" pitchFamily="18" charset="0"/>
                <a:ea typeface="Times New Roman" panose="02020603050405020304" pitchFamily="18" charset="0"/>
              </a:rPr>
              <a:t>Функціонал звичайного користувача складається з ряду модулів, які надають можливість користувачам використовувати різноманітні функції та можливості системи. Це прослуховування, перемикання </a:t>
            </a:r>
            <a:r>
              <a:rPr lang="uk-UA" sz="1800" dirty="0" err="1">
                <a:effectLst/>
                <a:latin typeface="Times New Roman" panose="02020603050405020304" pitchFamily="18" charset="0"/>
                <a:ea typeface="Times New Roman" panose="02020603050405020304" pitchFamily="18" charset="0"/>
              </a:rPr>
              <a:t>компощиції</a:t>
            </a:r>
            <a:r>
              <a:rPr lang="uk-UA" sz="1800" dirty="0">
                <a:effectLst/>
                <a:latin typeface="Times New Roman" panose="02020603050405020304" pitchFamily="18" charset="0"/>
                <a:ea typeface="Times New Roman" panose="02020603050405020304" pitchFamily="18" charset="0"/>
              </a:rPr>
              <a:t>, </a:t>
            </a:r>
            <a:r>
              <a:rPr lang="uk-UA" sz="1800" dirty="0" err="1">
                <a:effectLst/>
                <a:latin typeface="Times New Roman" panose="02020603050405020304" pitchFamily="18" charset="0"/>
                <a:ea typeface="Times New Roman" panose="02020603050405020304" pitchFamily="18" charset="0"/>
              </a:rPr>
              <a:t>перегояд</a:t>
            </a:r>
            <a:r>
              <a:rPr lang="uk-UA" sz="1800" dirty="0">
                <a:effectLst/>
                <a:latin typeface="Times New Roman" panose="02020603050405020304" pitchFamily="18" charset="0"/>
                <a:ea typeface="Times New Roman" panose="02020603050405020304" pitchFamily="18" charset="0"/>
              </a:rPr>
              <a:t> </a:t>
            </a:r>
            <a:r>
              <a:rPr lang="uk-UA" sz="1800" dirty="0" err="1">
                <a:effectLst/>
                <a:latin typeface="Times New Roman" panose="02020603050405020304" pitchFamily="18" charset="0"/>
                <a:ea typeface="Times New Roman" panose="02020603050405020304" pitchFamily="18" charset="0"/>
              </a:rPr>
              <a:t>інформауції</a:t>
            </a:r>
            <a:r>
              <a:rPr lang="uk-UA" sz="1800" dirty="0">
                <a:effectLst/>
                <a:latin typeface="Times New Roman" panose="02020603050405020304" pitchFamily="18" charset="0"/>
                <a:ea typeface="Times New Roman" panose="02020603050405020304" pitchFamily="18" charset="0"/>
              </a:rPr>
              <a:t> про </a:t>
            </a:r>
            <a:r>
              <a:rPr lang="uk-UA" sz="1800" dirty="0" err="1">
                <a:effectLst/>
                <a:latin typeface="Times New Roman" panose="02020603050405020304" pitchFamily="18" charset="0"/>
                <a:ea typeface="Times New Roman" panose="02020603050405020304" pitchFamily="18" charset="0"/>
              </a:rPr>
              <a:t>картиста</a:t>
            </a:r>
            <a:r>
              <a:rPr lang="uk-UA" sz="1800" dirty="0">
                <a:effectLst/>
                <a:latin typeface="Times New Roman" panose="02020603050405020304" pitchFamily="18" charset="0"/>
                <a:ea typeface="Times New Roman" panose="02020603050405020304" pitchFamily="18" charset="0"/>
              </a:rPr>
              <a:t> та його альбоми</a:t>
            </a:r>
          </a:p>
          <a:p>
            <a:pPr marL="713232" lvl="1" indent="-457200">
              <a:buFont typeface="+mj-lt"/>
              <a:buAutoNum type="arabicPeriod"/>
            </a:pPr>
            <a:endParaRPr lang="uk-UA" dirty="0">
              <a:solidFill>
                <a:schemeClr val="tx1"/>
              </a:solidFill>
            </a:endParaRPr>
          </a:p>
        </p:txBody>
      </p:sp>
    </p:spTree>
    <p:extLst>
      <p:ext uri="{BB962C8B-B14F-4D97-AF65-F5344CB8AC3E}">
        <p14:creationId xmlns:p14="http://schemas.microsoft.com/office/powerpoint/2010/main" val="391521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5612DF-296C-439C-AF5A-08D182513F4C}"/>
              </a:ext>
            </a:extLst>
          </p:cNvPr>
          <p:cNvSpPr>
            <a:spLocks noGrp="1"/>
          </p:cNvSpPr>
          <p:nvPr>
            <p:ph type="ctrTitle"/>
          </p:nvPr>
        </p:nvSpPr>
        <p:spPr>
          <a:xfrm>
            <a:off x="603504" y="112295"/>
            <a:ext cx="10782300" cy="1042737"/>
          </a:xfrm>
        </p:spPr>
        <p:txBody>
          <a:bodyPr/>
          <a:lstStyle/>
          <a:p>
            <a:pPr algn="ctr"/>
            <a:r>
              <a:rPr lang="uk-UA" sz="4400" dirty="0"/>
              <a:t>Висновок</a:t>
            </a:r>
          </a:p>
        </p:txBody>
      </p:sp>
      <p:sp>
        <p:nvSpPr>
          <p:cNvPr id="3" name="Підзаголовок 2">
            <a:extLst>
              <a:ext uri="{FF2B5EF4-FFF2-40B4-BE49-F238E27FC236}">
                <a16:creationId xmlns:a16="http://schemas.microsoft.com/office/drawing/2014/main" id="{BF242A08-19A6-4623-BD0A-97FB86DAA8F3}"/>
              </a:ext>
            </a:extLst>
          </p:cNvPr>
          <p:cNvSpPr>
            <a:spLocks noGrp="1"/>
          </p:cNvSpPr>
          <p:nvPr>
            <p:ph type="subTitle" idx="1"/>
          </p:nvPr>
        </p:nvSpPr>
        <p:spPr>
          <a:xfrm>
            <a:off x="667512" y="1155032"/>
            <a:ext cx="11123435" cy="5261810"/>
          </a:xfrm>
        </p:spPr>
        <p:txBody>
          <a:bodyPr>
            <a:normAutofit lnSpcReduction="10000"/>
          </a:bodyPr>
          <a:lstStyle/>
          <a:p>
            <a:pPr indent="450215" algn="just">
              <a:lnSpc>
                <a:spcPct val="150000"/>
              </a:lnSpc>
            </a:pPr>
            <a:r>
              <a:rPr lang="uk-UA" sz="1800" dirty="0">
                <a:effectLst/>
                <a:latin typeface="Times New Roman" panose="02020603050405020304" pitchFamily="18" charset="0"/>
                <a:ea typeface="Times New Roman" panose="02020603050405020304" pitchFamily="18" charset="0"/>
              </a:rPr>
              <a:t>Під час виконання завдання було спроектовано та реалізовано програмний продукт – сервіс для прослуховування аудіо контенту. Щоб досягти цього було використано чимало інструментів. Спочатку було проведено аналіз сучасного ринку, його вимоги та тенденції, що дозволило скласти чіткий список вимог до продукту. Наступним кроком було  створено макет продукту з впровадженням стандартів UX/UI для зручності використання.</a:t>
            </a:r>
          </a:p>
          <a:p>
            <a:pPr indent="450215" algn="just">
              <a:lnSpc>
                <a:spcPct val="150000"/>
              </a:lnSpc>
            </a:pPr>
            <a:r>
              <a:rPr lang="uk-UA" sz="1800" dirty="0">
                <a:effectLst/>
                <a:latin typeface="Times New Roman" panose="02020603050405020304" pitchFamily="18" charset="0"/>
                <a:ea typeface="Times New Roman" panose="02020603050405020304" pitchFamily="18" charset="0"/>
              </a:rPr>
              <a:t>Другий етап це редагування </a:t>
            </a:r>
            <a:r>
              <a:rPr lang="en-US" sz="1800" dirty="0">
                <a:effectLst/>
                <a:latin typeface="Times New Roman" panose="02020603050405020304" pitchFamily="18" charset="0"/>
                <a:ea typeface="Times New Roman" panose="02020603050405020304" pitchFamily="18" charset="0"/>
              </a:rPr>
              <a:t>back-end </a:t>
            </a:r>
            <a:r>
              <a:rPr lang="uk-UA" sz="1800" dirty="0">
                <a:effectLst/>
                <a:latin typeface="Times New Roman" panose="02020603050405020304" pitchFamily="18" charset="0"/>
                <a:ea typeface="Times New Roman" panose="02020603050405020304" pitchFamily="18" charset="0"/>
              </a:rPr>
              <a:t>додатку. Створивши базу даних яка зберігала в собі данні про користувачів, артистів, альбомів та музики. Також був розроблений функціонал для обробки запитів до бази даних та поверненню відповіді.</a:t>
            </a:r>
          </a:p>
          <a:p>
            <a:pPr indent="450215" algn="just">
              <a:lnSpc>
                <a:spcPct val="150000"/>
              </a:lnSpc>
            </a:pPr>
            <a:r>
              <a:rPr lang="uk-UA" sz="1800" dirty="0">
                <a:effectLst/>
                <a:latin typeface="Times New Roman" panose="02020603050405020304" pitchFamily="18" charset="0"/>
                <a:ea typeface="Times New Roman" panose="02020603050405020304" pitchFamily="18" charset="0"/>
              </a:rPr>
              <a:t>У третьому етапі було спроектовано </a:t>
            </a:r>
            <a:r>
              <a:rPr lang="en-US" sz="1800" dirty="0">
                <a:effectLst/>
                <a:latin typeface="Times New Roman" panose="02020603050405020304" pitchFamily="18" charset="0"/>
                <a:ea typeface="Times New Roman" panose="02020603050405020304" pitchFamily="18" charset="0"/>
              </a:rPr>
              <a:t>front-end</a:t>
            </a:r>
            <a:r>
              <a:rPr lang="uk-UA" sz="1800" dirty="0">
                <a:effectLst/>
                <a:latin typeface="Times New Roman" panose="02020603050405020304" pitchFamily="18" charset="0"/>
                <a:ea typeface="Times New Roman" panose="02020603050405020304" pitchFamily="18" charset="0"/>
              </a:rPr>
              <a:t> візуальна частина якого відповідала макету щоб взаємодія користувача була максимально комфортна та легка.</a:t>
            </a:r>
          </a:p>
          <a:p>
            <a:pPr indent="450215" algn="just">
              <a:lnSpc>
                <a:spcPct val="150000"/>
              </a:lnSpc>
            </a:pPr>
            <a:r>
              <a:rPr lang="uk-UA" sz="1800" dirty="0">
                <a:effectLst/>
                <a:latin typeface="Times New Roman" panose="02020603050405020304" pitchFamily="18" charset="0"/>
                <a:ea typeface="Times New Roman" panose="02020603050405020304" pitchFamily="18" charset="0"/>
              </a:rPr>
              <a:t>Результатом стала програма яка має багатофункціональність та зручність у використанні, який відповідає сучасним стандартам та закриває потреби користувачів.</a:t>
            </a:r>
          </a:p>
          <a:p>
            <a:endParaRPr lang="uk-UA" dirty="0"/>
          </a:p>
        </p:txBody>
      </p:sp>
    </p:spTree>
    <p:extLst>
      <p:ext uri="{BB962C8B-B14F-4D97-AF65-F5344CB8AC3E}">
        <p14:creationId xmlns:p14="http://schemas.microsoft.com/office/powerpoint/2010/main" val="287896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01C4AA-A249-4CC7-ADA7-8918B82A46BC}"/>
              </a:ext>
            </a:extLst>
          </p:cNvPr>
          <p:cNvSpPr>
            <a:spLocks noGrp="1"/>
          </p:cNvSpPr>
          <p:nvPr>
            <p:ph type="title"/>
          </p:nvPr>
        </p:nvSpPr>
        <p:spPr/>
        <p:txBody>
          <a:bodyPr/>
          <a:lstStyle/>
          <a:p>
            <a:pPr algn="ctr"/>
            <a:r>
              <a:rPr lang="uk-UA" b="1" dirty="0">
                <a:latin typeface="Times New Roman" panose="02020603050405020304" pitchFamily="18" charset="0"/>
                <a:cs typeface="Times New Roman" panose="02020603050405020304" pitchFamily="18" charset="0"/>
              </a:rPr>
              <a:t>Мета</a:t>
            </a:r>
          </a:p>
        </p:txBody>
      </p:sp>
      <p:sp>
        <p:nvSpPr>
          <p:cNvPr id="3" name="Місце для вмісту 2">
            <a:extLst>
              <a:ext uri="{FF2B5EF4-FFF2-40B4-BE49-F238E27FC236}">
                <a16:creationId xmlns:a16="http://schemas.microsoft.com/office/drawing/2014/main" id="{146C09B8-535E-4DC7-8AFD-FDBF12105008}"/>
              </a:ext>
            </a:extLst>
          </p:cNvPr>
          <p:cNvSpPr>
            <a:spLocks noGrp="1"/>
          </p:cNvSpPr>
          <p:nvPr>
            <p:ph idx="1"/>
          </p:nvPr>
        </p:nvSpPr>
        <p:spPr>
          <a:xfrm>
            <a:off x="838200" y="1825625"/>
            <a:ext cx="10515600" cy="2088649"/>
          </a:xfrm>
        </p:spPr>
        <p:txBody>
          <a:bodyPr>
            <a:normAutofit/>
          </a:bodyPr>
          <a:lstStyle/>
          <a:p>
            <a:pPr indent="0" algn="ctr">
              <a:lnSpc>
                <a:spcPct val="150000"/>
              </a:lnSpc>
              <a:buNone/>
            </a:pPr>
            <a:r>
              <a:rPr lang="uk-UA" dirty="0">
                <a:effectLst/>
                <a:latin typeface="Times New Roman" panose="02020603050405020304" pitchFamily="18" charset="0"/>
                <a:ea typeface="Times New Roman" panose="02020603050405020304" pitchFamily="18" charset="0"/>
              </a:rPr>
              <a:t>Розробити багато функціональний та зручний у користуванні веб-сайт для прослуховування аудіо контенту, який забезпечить можливістю легко та в чудовій якості  прослуховувати музичні композиції.</a:t>
            </a:r>
          </a:p>
          <a:p>
            <a:endParaRPr lang="uk-UA" b="1" dirty="0"/>
          </a:p>
        </p:txBody>
      </p:sp>
    </p:spTree>
    <p:extLst>
      <p:ext uri="{BB962C8B-B14F-4D97-AF65-F5344CB8AC3E}">
        <p14:creationId xmlns:p14="http://schemas.microsoft.com/office/powerpoint/2010/main" val="161253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870A0C-E5F5-44E7-8C24-7DC90C058BA1}"/>
              </a:ext>
            </a:extLst>
          </p:cNvPr>
          <p:cNvSpPr>
            <a:spLocks noGrp="1"/>
          </p:cNvSpPr>
          <p:nvPr>
            <p:ph type="ctrTitle"/>
          </p:nvPr>
        </p:nvSpPr>
        <p:spPr>
          <a:xfrm>
            <a:off x="667512" y="411869"/>
            <a:ext cx="10782300" cy="1186670"/>
          </a:xfrm>
        </p:spPr>
        <p:txBody>
          <a:bodyPr/>
          <a:lstStyle/>
          <a:p>
            <a:pPr algn="ctr"/>
            <a:r>
              <a:rPr lang="uk-UA" sz="6000" dirty="0">
                <a:latin typeface="Times New Roman" panose="02020603050405020304" pitchFamily="18" charset="0"/>
                <a:cs typeface="Times New Roman" panose="02020603050405020304" pitchFamily="18" charset="0"/>
              </a:rPr>
              <a:t>Завдання</a:t>
            </a:r>
          </a:p>
        </p:txBody>
      </p:sp>
      <p:sp>
        <p:nvSpPr>
          <p:cNvPr id="3" name="Підзаголовок 2">
            <a:extLst>
              <a:ext uri="{FF2B5EF4-FFF2-40B4-BE49-F238E27FC236}">
                <a16:creationId xmlns:a16="http://schemas.microsoft.com/office/drawing/2014/main" id="{7E16E46C-73A9-450E-A3A5-E2733E790DDB}"/>
              </a:ext>
            </a:extLst>
          </p:cNvPr>
          <p:cNvSpPr>
            <a:spLocks noGrp="1"/>
          </p:cNvSpPr>
          <p:nvPr>
            <p:ph type="subTitle" idx="1"/>
          </p:nvPr>
        </p:nvSpPr>
        <p:spPr>
          <a:xfrm>
            <a:off x="667512" y="2117558"/>
            <a:ext cx="10782299" cy="4571999"/>
          </a:xfrm>
        </p:spPr>
        <p:txBody>
          <a:bodyPr>
            <a:normAutofit/>
          </a:bodyPr>
          <a:lstStyle/>
          <a:p>
            <a:pPr marL="0" indent="0" algn="just">
              <a:buNone/>
            </a:pPr>
            <a:r>
              <a:rPr lang="uk-UA" sz="2400" dirty="0">
                <a:latin typeface="Times New Roman" panose="02020603050405020304" pitchFamily="18" charset="0"/>
                <a:cs typeface="Times New Roman" panose="02020603050405020304" pitchFamily="18" charset="0"/>
              </a:rPr>
              <a:t>Аналіз Предметної Області</a:t>
            </a:r>
          </a:p>
          <a:p>
            <a:pPr lvl="1" algn="just"/>
            <a:r>
              <a:rPr lang="uk-UA" sz="2400" dirty="0">
                <a:solidFill>
                  <a:schemeClr val="bg1"/>
                </a:solidFill>
                <a:latin typeface="Times New Roman" panose="02020603050405020304" pitchFamily="18" charset="0"/>
                <a:cs typeface="Times New Roman" panose="02020603050405020304" pitchFamily="18" charset="0"/>
              </a:rPr>
              <a:t>Аналіз сучасних тенденцій:</a:t>
            </a:r>
          </a:p>
          <a:p>
            <a:pPr marL="1257300" lvl="2" indent="-342900" algn="just">
              <a:buFont typeface="Wingdings" panose="05000000000000000000" pitchFamily="2" charset="2"/>
              <a:buChar char="Ø"/>
            </a:pPr>
            <a:r>
              <a:rPr lang="uk-UA" dirty="0">
                <a:solidFill>
                  <a:schemeClr val="bg1"/>
                </a:solidFill>
                <a:latin typeface="Times New Roman" panose="02020603050405020304" pitchFamily="18" charset="0"/>
                <a:cs typeface="Times New Roman" panose="02020603050405020304" pitchFamily="18" charset="0"/>
              </a:rPr>
              <a:t>Збільшення кількості аудіо контенту.</a:t>
            </a:r>
          </a:p>
          <a:p>
            <a:pPr marL="1257300" lvl="2" indent="-342900" algn="just">
              <a:buFont typeface="Wingdings" panose="05000000000000000000" pitchFamily="2" charset="2"/>
              <a:buChar char="Ø"/>
            </a:pPr>
            <a:r>
              <a:rPr lang="uk-UA" dirty="0">
                <a:solidFill>
                  <a:schemeClr val="bg1"/>
                </a:solidFill>
                <a:latin typeface="Times New Roman" panose="02020603050405020304" pitchFamily="18" charset="0"/>
                <a:cs typeface="Times New Roman" panose="02020603050405020304" pitchFamily="18" charset="0"/>
              </a:rPr>
              <a:t>Збільшення попиту на споживання аудіо контенту.</a:t>
            </a:r>
          </a:p>
          <a:p>
            <a:pPr lvl="1" algn="just"/>
            <a:r>
              <a:rPr lang="uk-UA" sz="2400" dirty="0">
                <a:solidFill>
                  <a:schemeClr val="bg1"/>
                </a:solidFill>
                <a:latin typeface="Times New Roman" panose="02020603050405020304" pitchFamily="18" charset="0"/>
                <a:cs typeface="Times New Roman" panose="02020603050405020304" pitchFamily="18" charset="0"/>
              </a:rPr>
              <a:t>Аналіз платформ-аналогів:</a:t>
            </a:r>
          </a:p>
          <a:p>
            <a:pPr marL="1257300" lvl="2" indent="-342900" algn="just">
              <a:buFont typeface="Wingdings" panose="05000000000000000000" pitchFamily="2" charset="2"/>
              <a:buChar char="Ø"/>
            </a:pPr>
            <a:r>
              <a:rPr lang="uk-UA" dirty="0">
                <a:solidFill>
                  <a:schemeClr val="bg1"/>
                </a:solidFill>
                <a:latin typeface="Times New Roman" panose="02020603050405020304" pitchFamily="18" charset="0"/>
                <a:cs typeface="Times New Roman" panose="02020603050405020304" pitchFamily="18" charset="0"/>
              </a:rPr>
              <a:t>Огляд популярних платформ (</a:t>
            </a:r>
            <a:r>
              <a:rPr lang="ru-RU"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Spotify</a:t>
            </a:r>
            <a:r>
              <a:rPr lang="ru-RU"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Apple Music</a:t>
            </a:r>
            <a:r>
              <a:rPr lang="ru-RU"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a:t>
            </a:r>
          </a:p>
          <a:p>
            <a:pPr marL="1257300" lvl="2" indent="-342900" algn="just">
              <a:buFont typeface="Wingdings" panose="05000000000000000000" pitchFamily="2" charset="2"/>
              <a:buChar char="Ø"/>
            </a:pPr>
            <a:r>
              <a:rPr lang="uk-UA" dirty="0">
                <a:solidFill>
                  <a:schemeClr val="bg1"/>
                </a:solidFill>
                <a:latin typeface="Times New Roman" panose="02020603050405020304" pitchFamily="18" charset="0"/>
                <a:cs typeface="Times New Roman" panose="02020603050405020304" pitchFamily="18" charset="0"/>
              </a:rPr>
              <a:t>Визначення їх сильних та слабких сторін.</a:t>
            </a:r>
          </a:p>
          <a:p>
            <a:pPr lvl="1" algn="just"/>
            <a:r>
              <a:rPr lang="uk-UA" sz="2400" dirty="0">
                <a:solidFill>
                  <a:schemeClr val="bg1"/>
                </a:solidFill>
                <a:latin typeface="Times New Roman" panose="02020603050405020304" pitchFamily="18" charset="0"/>
                <a:cs typeface="Times New Roman" panose="02020603050405020304" pitchFamily="18" charset="0"/>
              </a:rPr>
              <a:t>Функціональні Вимоги </a:t>
            </a:r>
            <a:r>
              <a:rPr lang="ru-RU" sz="24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програмного</a:t>
            </a:r>
            <a:r>
              <a:rPr lang="ru-RU"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4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застосунку</a:t>
            </a:r>
            <a:r>
              <a:rPr lang="ru-RU"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uk-UA" sz="2400" dirty="0">
              <a:solidFill>
                <a:schemeClr val="bg1"/>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MVP-</a:t>
            </a:r>
            <a:r>
              <a:rPr lang="uk-UA" dirty="0">
                <a:solidFill>
                  <a:schemeClr val="bg1"/>
                </a:solidFill>
                <a:latin typeface="Times New Roman" panose="02020603050405020304" pitchFamily="18" charset="0"/>
                <a:cs typeface="Times New Roman" panose="02020603050405020304" pitchFamily="18" charset="0"/>
              </a:rPr>
              <a:t>версія продукту:</a:t>
            </a:r>
          </a:p>
          <a:p>
            <a:pPr marL="1257300" lvl="2" indent="-342900" algn="just">
              <a:buFont typeface="Wingdings" panose="05000000000000000000" pitchFamily="2" charset="2"/>
              <a:buChar char="Ø"/>
            </a:pPr>
            <a:r>
              <a:rPr lang="ru-RU" dirty="0" err="1">
                <a:solidFill>
                  <a:schemeClr val="bg1"/>
                </a:solidFill>
                <a:latin typeface="Times New Roman" panose="02020603050405020304" pitchFamily="18" charset="0"/>
                <a:cs typeface="Times New Roman" panose="02020603050405020304" pitchFamily="18" charset="0"/>
              </a:rPr>
              <a:t>Визначення</a:t>
            </a:r>
            <a:r>
              <a:rPr lang="ru-RU" dirty="0">
                <a:solidFill>
                  <a:schemeClr val="bg1"/>
                </a:solidFill>
                <a:latin typeface="Times New Roman" panose="02020603050405020304" pitchFamily="18" charset="0"/>
                <a:cs typeface="Times New Roman" panose="02020603050405020304" pitchFamily="18" charset="0"/>
              </a:rPr>
              <a:t> </a:t>
            </a:r>
            <a:r>
              <a:rPr lang="ru-RU" dirty="0" err="1">
                <a:solidFill>
                  <a:schemeClr val="bg1"/>
                </a:solidFill>
                <a:latin typeface="Times New Roman" panose="02020603050405020304" pitchFamily="18" charset="0"/>
                <a:cs typeface="Times New Roman" panose="02020603050405020304" pitchFamily="18" charset="0"/>
              </a:rPr>
              <a:t>завдання</a:t>
            </a:r>
            <a:r>
              <a:rPr lang="ru-RU" dirty="0">
                <a:solidFill>
                  <a:schemeClr val="bg1"/>
                </a:solidFill>
                <a:latin typeface="Times New Roman" panose="02020603050405020304" pitchFamily="18" charset="0"/>
                <a:cs typeface="Times New Roman" panose="02020603050405020304" pitchFamily="18" charset="0"/>
              </a:rPr>
              <a:t> і мети </a:t>
            </a:r>
            <a:r>
              <a:rPr lang="ru-RU" dirty="0" err="1">
                <a:solidFill>
                  <a:schemeClr val="bg1"/>
                </a:solidFill>
                <a:latin typeface="Times New Roman" panose="02020603050405020304" pitchFamily="18" charset="0"/>
                <a:cs typeface="Times New Roman" panose="02020603050405020304" pitchFamily="18" charset="0"/>
              </a:rPr>
              <a:t>роботи</a:t>
            </a:r>
            <a:endParaRPr lang="uk-UA" dirty="0">
              <a:solidFill>
                <a:schemeClr val="bg1"/>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r>
              <a:rPr lang="uk-UA" dirty="0">
                <a:solidFill>
                  <a:schemeClr val="bg1"/>
                </a:solidFill>
                <a:latin typeface="Times New Roman" panose="02020603050405020304" pitchFamily="18" charset="0"/>
                <a:cs typeface="Times New Roman" panose="02020603050405020304" pitchFamily="18" charset="0"/>
              </a:rPr>
              <a:t>Опис продукту</a:t>
            </a:r>
          </a:p>
          <a:p>
            <a:endParaRPr lang="uk-UA" dirty="0"/>
          </a:p>
        </p:txBody>
      </p:sp>
    </p:spTree>
    <p:extLst>
      <p:ext uri="{BB962C8B-B14F-4D97-AF65-F5344CB8AC3E}">
        <p14:creationId xmlns:p14="http://schemas.microsoft.com/office/powerpoint/2010/main" val="205856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C6EACED1-BD2C-496A-A21E-08BE57B8961C}"/>
              </a:ext>
            </a:extLst>
          </p:cNvPr>
          <p:cNvSpPr>
            <a:spLocks noGrp="1"/>
          </p:cNvSpPr>
          <p:nvPr>
            <p:ph idx="1"/>
          </p:nvPr>
        </p:nvSpPr>
        <p:spPr>
          <a:xfrm>
            <a:off x="676656" y="352926"/>
            <a:ext cx="10753725" cy="5424939"/>
          </a:xfrm>
        </p:spPr>
        <p:txBody>
          <a:bodyPr>
            <a:normAutofit/>
          </a:bodyPr>
          <a:lstStyle/>
          <a:p>
            <a:pPr marL="0" indent="0" algn="just">
              <a:buNone/>
            </a:pPr>
            <a:r>
              <a:rPr lang="ru-RU" sz="2000" kern="0" dirty="0">
                <a:effectLst/>
                <a:latin typeface="Times New Roman" panose="02020603050405020304" pitchFamily="18" charset="0"/>
                <a:ea typeface="Times New Roman" panose="02020603050405020304" pitchFamily="18" charset="0"/>
              </a:rPr>
              <a:t>ПРОЕКТУВАННЯ  СИСТЕМИ. АНАЛІЗ ПІДХОДІВ</a:t>
            </a:r>
          </a:p>
          <a:p>
            <a:pPr lvl="1" algn="just"/>
            <a:r>
              <a:rPr lang="ru-RU" sz="2000" kern="0" dirty="0" err="1">
                <a:effectLst/>
                <a:latin typeface="Times New Roman" panose="02020603050405020304" pitchFamily="18" charset="0"/>
                <a:ea typeface="Times New Roman" panose="02020603050405020304" pitchFamily="18" charset="0"/>
              </a:rPr>
              <a:t>Проектування</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структури</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бази</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даних</a:t>
            </a:r>
            <a:endParaRPr lang="ru-RU" sz="2000" kern="0" dirty="0">
              <a:effectLst/>
              <a:latin typeface="Times New Roman" panose="02020603050405020304" pitchFamily="18" charset="0"/>
              <a:ea typeface="Times New Roman" panose="02020603050405020304" pitchFamily="18" charset="0"/>
            </a:endParaRPr>
          </a:p>
          <a:p>
            <a:pPr lvl="1" algn="just"/>
            <a:r>
              <a:rPr lang="ru-RU" sz="2000" kern="0" dirty="0" err="1">
                <a:effectLst/>
                <a:latin typeface="Times New Roman" panose="02020603050405020304" pitchFamily="18" charset="0"/>
                <a:ea typeface="Times New Roman" panose="02020603050405020304" pitchFamily="18" charset="0"/>
              </a:rPr>
              <a:t>Розробка</a:t>
            </a:r>
            <a:r>
              <a:rPr lang="ru-RU" sz="2000" kern="0" dirty="0">
                <a:effectLst/>
                <a:latin typeface="Times New Roman" panose="02020603050405020304" pitchFamily="18" charset="0"/>
                <a:ea typeface="Times New Roman" panose="02020603050405020304" pitchFamily="18" charset="0"/>
              </a:rPr>
              <a:t> структурно-</a:t>
            </a:r>
            <a:r>
              <a:rPr lang="ru-RU" sz="2000" kern="0" dirty="0" err="1">
                <a:effectLst/>
                <a:latin typeface="Times New Roman" panose="02020603050405020304" pitchFamily="18" charset="0"/>
                <a:ea typeface="Times New Roman" panose="02020603050405020304" pitchFamily="18" charset="0"/>
              </a:rPr>
              <a:t>логічної</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схеми</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бекенду</a:t>
            </a:r>
            <a:r>
              <a:rPr lang="ru-RU" sz="2000" kern="0" dirty="0">
                <a:effectLst/>
                <a:latin typeface="Times New Roman" panose="02020603050405020304" pitchFamily="18" charset="0"/>
                <a:ea typeface="Times New Roman" panose="02020603050405020304" pitchFamily="18" charset="0"/>
              </a:rPr>
              <a:t> та </a:t>
            </a:r>
            <a:r>
              <a:rPr lang="ru-RU" sz="2000" kern="0" dirty="0" err="1">
                <a:effectLst/>
                <a:latin typeface="Times New Roman" panose="02020603050405020304" pitchFamily="18" charset="0"/>
                <a:ea typeface="Times New Roman" panose="02020603050405020304" pitchFamily="18" charset="0"/>
              </a:rPr>
              <a:t>архітектурних</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компонентів</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застосунку</a:t>
            </a:r>
            <a:endParaRPr lang="ru-RU" sz="2000" kern="0" dirty="0">
              <a:effectLst/>
              <a:latin typeface="Times New Roman" panose="02020603050405020304" pitchFamily="18" charset="0"/>
              <a:ea typeface="Times New Roman" panose="02020603050405020304" pitchFamily="18" charset="0"/>
            </a:endParaRPr>
          </a:p>
          <a:p>
            <a:pPr lvl="2" algn="just">
              <a:buFont typeface="Wingdings" panose="05000000000000000000" pitchFamily="2" charset="2"/>
              <a:buChar char="Ø"/>
            </a:pPr>
            <a:r>
              <a:rPr lang="ru-RU" kern="0" dirty="0" err="1">
                <a:effectLst/>
                <a:latin typeface="Times New Roman" panose="02020603050405020304" pitchFamily="18" charset="0"/>
                <a:ea typeface="Times New Roman" panose="02020603050405020304" pitchFamily="18" charset="0"/>
              </a:rPr>
              <a:t>Описані</a:t>
            </a:r>
            <a:r>
              <a:rPr lang="ru-RU" kern="0" dirty="0">
                <a:effectLst/>
                <a:latin typeface="Times New Roman" panose="02020603050405020304" pitchFamily="18" charset="0"/>
                <a:ea typeface="Times New Roman" panose="02020603050405020304" pitchFamily="18" charset="0"/>
              </a:rPr>
              <a:t> </a:t>
            </a:r>
            <a:r>
              <a:rPr lang="ru-RU" kern="0" dirty="0" err="1">
                <a:effectLst/>
                <a:latin typeface="Times New Roman" panose="02020603050405020304" pitchFamily="18" charset="0"/>
                <a:ea typeface="Times New Roman" panose="02020603050405020304" pitchFamily="18" charset="0"/>
              </a:rPr>
              <a:t>модулі</a:t>
            </a:r>
            <a:r>
              <a:rPr lang="ru-RU" kern="0" dirty="0">
                <a:effectLst/>
                <a:latin typeface="Times New Roman" panose="02020603050405020304" pitchFamily="18" charset="0"/>
                <a:ea typeface="Times New Roman" panose="02020603050405020304" pitchFamily="18" charset="0"/>
              </a:rPr>
              <a:t> </a:t>
            </a:r>
          </a:p>
          <a:p>
            <a:pPr lvl="1" algn="just"/>
            <a:r>
              <a:rPr lang="ru-RU" sz="2000" kern="0" dirty="0">
                <a:effectLst/>
                <a:latin typeface="Times New Roman" panose="02020603050405020304" pitchFamily="18" charset="0"/>
                <a:ea typeface="Times New Roman" panose="02020603050405020304" pitchFamily="18" charset="0"/>
              </a:rPr>
              <a:t>UX/UI дизайн </a:t>
            </a:r>
            <a:r>
              <a:rPr lang="ru-RU" sz="2000" kern="0" dirty="0" err="1">
                <a:effectLst/>
                <a:latin typeface="Times New Roman" panose="02020603050405020304" pitchFamily="18" charset="0"/>
                <a:ea typeface="Times New Roman" panose="02020603050405020304" pitchFamily="18" charset="0"/>
              </a:rPr>
              <a:t>програмного</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застосунку</a:t>
            </a:r>
            <a:endParaRPr lang="ru-RU" sz="2000" kern="0" dirty="0">
              <a:effectLst/>
              <a:latin typeface="Times New Roman" panose="02020603050405020304" pitchFamily="18" charset="0"/>
              <a:ea typeface="Times New Roman" panose="02020603050405020304" pitchFamily="18" charset="0"/>
            </a:endParaRPr>
          </a:p>
          <a:p>
            <a:pPr marL="0" indent="0" algn="just">
              <a:buNone/>
            </a:pPr>
            <a:r>
              <a:rPr lang="ru-RU" sz="2000" kern="0" cap="all" dirty="0" err="1">
                <a:effectLst/>
                <a:latin typeface="Times New Roman" panose="02020603050405020304" pitchFamily="18" charset="0"/>
                <a:ea typeface="Times New Roman" panose="02020603050405020304" pitchFamily="18" charset="0"/>
              </a:rPr>
              <a:t>Особливості</a:t>
            </a:r>
            <a:r>
              <a:rPr lang="ru-RU" sz="2000" kern="0" cap="all" dirty="0">
                <a:effectLst/>
                <a:latin typeface="Times New Roman" panose="02020603050405020304" pitchFamily="18" charset="0"/>
                <a:ea typeface="Times New Roman" panose="02020603050405020304" pitchFamily="18" charset="0"/>
              </a:rPr>
              <a:t> </a:t>
            </a:r>
            <a:r>
              <a:rPr lang="ru-RU" sz="2000" kern="0" cap="all" dirty="0" err="1">
                <a:effectLst/>
                <a:latin typeface="Times New Roman" panose="02020603050405020304" pitchFamily="18" charset="0"/>
                <a:ea typeface="Times New Roman" panose="02020603050405020304" pitchFamily="18" charset="0"/>
              </a:rPr>
              <a:t>кодової</a:t>
            </a:r>
            <a:r>
              <a:rPr lang="ru-RU" sz="2000" kern="0" cap="all" dirty="0">
                <a:effectLst/>
                <a:latin typeface="Times New Roman" panose="02020603050405020304" pitchFamily="18" charset="0"/>
                <a:ea typeface="Times New Roman" panose="02020603050405020304" pitchFamily="18" charset="0"/>
              </a:rPr>
              <a:t> </a:t>
            </a:r>
            <a:r>
              <a:rPr lang="uk-UA" sz="2000" kern="0" cap="all" dirty="0">
                <a:latin typeface="Times New Roman" panose="02020603050405020304" pitchFamily="18" charset="0"/>
                <a:ea typeface="Times New Roman" panose="02020603050405020304" pitchFamily="18" charset="0"/>
              </a:rPr>
              <a:t>реалізації </a:t>
            </a:r>
            <a:r>
              <a:rPr lang="ru-RU" sz="2000" kern="0" cap="all" dirty="0" err="1">
                <a:effectLst/>
                <a:latin typeface="Times New Roman" panose="02020603050405020304" pitchFamily="18" charset="0"/>
                <a:ea typeface="Times New Roman" panose="02020603050405020304" pitchFamily="18" charset="0"/>
              </a:rPr>
              <a:t>програмного</a:t>
            </a:r>
            <a:r>
              <a:rPr lang="ru-RU" sz="2000" kern="0" cap="all" dirty="0">
                <a:effectLst/>
                <a:latin typeface="Times New Roman" panose="02020603050405020304" pitchFamily="18" charset="0"/>
                <a:ea typeface="Times New Roman" panose="02020603050405020304" pitchFamily="18" charset="0"/>
              </a:rPr>
              <a:t> </a:t>
            </a:r>
            <a:r>
              <a:rPr lang="ru-RU" sz="2000" kern="0" cap="all" dirty="0" err="1">
                <a:effectLst/>
                <a:latin typeface="Times New Roman" panose="02020603050405020304" pitchFamily="18" charset="0"/>
                <a:ea typeface="Times New Roman" panose="02020603050405020304" pitchFamily="18" charset="0"/>
              </a:rPr>
              <a:t>застосунку</a:t>
            </a:r>
            <a:r>
              <a:rPr lang="ru-RU" sz="2000" kern="0" cap="all" dirty="0">
                <a:effectLst/>
                <a:latin typeface="Times New Roman" panose="02020603050405020304" pitchFamily="18" charset="0"/>
                <a:ea typeface="Times New Roman" panose="02020603050405020304" pitchFamily="18" charset="0"/>
              </a:rPr>
              <a:t>.</a:t>
            </a:r>
            <a:endParaRPr lang="ru-RU" sz="2000" kern="0" cap="all" dirty="0">
              <a:effectLst/>
              <a:latin typeface="Times New Roman" panose="02020603050405020304" pitchFamily="18" charset="0"/>
            </a:endParaRPr>
          </a:p>
          <a:p>
            <a:pPr lvl="1" algn="just">
              <a:buFont typeface="Wingdings" panose="05000000000000000000" pitchFamily="2" charset="2"/>
              <a:buChar char="§"/>
            </a:pPr>
            <a:r>
              <a:rPr lang="ru-RU" sz="2000" kern="0" dirty="0">
                <a:effectLst/>
                <a:latin typeface="Times New Roman" panose="02020603050405020304" pitchFamily="18" charset="0"/>
                <a:ea typeface="Times New Roman" panose="02020603050405020304" pitchFamily="18" charset="0"/>
              </a:rPr>
              <a:t>Back-</a:t>
            </a:r>
            <a:r>
              <a:rPr lang="ru-RU" sz="2000" kern="0" dirty="0" err="1">
                <a:effectLst/>
                <a:latin typeface="Times New Roman" panose="02020603050405020304" pitchFamily="18" charset="0"/>
                <a:ea typeface="Times New Roman" panose="02020603050405020304" pitchFamily="18" charset="0"/>
              </a:rPr>
              <a:t>end</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розробляємої</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платформи</a:t>
            </a:r>
            <a:endParaRPr lang="ru-RU" sz="2000" kern="0" dirty="0">
              <a:effectLst/>
              <a:latin typeface="Times New Roman" panose="02020603050405020304" pitchFamily="18" charset="0"/>
              <a:ea typeface="Times New Roman" panose="02020603050405020304" pitchFamily="18" charset="0"/>
            </a:endParaRPr>
          </a:p>
          <a:p>
            <a:pPr lvl="2" algn="just">
              <a:buFont typeface="Wingdings" panose="05000000000000000000" pitchFamily="2" charset="2"/>
              <a:buChar char="Ø"/>
            </a:pPr>
            <a:r>
              <a:rPr lang="ru-RU" kern="0" dirty="0" err="1">
                <a:effectLst/>
                <a:latin typeface="Times New Roman" panose="02020603050405020304" pitchFamily="18" charset="0"/>
                <a:ea typeface="Times New Roman" panose="02020603050405020304" pitchFamily="18" charset="0"/>
              </a:rPr>
              <a:t>Опис</a:t>
            </a:r>
            <a:r>
              <a:rPr lang="ru-RU" kern="0" dirty="0">
                <a:effectLst/>
                <a:latin typeface="Times New Roman" panose="02020603050405020304" pitchFamily="18" charset="0"/>
                <a:ea typeface="Times New Roman" panose="02020603050405020304" pitchFamily="18" charset="0"/>
              </a:rPr>
              <a:t> </a:t>
            </a:r>
            <a:r>
              <a:rPr lang="ru-RU" kern="0" dirty="0" err="1">
                <a:effectLst/>
                <a:latin typeface="Times New Roman" panose="02020603050405020304" pitchFamily="18" charset="0"/>
                <a:ea typeface="Times New Roman" panose="02020603050405020304" pitchFamily="18" charset="0"/>
              </a:rPr>
              <a:t>модулів</a:t>
            </a:r>
            <a:r>
              <a:rPr lang="ru-RU" kern="0" dirty="0">
                <a:effectLst/>
                <a:latin typeface="Times New Roman" panose="02020603050405020304" pitchFamily="18" charset="0"/>
                <a:ea typeface="Times New Roman" panose="02020603050405020304" pitchFamily="18" charset="0"/>
              </a:rPr>
              <a:t> </a:t>
            </a:r>
            <a:r>
              <a:rPr lang="ru-RU" kern="0" dirty="0" err="1">
                <a:effectLst/>
                <a:latin typeface="Times New Roman" panose="02020603050405020304" pitchFamily="18" charset="0"/>
                <a:ea typeface="Times New Roman" panose="02020603050405020304" pitchFamily="18" charset="0"/>
              </a:rPr>
              <a:t>розроблених</a:t>
            </a:r>
            <a:r>
              <a:rPr lang="ru-RU" kern="0" dirty="0">
                <a:effectLst/>
                <a:latin typeface="Times New Roman" panose="02020603050405020304" pitchFamily="18" charset="0"/>
                <a:ea typeface="Times New Roman" panose="02020603050405020304" pitchFamily="18" charset="0"/>
              </a:rPr>
              <a:t> на </a:t>
            </a:r>
            <a:r>
              <a:rPr lang="en-US" kern="0" dirty="0">
                <a:effectLst/>
                <a:latin typeface="Times New Roman" panose="02020603050405020304" pitchFamily="18" charset="0"/>
                <a:ea typeface="Times New Roman" panose="02020603050405020304" pitchFamily="18" charset="0"/>
              </a:rPr>
              <a:t>back-end</a:t>
            </a:r>
            <a:endParaRPr lang="ru-RU" kern="0" dirty="0">
              <a:effectLst/>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
            </a:pPr>
            <a:r>
              <a:rPr lang="ru-RU" sz="2000" kern="0" dirty="0">
                <a:effectLst/>
                <a:latin typeface="Times New Roman" panose="02020603050405020304" pitchFamily="18" charset="0"/>
                <a:ea typeface="Times New Roman" panose="02020603050405020304" pitchFamily="18" charset="0"/>
              </a:rPr>
              <a:t>Front-</a:t>
            </a:r>
            <a:r>
              <a:rPr lang="ru-RU" sz="2000" kern="0" dirty="0" err="1">
                <a:effectLst/>
                <a:latin typeface="Times New Roman" panose="02020603050405020304" pitchFamily="18" charset="0"/>
                <a:ea typeface="Times New Roman" panose="02020603050405020304" pitchFamily="18" charset="0"/>
              </a:rPr>
              <a:t>end</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розробляємої</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платформи</a:t>
            </a:r>
            <a:endParaRPr lang="en-US" sz="2000" kern="0" dirty="0">
              <a:effectLst/>
              <a:latin typeface="Times New Roman" panose="02020603050405020304" pitchFamily="18" charset="0"/>
              <a:ea typeface="Times New Roman" panose="02020603050405020304" pitchFamily="18" charset="0"/>
            </a:endParaRPr>
          </a:p>
          <a:p>
            <a:pPr lvl="2" algn="just">
              <a:buFont typeface="Wingdings" panose="05000000000000000000" pitchFamily="2" charset="2"/>
              <a:buChar char="Ø"/>
            </a:pPr>
            <a:r>
              <a:rPr lang="uk-UA" kern="0" dirty="0">
                <a:effectLst/>
                <a:latin typeface="Times New Roman" panose="02020603050405020304" pitchFamily="18" charset="0"/>
              </a:rPr>
              <a:t>Опис модулів розроблених на </a:t>
            </a:r>
            <a:r>
              <a:rPr lang="en-US" kern="0" dirty="0">
                <a:effectLst/>
                <a:latin typeface="Times New Roman" panose="02020603050405020304" pitchFamily="18" charset="0"/>
              </a:rPr>
              <a:t>Front-end</a:t>
            </a:r>
          </a:p>
          <a:p>
            <a:pPr marL="914400" lvl="2" indent="0" algn="just">
              <a:buNone/>
            </a:pPr>
            <a:endParaRPr lang="en-US" kern="0" dirty="0">
              <a:effectLst/>
              <a:latin typeface="Times New Roman" panose="02020603050405020304" pitchFamily="18" charset="0"/>
            </a:endParaRPr>
          </a:p>
          <a:p>
            <a:pPr marL="0" indent="0" algn="just">
              <a:buNone/>
            </a:pPr>
            <a:r>
              <a:rPr lang="ru-RU" sz="2000" kern="0" dirty="0">
                <a:effectLst/>
                <a:latin typeface="Times New Roman" panose="02020603050405020304" pitchFamily="18" charset="0"/>
                <a:ea typeface="Times New Roman" panose="02020603050405020304" pitchFamily="18" charset="0"/>
              </a:rPr>
              <a:t>ОГЛЯД ІМПЛЕМЕНТОВАНИХ ФУНКЦІОНАЛЬНИХ МОЖЛИВОСТЕЙ ІНФОРМАЦІЙНОЇ СИСТЕМИ.</a:t>
            </a:r>
            <a:endParaRPr lang="en-US" sz="2000" kern="0" dirty="0">
              <a:effectLst/>
              <a:latin typeface="Times New Roman" panose="02020603050405020304" pitchFamily="18" charset="0"/>
            </a:endParaRPr>
          </a:p>
          <a:p>
            <a:pPr lvl="1" algn="just">
              <a:buFont typeface="Wingdings" panose="05000000000000000000" pitchFamily="2" charset="2"/>
              <a:buChar char="Ø"/>
            </a:pPr>
            <a:r>
              <a:rPr lang="uk-UA" sz="2000" kern="0" dirty="0">
                <a:effectLst/>
                <a:latin typeface="Times New Roman" panose="02020603050405020304" pitchFamily="18" charset="0"/>
                <a:ea typeface="Times New Roman" panose="02020603050405020304" pitchFamily="18" charset="0"/>
              </a:rPr>
              <a:t>Функціонал Адміністратора</a:t>
            </a:r>
            <a:endParaRPr lang="en-US" sz="2000" kern="0" dirty="0">
              <a:effectLst/>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Ø"/>
            </a:pPr>
            <a:r>
              <a:rPr lang="ru-RU" sz="2000" kern="0" dirty="0" err="1">
                <a:effectLst/>
                <a:latin typeface="Times New Roman" panose="02020603050405020304" pitchFamily="18" charset="0"/>
                <a:ea typeface="Times New Roman" panose="02020603050405020304" pitchFamily="18" charset="0"/>
              </a:rPr>
              <a:t>Функціонал</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звичайного</a:t>
            </a:r>
            <a:r>
              <a:rPr lang="ru-RU" sz="2000" kern="0" dirty="0">
                <a:effectLst/>
                <a:latin typeface="Times New Roman" panose="02020603050405020304" pitchFamily="18" charset="0"/>
                <a:ea typeface="Times New Roman" panose="02020603050405020304" pitchFamily="18" charset="0"/>
              </a:rPr>
              <a:t> </a:t>
            </a:r>
            <a:r>
              <a:rPr lang="ru-RU" sz="2000" kern="0" dirty="0" err="1">
                <a:effectLst/>
                <a:latin typeface="Times New Roman" panose="02020603050405020304" pitchFamily="18" charset="0"/>
                <a:ea typeface="Times New Roman" panose="02020603050405020304" pitchFamily="18" charset="0"/>
              </a:rPr>
              <a:t>користувача</a:t>
            </a:r>
            <a:endParaRPr lang="en-US" sz="2000" kern="0" dirty="0">
              <a:effectLst/>
              <a:latin typeface="Times New Roman" panose="02020603050405020304" pitchFamily="18" charset="0"/>
            </a:endParaRPr>
          </a:p>
          <a:p>
            <a:endParaRPr lang="uk-UA" dirty="0"/>
          </a:p>
        </p:txBody>
      </p:sp>
    </p:spTree>
    <p:extLst>
      <p:ext uri="{BB962C8B-B14F-4D97-AF65-F5344CB8AC3E}">
        <p14:creationId xmlns:p14="http://schemas.microsoft.com/office/powerpoint/2010/main" val="131726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18E6F7-09F9-4AE3-8178-E4EB23FB0A49}"/>
              </a:ext>
            </a:extLst>
          </p:cNvPr>
          <p:cNvSpPr>
            <a:spLocks noGrp="1"/>
          </p:cNvSpPr>
          <p:nvPr>
            <p:ph type="ctrTitle"/>
          </p:nvPr>
        </p:nvSpPr>
        <p:spPr>
          <a:xfrm>
            <a:off x="619386" y="299574"/>
            <a:ext cx="10782300" cy="1411259"/>
          </a:xfrm>
        </p:spPr>
        <p:txBody>
          <a:bodyPr/>
          <a:lstStyle/>
          <a:p>
            <a:r>
              <a:rPr lang="uk-UA" sz="4400" b="1" i="0" dirty="0">
                <a:solidFill>
                  <a:srgbClr val="ECECEC"/>
                </a:solidFill>
                <a:effectLst/>
                <a:latin typeface="Times New Roman" panose="02020603050405020304" pitchFamily="18" charset="0"/>
                <a:cs typeface="Times New Roman" panose="02020603050405020304" pitchFamily="18" charset="0"/>
              </a:rPr>
              <a:t>Огляд популярних сервісів (“</a:t>
            </a:r>
            <a:r>
              <a:rPr lang="en-US" sz="4400" b="1" i="0" dirty="0">
                <a:solidFill>
                  <a:srgbClr val="ECECEC"/>
                </a:solidFill>
                <a:effectLst/>
                <a:latin typeface="Times New Roman" panose="02020603050405020304" pitchFamily="18" charset="0"/>
                <a:cs typeface="Times New Roman" panose="02020603050405020304" pitchFamily="18" charset="0"/>
              </a:rPr>
              <a:t>Spotify”, “Apple Music”)</a:t>
            </a:r>
            <a:endParaRPr lang="uk-UA" sz="4400" dirty="0"/>
          </a:p>
        </p:txBody>
      </p:sp>
      <p:sp>
        <p:nvSpPr>
          <p:cNvPr id="3" name="Підзаголовок 2">
            <a:extLst>
              <a:ext uri="{FF2B5EF4-FFF2-40B4-BE49-F238E27FC236}">
                <a16:creationId xmlns:a16="http://schemas.microsoft.com/office/drawing/2014/main" id="{529C2970-4542-4A19-AAB9-053B618964E6}"/>
              </a:ext>
            </a:extLst>
          </p:cNvPr>
          <p:cNvSpPr>
            <a:spLocks noGrp="1"/>
          </p:cNvSpPr>
          <p:nvPr>
            <p:ph type="subTitle" idx="1"/>
          </p:nvPr>
        </p:nvSpPr>
        <p:spPr>
          <a:xfrm>
            <a:off x="667512" y="1941095"/>
            <a:ext cx="11043225" cy="3911701"/>
          </a:xfrm>
        </p:spPr>
        <p:txBody>
          <a:bodyPr>
            <a:normAutofit/>
          </a:bodyPr>
          <a:lstStyle/>
          <a:p>
            <a:pPr marL="742950" lvl="1" indent="-285750" algn="l">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Spotify </a:t>
            </a:r>
            <a:r>
              <a:rPr lang="uk-UA" b="0" i="0" dirty="0">
                <a:solidFill>
                  <a:srgbClr val="ECECEC"/>
                </a:solidFill>
                <a:effectLst/>
                <a:latin typeface="Times New Roman" panose="02020603050405020304" pitchFamily="18" charset="0"/>
                <a:cs typeface="Times New Roman" panose="02020603050405020304" pitchFamily="18" charset="0"/>
              </a:rPr>
              <a:t>орієнтується на велику кількіст</a:t>
            </a:r>
            <a:r>
              <a:rPr lang="uk-UA" dirty="0">
                <a:solidFill>
                  <a:srgbClr val="ECECEC"/>
                </a:solidFill>
                <a:latin typeface="Times New Roman" panose="02020603050405020304" pitchFamily="18" charset="0"/>
                <a:cs typeface="Times New Roman" panose="02020603050405020304" pitchFamily="18" charset="0"/>
              </a:rPr>
              <a:t>ь платформ, з великою бібліотекою музики та має чудові функції </a:t>
            </a:r>
            <a:r>
              <a:rPr lang="uk-UA" dirty="0" err="1">
                <a:solidFill>
                  <a:srgbClr val="ECECEC"/>
                </a:solidFill>
                <a:latin typeface="Times New Roman" panose="02020603050405020304" pitchFamily="18" charset="0"/>
                <a:cs typeface="Times New Roman" panose="02020603050405020304" pitchFamily="18" charset="0"/>
              </a:rPr>
              <a:t>підбірки</a:t>
            </a:r>
            <a:r>
              <a:rPr lang="uk-UA" dirty="0">
                <a:solidFill>
                  <a:srgbClr val="ECECEC"/>
                </a:solidFill>
                <a:latin typeface="Times New Roman" panose="02020603050405020304" pitchFamily="18" charset="0"/>
                <a:cs typeface="Times New Roman" panose="02020603050405020304" pitchFamily="18" charset="0"/>
              </a:rPr>
              <a:t> </a:t>
            </a:r>
            <a:r>
              <a:rPr lang="uk-UA" dirty="0" err="1">
                <a:solidFill>
                  <a:srgbClr val="ECECEC"/>
                </a:solidFill>
                <a:latin typeface="Times New Roman" panose="02020603050405020304" pitchFamily="18" charset="0"/>
                <a:cs typeface="Times New Roman" panose="02020603050405020304" pitchFamily="18" charset="0"/>
              </a:rPr>
              <a:t>плейлисту</a:t>
            </a:r>
            <a:endParaRPr lang="uk-UA" dirty="0">
              <a:solidFill>
                <a:srgbClr val="ECECEC"/>
              </a:solidFill>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dirty="0">
                <a:solidFill>
                  <a:srgbClr val="ECECEC"/>
                </a:solidFill>
                <a:latin typeface="Times New Roman" panose="02020603050405020304" pitchFamily="18" charset="0"/>
                <a:cs typeface="Times New Roman" panose="02020603050405020304" pitchFamily="18" charset="0"/>
              </a:rPr>
              <a:t>Apple Music </a:t>
            </a:r>
            <a:r>
              <a:rPr lang="uk-UA" dirty="0">
                <a:solidFill>
                  <a:srgbClr val="ECECEC"/>
                </a:solidFill>
                <a:latin typeface="Times New Roman" panose="02020603050405020304" pitchFamily="18" charset="0"/>
                <a:cs typeface="Times New Roman" panose="02020603050405020304" pitchFamily="18" charset="0"/>
              </a:rPr>
              <a:t>тримає монополію для девайсів своєї компанії</a:t>
            </a:r>
          </a:p>
          <a:p>
            <a:pPr marL="742950" lvl="1" indent="-285750" algn="l">
              <a:buFont typeface="Arial" panose="020B0604020202020204" pitchFamily="34" charset="0"/>
              <a:buChar char="•"/>
            </a:pPr>
            <a:endParaRPr lang="uk-UA" sz="2400" dirty="0">
              <a:solidFill>
                <a:srgbClr val="ECECEC"/>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endParaRPr lang="en-US" sz="180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uk-UA" sz="2400" b="0" i="0" dirty="0">
                <a:solidFill>
                  <a:srgbClr val="ECECEC"/>
                </a:solidFill>
                <a:effectLst/>
                <a:latin typeface="Times New Roman" panose="02020603050405020304" pitchFamily="18" charset="0"/>
                <a:cs typeface="Times New Roman" panose="02020603050405020304" pitchFamily="18" charset="0"/>
              </a:rPr>
              <a:t>У процесі аналізу ми визначили як сильні, так і слабкі сторони цих сервісів. </a:t>
            </a:r>
          </a:p>
          <a:p>
            <a:pPr algn="l"/>
            <a:r>
              <a:rPr lang="uk-UA" sz="2400" dirty="0">
                <a:solidFill>
                  <a:srgbClr val="ECECEC"/>
                </a:solidFill>
                <a:latin typeface="Times New Roman" panose="02020603050405020304" pitchFamily="18" charset="0"/>
                <a:cs typeface="Times New Roman" panose="02020603050405020304" pitchFamily="18" charset="0"/>
              </a:rPr>
              <a:t>У цих двох сервісах більша частина функціоналу є платною, що зменшує потенційну кількість користувачів, з сильних сторін це велика кількість композицій різних жанрів, та чудовий інтерфейс</a:t>
            </a:r>
            <a:endParaRPr lang="uk-UA" dirty="0"/>
          </a:p>
        </p:txBody>
      </p:sp>
    </p:spTree>
    <p:extLst>
      <p:ext uri="{BB962C8B-B14F-4D97-AF65-F5344CB8AC3E}">
        <p14:creationId xmlns:p14="http://schemas.microsoft.com/office/powerpoint/2010/main" val="311706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CA4740-5C54-4244-AB2F-8EE89FC1F9C9}"/>
              </a:ext>
            </a:extLst>
          </p:cNvPr>
          <p:cNvSpPr>
            <a:spLocks noGrp="1"/>
          </p:cNvSpPr>
          <p:nvPr>
            <p:ph type="title"/>
          </p:nvPr>
        </p:nvSpPr>
        <p:spPr>
          <a:xfrm>
            <a:off x="676656" y="130565"/>
            <a:ext cx="10772775" cy="949570"/>
          </a:xfrm>
        </p:spPr>
        <p:txBody>
          <a:bodyPr/>
          <a:lstStyle/>
          <a:p>
            <a:pPr algn="ctr"/>
            <a:r>
              <a:rPr lang="uk-UA" b="1" dirty="0">
                <a:effectLst>
                  <a:glow rad="38100">
                    <a:schemeClr val="bg1">
                      <a:lumMod val="65000"/>
                      <a:lumOff val="3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Основні модулі</a:t>
            </a:r>
            <a:endParaRPr lang="uk-UA" b="1" dirty="0"/>
          </a:p>
        </p:txBody>
      </p:sp>
      <p:sp>
        <p:nvSpPr>
          <p:cNvPr id="3" name="Місце для вмісту 2">
            <a:extLst>
              <a:ext uri="{FF2B5EF4-FFF2-40B4-BE49-F238E27FC236}">
                <a16:creationId xmlns:a16="http://schemas.microsoft.com/office/drawing/2014/main" id="{7B445188-5D56-48A8-BFD5-F4FF212E1FAC}"/>
              </a:ext>
            </a:extLst>
          </p:cNvPr>
          <p:cNvSpPr>
            <a:spLocks noGrp="1"/>
          </p:cNvSpPr>
          <p:nvPr>
            <p:ph idx="1"/>
          </p:nvPr>
        </p:nvSpPr>
        <p:spPr/>
        <p:txBody>
          <a:bodyPr>
            <a:normAutofit/>
          </a:bodyPr>
          <a:lstStyle/>
          <a:p>
            <a:r>
              <a:rPr lang="uk-UA" dirty="0"/>
              <a:t>Модуль безпеки, аутентифікації та авторизації: Розроблений за </a:t>
            </a:r>
            <a:r>
              <a:rPr lang="uk-UA" dirty="0" err="1"/>
              <a:t>допомгою</a:t>
            </a:r>
            <a:r>
              <a:rPr lang="uk-UA" dirty="0"/>
              <a:t> </a:t>
            </a:r>
            <a:r>
              <a:rPr lang="en-US" dirty="0"/>
              <a:t>Firebase Authentication Service</a:t>
            </a:r>
            <a:r>
              <a:rPr lang="uk-UA" dirty="0"/>
              <a:t>, що дозволяє користувачам реєструватись за </a:t>
            </a:r>
            <a:r>
              <a:rPr lang="uk-UA" dirty="0" err="1"/>
              <a:t>допомгою</a:t>
            </a:r>
            <a:r>
              <a:rPr lang="uk-UA" dirty="0"/>
              <a:t> їх аккаунтів </a:t>
            </a:r>
            <a:r>
              <a:rPr lang="en-US" dirty="0"/>
              <a:t>(Google, </a:t>
            </a:r>
            <a:r>
              <a:rPr lang="en-US" dirty="0" err="1"/>
              <a:t>faceboook</a:t>
            </a:r>
            <a:r>
              <a:rPr lang="en-US" dirty="0"/>
              <a:t>, x, </a:t>
            </a:r>
            <a:r>
              <a:rPr lang="en-US" dirty="0" err="1"/>
              <a:t>instagram</a:t>
            </a:r>
            <a:r>
              <a:rPr lang="en-US" dirty="0"/>
              <a:t>)</a:t>
            </a:r>
            <a:endParaRPr lang="uk-UA" dirty="0"/>
          </a:p>
          <a:p>
            <a:r>
              <a:rPr lang="ru-RU" dirty="0"/>
              <a:t>Модуль </a:t>
            </a:r>
            <a:r>
              <a:rPr lang="ru-RU" dirty="0" err="1"/>
              <a:t>аудіо</a:t>
            </a:r>
            <a:r>
              <a:rPr lang="ru-RU" dirty="0"/>
              <a:t> </a:t>
            </a:r>
            <a:r>
              <a:rPr lang="ru-RU" dirty="0" err="1"/>
              <a:t>відповідає</a:t>
            </a:r>
            <a:r>
              <a:rPr lang="ru-RU" dirty="0"/>
              <a:t> за </a:t>
            </a:r>
            <a:r>
              <a:rPr lang="ru-RU" dirty="0" err="1"/>
              <a:t>управління</a:t>
            </a:r>
            <a:r>
              <a:rPr lang="ru-RU" dirty="0"/>
              <a:t> та </a:t>
            </a:r>
            <a:r>
              <a:rPr lang="ru-RU" dirty="0" err="1"/>
              <a:t>обробку</a:t>
            </a:r>
            <a:r>
              <a:rPr lang="ru-RU" dirty="0"/>
              <a:t> </a:t>
            </a:r>
            <a:r>
              <a:rPr lang="ru-RU" dirty="0" err="1"/>
              <a:t>аудіо</a:t>
            </a:r>
            <a:r>
              <a:rPr lang="ru-RU" dirty="0"/>
              <a:t> контенту в </a:t>
            </a:r>
            <a:r>
              <a:rPr lang="ru-RU" dirty="0" err="1"/>
              <a:t>системі</a:t>
            </a:r>
            <a:r>
              <a:rPr lang="en-US" dirty="0"/>
              <a:t>, </a:t>
            </a:r>
            <a:r>
              <a:rPr lang="uk-UA" dirty="0" err="1"/>
              <a:t>відворення</a:t>
            </a:r>
            <a:r>
              <a:rPr lang="uk-UA" dirty="0"/>
              <a:t>, регулювання гучності, перемикання між різними композиціями</a:t>
            </a:r>
            <a:endParaRPr lang="en-US" dirty="0"/>
          </a:p>
          <a:p>
            <a:r>
              <a:rPr lang="uk-UA" dirty="0"/>
              <a:t>Модуль взаємодії з </a:t>
            </a:r>
            <a:r>
              <a:rPr lang="en-US" dirty="0"/>
              <a:t>Firebase</a:t>
            </a:r>
            <a:r>
              <a:rPr lang="uk-UA" dirty="0"/>
              <a:t>: окрім </a:t>
            </a:r>
            <a:r>
              <a:rPr lang="uk-UA" dirty="0" err="1"/>
              <a:t>реєстрції</a:t>
            </a:r>
            <a:r>
              <a:rPr lang="uk-UA" dirty="0"/>
              <a:t> користувача також за допомогою нього розроблена роль </a:t>
            </a:r>
            <a:r>
              <a:rPr lang="uk-UA" dirty="0" err="1"/>
              <a:t>адміна</a:t>
            </a:r>
            <a:r>
              <a:rPr lang="uk-UA" dirty="0"/>
              <a:t> а ще збереження файлів у зручному форматі</a:t>
            </a:r>
          </a:p>
          <a:p>
            <a:r>
              <a:rPr lang="uk-UA" dirty="0"/>
              <a:t>Модуль додавання контенту: дає можливість </a:t>
            </a:r>
            <a:r>
              <a:rPr lang="uk-UA" dirty="0" err="1"/>
              <a:t>адмінам</a:t>
            </a:r>
            <a:r>
              <a:rPr lang="uk-UA" dirty="0"/>
              <a:t> завантажувати музику, данні про авторів та альбоми на сайт</a:t>
            </a:r>
          </a:p>
        </p:txBody>
      </p:sp>
    </p:spTree>
    <p:extLst>
      <p:ext uri="{BB962C8B-B14F-4D97-AF65-F5344CB8AC3E}">
        <p14:creationId xmlns:p14="http://schemas.microsoft.com/office/powerpoint/2010/main" val="74950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8C8A8E-8F4D-48D0-B5DA-B742939A8D17}"/>
              </a:ext>
            </a:extLst>
          </p:cNvPr>
          <p:cNvSpPr>
            <a:spLocks noGrp="1"/>
          </p:cNvSpPr>
          <p:nvPr>
            <p:ph type="ctrTitle"/>
          </p:nvPr>
        </p:nvSpPr>
        <p:spPr>
          <a:xfrm>
            <a:off x="667512" y="275511"/>
            <a:ext cx="10782300" cy="1459386"/>
          </a:xfrm>
        </p:spPr>
        <p:txBody>
          <a:bodyPr/>
          <a:lstStyle/>
          <a:p>
            <a:pPr algn="ctr"/>
            <a:r>
              <a:rPr lang="ru-RU" sz="6600" b="1" i="0" dirty="0">
                <a:solidFill>
                  <a:schemeClr val="bg1"/>
                </a:solidFill>
                <a:effectLst/>
                <a:latin typeface="Times New Roman" panose="02020603050405020304" pitchFamily="18" charset="0"/>
                <a:cs typeface="Times New Roman" panose="02020603050405020304" pitchFamily="18" charset="0"/>
              </a:rPr>
              <a:t>UX/UI дизайн </a:t>
            </a:r>
            <a:endParaRPr lang="uk-UA" sz="6600" dirty="0">
              <a:solidFill>
                <a:schemeClr val="bg1"/>
              </a:solidFill>
            </a:endParaRPr>
          </a:p>
        </p:txBody>
      </p:sp>
      <p:sp>
        <p:nvSpPr>
          <p:cNvPr id="3" name="Підзаголовок 2">
            <a:extLst>
              <a:ext uri="{FF2B5EF4-FFF2-40B4-BE49-F238E27FC236}">
                <a16:creationId xmlns:a16="http://schemas.microsoft.com/office/drawing/2014/main" id="{9486B291-E275-419B-9A36-E75903075718}"/>
              </a:ext>
            </a:extLst>
          </p:cNvPr>
          <p:cNvSpPr>
            <a:spLocks noGrp="1"/>
          </p:cNvSpPr>
          <p:nvPr>
            <p:ph type="subTitle" idx="1"/>
          </p:nvPr>
        </p:nvSpPr>
        <p:spPr>
          <a:xfrm>
            <a:off x="667512" y="2149642"/>
            <a:ext cx="10658214" cy="3703154"/>
          </a:xfrm>
        </p:spPr>
        <p:txBody>
          <a:bodyPr>
            <a:normAutofit fontScale="85000" lnSpcReduction="10000"/>
          </a:bodyPr>
          <a:lstStyle/>
          <a:p>
            <a:pPr algn="l">
              <a:buFont typeface="Wingdings" panose="05000000000000000000" pitchFamily="2" charset="2"/>
              <a:buChar char="§"/>
            </a:pPr>
            <a:r>
              <a:rPr lang="uk-UA" sz="3200" b="1" i="0" dirty="0">
                <a:solidFill>
                  <a:srgbClr val="ECECEC"/>
                </a:solidFill>
                <a:effectLst/>
                <a:latin typeface="Times New Roman" panose="02020603050405020304" pitchFamily="18" charset="0"/>
                <a:cs typeface="Times New Roman" panose="02020603050405020304" pitchFamily="18" charset="0"/>
              </a:rPr>
              <a:t>Персоналії</a:t>
            </a:r>
          </a:p>
          <a:p>
            <a:pPr marL="0" indent="0" algn="l">
              <a:buNone/>
            </a:pPr>
            <a:r>
              <a:rPr lang="uk-UA" sz="3200" b="0" i="0" dirty="0">
                <a:solidFill>
                  <a:srgbClr val="ECECEC"/>
                </a:solidFill>
                <a:effectLst/>
                <a:latin typeface="Times New Roman" panose="02020603050405020304" pitchFamily="18" charset="0"/>
                <a:cs typeface="Times New Roman" panose="02020603050405020304" pitchFamily="18" charset="0"/>
              </a:rPr>
              <a:t>Було розроблено  персони користувачів, для кращого розуміння їх потреб. Це дозволило спроектувати більш інтуїтивний та зручний інтерфейс, який відповідає очікуванням різних категорій користувачів</a:t>
            </a:r>
            <a:endParaRPr lang="en-US" sz="3200" dirty="0">
              <a:solidFill>
                <a:srgbClr val="ECECEC"/>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3200" b="1" i="0" dirty="0">
                <a:solidFill>
                  <a:srgbClr val="ECECEC"/>
                </a:solidFill>
                <a:effectLst/>
                <a:latin typeface="Times New Roman" panose="02020603050405020304" pitchFamily="18" charset="0"/>
                <a:cs typeface="Times New Roman" panose="02020603050405020304" pitchFamily="18" charset="0"/>
              </a:rPr>
              <a:t>Wireframes</a:t>
            </a:r>
          </a:p>
          <a:p>
            <a:pPr marL="0" indent="0" algn="l">
              <a:buNone/>
            </a:pPr>
            <a:r>
              <a:rPr lang="uk-UA" sz="3200" b="0" i="0" dirty="0">
                <a:solidFill>
                  <a:srgbClr val="ECECEC"/>
                </a:solidFill>
                <a:effectLst/>
                <a:latin typeface="Times New Roman" panose="02020603050405020304" pitchFamily="18" charset="0"/>
                <a:cs typeface="Times New Roman" panose="02020603050405020304" pitchFamily="18" charset="0"/>
              </a:rPr>
              <a:t>На основі аналізу персони створені каркаси сторінок</a:t>
            </a:r>
            <a:r>
              <a:rPr lang="uk-UA" dirty="0">
                <a:solidFill>
                  <a:srgbClr val="ECECEC"/>
                </a:solidFill>
                <a:latin typeface="Times New Roman" panose="02020603050405020304" pitchFamily="18" charset="0"/>
                <a:cs typeface="Times New Roman" panose="02020603050405020304" pitchFamily="18" charset="0"/>
              </a:rPr>
              <a:t>. </a:t>
            </a:r>
            <a:r>
              <a:rPr lang="uk-UA" sz="3200" b="0" i="0" dirty="0">
                <a:solidFill>
                  <a:srgbClr val="ECECEC"/>
                </a:solidFill>
                <a:effectLst/>
                <a:latin typeface="Times New Roman" panose="02020603050405020304" pitchFamily="18" charset="0"/>
                <a:cs typeface="Times New Roman" panose="02020603050405020304" pitchFamily="18" charset="0"/>
              </a:rPr>
              <a:t>Ці каркаси відображають основні елементи інтерфейсу та їх розташування, забезпечуючи простоту навігації та зручність використання. Вони стали основою для подальшої розробки високоякісного прототипу та дизайну інтерфейсу.</a:t>
            </a:r>
          </a:p>
          <a:p>
            <a:endParaRPr lang="uk-UA" dirty="0"/>
          </a:p>
        </p:txBody>
      </p:sp>
    </p:spTree>
    <p:extLst>
      <p:ext uri="{BB962C8B-B14F-4D97-AF65-F5344CB8AC3E}">
        <p14:creationId xmlns:p14="http://schemas.microsoft.com/office/powerpoint/2010/main" val="280249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0C168F-38F9-4EF8-8E43-3CD8408AB46C}"/>
              </a:ext>
            </a:extLst>
          </p:cNvPr>
          <p:cNvSpPr>
            <a:spLocks noGrp="1"/>
          </p:cNvSpPr>
          <p:nvPr>
            <p:ph type="title"/>
          </p:nvPr>
        </p:nvSpPr>
        <p:spPr>
          <a:xfrm>
            <a:off x="657606" y="0"/>
            <a:ext cx="10772775" cy="1658198"/>
          </a:xfrm>
        </p:spPr>
        <p:txBody>
          <a:bodyPr/>
          <a:lstStyle/>
          <a:p>
            <a:r>
              <a:rPr lang="ru-RU" kern="0" dirty="0">
                <a:effectLst/>
                <a:latin typeface="Times New Roman" panose="02020603050405020304" pitchFamily="18" charset="0"/>
                <a:ea typeface="Times New Roman" panose="02020603050405020304" pitchFamily="18" charset="0"/>
              </a:rPr>
              <a:t>Back-</a:t>
            </a:r>
            <a:r>
              <a:rPr lang="ru-RU" kern="0" dirty="0" err="1">
                <a:effectLst/>
                <a:latin typeface="Times New Roman" panose="02020603050405020304" pitchFamily="18" charset="0"/>
                <a:ea typeface="Times New Roman" panose="02020603050405020304" pitchFamily="18" charset="0"/>
              </a:rPr>
              <a:t>end</a:t>
            </a:r>
            <a:r>
              <a:rPr lang="ru-RU" kern="0" dirty="0">
                <a:effectLst/>
                <a:latin typeface="Times New Roman" panose="02020603050405020304" pitchFamily="18" charset="0"/>
                <a:ea typeface="Times New Roman" panose="02020603050405020304" pitchFamily="18" charset="0"/>
              </a:rPr>
              <a:t> </a:t>
            </a:r>
            <a:r>
              <a:rPr lang="ru-RU" kern="0" dirty="0" err="1">
                <a:effectLst/>
                <a:latin typeface="Times New Roman" panose="02020603050405020304" pitchFamily="18" charset="0"/>
                <a:ea typeface="Times New Roman" panose="02020603050405020304" pitchFamily="18" charset="0"/>
              </a:rPr>
              <a:t>розробляємої</a:t>
            </a:r>
            <a:r>
              <a:rPr lang="ru-RU" kern="0" dirty="0">
                <a:effectLst/>
                <a:latin typeface="Times New Roman" panose="02020603050405020304" pitchFamily="18" charset="0"/>
                <a:ea typeface="Times New Roman" panose="02020603050405020304" pitchFamily="18" charset="0"/>
              </a:rPr>
              <a:t> </a:t>
            </a:r>
            <a:r>
              <a:rPr lang="ru-RU" kern="0" dirty="0" err="1">
                <a:effectLst/>
                <a:latin typeface="Times New Roman" panose="02020603050405020304" pitchFamily="18" charset="0"/>
                <a:ea typeface="Times New Roman" panose="02020603050405020304" pitchFamily="18" charset="0"/>
              </a:rPr>
              <a:t>платформи</a:t>
            </a:r>
            <a:endParaRPr lang="uk-UA" dirty="0"/>
          </a:p>
        </p:txBody>
      </p:sp>
      <p:sp>
        <p:nvSpPr>
          <p:cNvPr id="3" name="Місце для вмісту 2">
            <a:extLst>
              <a:ext uri="{FF2B5EF4-FFF2-40B4-BE49-F238E27FC236}">
                <a16:creationId xmlns:a16="http://schemas.microsoft.com/office/drawing/2014/main" id="{9209E52A-B715-4201-AAB2-D1FF6602C169}"/>
              </a:ext>
            </a:extLst>
          </p:cNvPr>
          <p:cNvSpPr>
            <a:spLocks noGrp="1"/>
          </p:cNvSpPr>
          <p:nvPr>
            <p:ph idx="1"/>
          </p:nvPr>
        </p:nvSpPr>
        <p:spPr>
          <a:xfrm>
            <a:off x="676656" y="2011680"/>
            <a:ext cx="10753725" cy="4453288"/>
          </a:xfrm>
        </p:spPr>
        <p:txBody>
          <a:bodyPr>
            <a:noAutofit/>
          </a:bodyPr>
          <a:lstStyle/>
          <a:p>
            <a:pPr marL="342900" indent="-342900">
              <a:buFont typeface="+mj-lt"/>
              <a:buAutoNum type="arabicPeriod"/>
            </a:pPr>
            <a:r>
              <a:rPr lang="uk-UA" dirty="0">
                <a:latin typeface="Times New Roman" panose="02020603050405020304" pitchFamily="18" charset="0"/>
                <a:cs typeface="Times New Roman" panose="02020603050405020304" pitchFamily="18" charset="0"/>
              </a:rPr>
              <a:t>Модуль безпеки, аутентифікації та авторизації: Розроблений за </a:t>
            </a:r>
            <a:r>
              <a:rPr lang="uk-UA" dirty="0" err="1">
                <a:latin typeface="Times New Roman" panose="02020603050405020304" pitchFamily="18" charset="0"/>
                <a:cs typeface="Times New Roman" panose="02020603050405020304" pitchFamily="18" charset="0"/>
              </a:rPr>
              <a:t>допомгою</a:t>
            </a:r>
            <a:r>
              <a:rPr lang="uk-UA"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Firebase Authentication Service</a:t>
            </a:r>
            <a:r>
              <a:rPr lang="uk-UA" dirty="0">
                <a:latin typeface="Times New Roman" panose="02020603050405020304" pitchFamily="18" charset="0"/>
                <a:cs typeface="Times New Roman" panose="02020603050405020304" pitchFamily="18" charset="0"/>
              </a:rPr>
              <a:t>, що дозволяє користувачам реєструватись за </a:t>
            </a:r>
            <a:r>
              <a:rPr lang="uk-UA" dirty="0" err="1">
                <a:latin typeface="Times New Roman" panose="02020603050405020304" pitchFamily="18" charset="0"/>
                <a:cs typeface="Times New Roman" panose="02020603050405020304" pitchFamily="18" charset="0"/>
              </a:rPr>
              <a:t>допомгою</a:t>
            </a:r>
            <a:r>
              <a:rPr lang="uk-UA" dirty="0">
                <a:latin typeface="Times New Roman" panose="02020603050405020304" pitchFamily="18" charset="0"/>
                <a:cs typeface="Times New Roman" panose="02020603050405020304" pitchFamily="18" charset="0"/>
              </a:rPr>
              <a:t> їх аккаунтів </a:t>
            </a:r>
            <a:r>
              <a:rPr lang="en-US" dirty="0">
                <a:latin typeface="Times New Roman" panose="02020603050405020304" pitchFamily="18" charset="0"/>
                <a:cs typeface="Times New Roman" panose="02020603050405020304" pitchFamily="18" charset="0"/>
              </a:rPr>
              <a:t>(Google, </a:t>
            </a:r>
            <a:r>
              <a:rPr lang="en-US" dirty="0" err="1">
                <a:latin typeface="Times New Roman" panose="02020603050405020304" pitchFamily="18" charset="0"/>
                <a:cs typeface="Times New Roman" panose="02020603050405020304" pitchFamily="18" charset="0"/>
              </a:rPr>
              <a:t>faceboook</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instagram</a:t>
            </a:r>
            <a:r>
              <a:rPr lang="en-US" dirty="0">
                <a:latin typeface="Times New Roman" panose="02020603050405020304" pitchFamily="18" charset="0"/>
                <a:cs typeface="Times New Roman" panose="02020603050405020304" pitchFamily="18" charset="0"/>
              </a:rPr>
              <a:t>)</a:t>
            </a:r>
            <a:r>
              <a:rPr lang="uk-UA" dirty="0">
                <a:latin typeface="Times New Roman" panose="02020603050405020304" pitchFamily="18" charset="0"/>
                <a:cs typeface="Times New Roman" panose="02020603050405020304" pitchFamily="18" charset="0"/>
              </a:rPr>
              <a:t> також є перевірка за допомогою </a:t>
            </a:r>
          </a:p>
          <a:p>
            <a:pPr marL="342900" indent="-342900">
              <a:buFont typeface="+mj-lt"/>
              <a:buAutoNum type="arabicPeriod"/>
            </a:pPr>
            <a:r>
              <a:rPr lang="uk-UA" dirty="0" err="1">
                <a:effectLst/>
                <a:latin typeface="Times New Roman" panose="02020603050405020304" pitchFamily="18" charset="0"/>
                <a:ea typeface="Times New Roman" panose="02020603050405020304" pitchFamily="18" charset="0"/>
                <a:cs typeface="Times New Roman" panose="02020603050405020304" pitchFamily="18" charset="0"/>
              </a:rPr>
              <a:t>Модульі</a:t>
            </a:r>
            <a:r>
              <a:rPr lang="uk-UA" dirty="0">
                <a:effectLst/>
                <a:latin typeface="Times New Roman" panose="02020603050405020304" pitchFamily="18" charset="0"/>
                <a:ea typeface="Times New Roman" panose="02020603050405020304" pitchFamily="18" charset="0"/>
                <a:cs typeface="Times New Roman" panose="02020603050405020304" pitchFamily="18" charset="0"/>
              </a:rPr>
              <a:t> Аудіо розроблений </a:t>
            </a:r>
            <a:r>
              <a:rPr lang="uk-UA" dirty="0">
                <a:latin typeface="Times New Roman" panose="02020603050405020304" pitchFamily="18" charset="0"/>
                <a:ea typeface="Times New Roman" panose="02020603050405020304" pitchFamily="18" charset="0"/>
                <a:cs typeface="Times New Roman" panose="02020603050405020304" pitchFamily="18" charset="0"/>
              </a:rPr>
              <a:t>на </a:t>
            </a:r>
            <a:r>
              <a:rPr lang="uk-UA" dirty="0">
                <a:effectLst/>
                <a:latin typeface="Times New Roman" panose="02020603050405020304" pitchFamily="18" charset="0"/>
                <a:ea typeface="Times New Roman" panose="02020603050405020304" pitchFamily="18" charset="0"/>
                <a:cs typeface="Times New Roman" panose="02020603050405020304" pitchFamily="18" charset="0"/>
              </a:rPr>
              <a:t>стороні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back-end</a:t>
            </a:r>
            <a:r>
              <a:rPr lang="uk-UA" dirty="0">
                <a:effectLst/>
                <a:latin typeface="Times New Roman" panose="02020603050405020304" pitchFamily="18" charset="0"/>
                <a:ea typeface="Times New Roman" panose="02020603050405020304" pitchFamily="18" charset="0"/>
                <a:cs typeface="Times New Roman" panose="02020603050405020304" pitchFamily="18" charset="0"/>
              </a:rPr>
              <a:t>, для того щоб користувач міг без проблем завантажувати та слухати аудіо файли. з використанням технологій Node.js, Express, </a:t>
            </a:r>
            <a:r>
              <a:rPr lang="uk-UA" dirty="0" err="1">
                <a:effectLst/>
                <a:latin typeface="Times New Roman" panose="02020603050405020304" pitchFamily="18" charset="0"/>
                <a:ea typeface="Times New Roman" panose="02020603050405020304" pitchFamily="18" charset="0"/>
                <a:cs typeface="Times New Roman" panose="02020603050405020304" pitchFamily="18" charset="0"/>
              </a:rPr>
              <a:t>MongoDB</a:t>
            </a:r>
            <a:r>
              <a:rPr lang="uk-UA" dirty="0">
                <a:effectLst/>
                <a:latin typeface="Times New Roman" panose="02020603050405020304" pitchFamily="18" charset="0"/>
                <a:ea typeface="Times New Roman" panose="02020603050405020304" pitchFamily="18" charset="0"/>
                <a:cs typeface="Times New Roman" panose="02020603050405020304" pitchFamily="18" charset="0"/>
              </a:rPr>
              <a:t> та </a:t>
            </a:r>
            <a:r>
              <a:rPr lang="uk-UA" dirty="0" err="1">
                <a:effectLst/>
                <a:latin typeface="Times New Roman" panose="02020603050405020304" pitchFamily="18" charset="0"/>
                <a:ea typeface="Times New Roman" panose="02020603050405020304" pitchFamily="18" charset="0"/>
                <a:cs typeface="Times New Roman" panose="02020603050405020304" pitchFamily="18" charset="0"/>
              </a:rPr>
              <a:t>Mongoose</a:t>
            </a:r>
            <a:r>
              <a:rPr lang="uk-UA" dirty="0">
                <a:effectLst/>
                <a:latin typeface="Times New Roman" panose="02020603050405020304" pitchFamily="18" charset="0"/>
                <a:ea typeface="Times New Roman" panose="02020603050405020304" pitchFamily="18" charset="0"/>
                <a:cs typeface="Times New Roman" panose="02020603050405020304" pitchFamily="18" charset="0"/>
              </a:rPr>
              <a:t>. Цей модуль відповідає за управління музичними треками, включаючи їх створення, оновлення, видалення та отримання інформації про них.</a:t>
            </a:r>
          </a:p>
          <a:p>
            <a:pPr marL="342900" indent="-342900">
              <a:buFont typeface="+mj-lt"/>
              <a:buAutoNum type="arabicPeriod"/>
            </a:pPr>
            <a:r>
              <a:rPr lang="uk-UA" kern="0" dirty="0">
                <a:effectLst/>
                <a:latin typeface="Times New Roman" panose="02020603050405020304" pitchFamily="18" charset="0"/>
                <a:ea typeface="Times New Roman" panose="02020603050405020304" pitchFamily="18" charset="0"/>
                <a:cs typeface="Times New Roman" panose="02020603050405020304" pitchFamily="18" charset="0"/>
              </a:rPr>
              <a:t>Модуль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API: </a:t>
            </a:r>
            <a:r>
              <a:rPr lang="uk-UA" kern="0" dirty="0">
                <a:effectLst/>
                <a:latin typeface="Times New Roman" panose="02020603050405020304" pitchFamily="18" charset="0"/>
                <a:ea typeface="Times New Roman" panose="02020603050405020304" pitchFamily="18" charset="0"/>
                <a:cs typeface="Times New Roman" panose="02020603050405020304" pitchFamily="18" charset="0"/>
              </a:rPr>
              <a:t> Для передачі </a:t>
            </a:r>
            <a:r>
              <a:rPr lang="uk-UA" kern="0" dirty="0" err="1">
                <a:effectLst/>
                <a:latin typeface="Times New Roman" panose="02020603050405020304" pitchFamily="18" charset="0"/>
                <a:ea typeface="Times New Roman" panose="02020603050405020304" pitchFamily="18" charset="0"/>
                <a:cs typeface="Times New Roman" panose="02020603050405020304" pitchFamily="18" charset="0"/>
              </a:rPr>
              <a:t>данних</a:t>
            </a:r>
            <a:r>
              <a:rPr lang="uk-UA" kern="0" dirty="0">
                <a:effectLst/>
                <a:latin typeface="Times New Roman" panose="02020603050405020304" pitchFamily="18" charset="0"/>
                <a:ea typeface="Times New Roman" panose="02020603050405020304" pitchFamily="18" charset="0"/>
                <a:cs typeface="Times New Roman" panose="02020603050405020304" pitchFamily="18" charset="0"/>
              </a:rPr>
              <a:t> з серверу на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front-end </a:t>
            </a:r>
            <a:r>
              <a:rPr lang="uk-UA" kern="0" dirty="0">
                <a:effectLst/>
                <a:latin typeface="Times New Roman" panose="02020603050405020304" pitchFamily="18" charset="0"/>
                <a:ea typeface="Times New Roman" panose="02020603050405020304" pitchFamily="18" charset="0"/>
                <a:cs typeface="Times New Roman" panose="02020603050405020304" pitchFamily="18" charset="0"/>
              </a:rPr>
              <a:t>частину.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C</a:t>
            </a:r>
            <a:r>
              <a:rPr lang="uk-UA" kern="0" dirty="0" err="1">
                <a:effectLst/>
                <a:latin typeface="Times New Roman" panose="02020603050405020304" pitchFamily="18" charset="0"/>
                <a:ea typeface="Times New Roman" panose="02020603050405020304" pitchFamily="18" charset="0"/>
                <a:cs typeface="Times New Roman" panose="02020603050405020304" pitchFamily="18" charset="0"/>
              </a:rPr>
              <a:t>кладається</a:t>
            </a:r>
            <a:r>
              <a:rPr lang="uk-UA" kern="0" dirty="0">
                <a:effectLst/>
                <a:latin typeface="Times New Roman" panose="02020603050405020304" pitchFamily="18" charset="0"/>
                <a:ea typeface="Times New Roman" panose="02020603050405020304" pitchFamily="18" charset="0"/>
                <a:cs typeface="Times New Roman" panose="02020603050405020304" pitchFamily="18" charset="0"/>
              </a:rPr>
              <a:t> з кількох етапів: створення моделей для зберігання даних, створення </a:t>
            </a:r>
            <a:r>
              <a:rPr lang="uk-UA" kern="0" dirty="0" err="1">
                <a:effectLst/>
                <a:latin typeface="Times New Roman" panose="02020603050405020304" pitchFamily="18" charset="0"/>
                <a:ea typeface="Times New Roman" panose="02020603050405020304" pitchFamily="18" charset="0"/>
                <a:cs typeface="Times New Roman" panose="02020603050405020304" pitchFamily="18" charset="0"/>
              </a:rPr>
              <a:t>роутерів</a:t>
            </a:r>
            <a:r>
              <a:rPr lang="uk-UA" kern="0" dirty="0">
                <a:effectLst/>
                <a:latin typeface="Times New Roman" panose="02020603050405020304" pitchFamily="18" charset="0"/>
                <a:ea typeface="Times New Roman" panose="02020603050405020304" pitchFamily="18" charset="0"/>
                <a:cs typeface="Times New Roman" panose="02020603050405020304" pitchFamily="18" charset="0"/>
              </a:rPr>
              <a:t> для обробки HTTP-запитів, використання </a:t>
            </a:r>
            <a:r>
              <a:rPr lang="uk-UA" kern="0" dirty="0" err="1">
                <a:effectLst/>
                <a:latin typeface="Times New Roman" panose="02020603050405020304" pitchFamily="18" charset="0"/>
                <a:ea typeface="Times New Roman" panose="02020603050405020304" pitchFamily="18" charset="0"/>
                <a:cs typeface="Times New Roman" panose="02020603050405020304" pitchFamily="18" charset="0"/>
              </a:rPr>
              <a:t>Axios</a:t>
            </a:r>
            <a:r>
              <a:rPr lang="uk-UA" kern="0" dirty="0">
                <a:effectLst/>
                <a:latin typeface="Times New Roman" panose="02020603050405020304" pitchFamily="18" charset="0"/>
                <a:ea typeface="Times New Roman" panose="02020603050405020304" pitchFamily="18" charset="0"/>
                <a:cs typeface="Times New Roman" panose="02020603050405020304" pitchFamily="18" charset="0"/>
              </a:rPr>
              <a:t> для взаємодії з API на </a:t>
            </a:r>
            <a:r>
              <a:rPr lang="uk-UA" kern="0" dirty="0" err="1">
                <a:effectLst/>
                <a:latin typeface="Times New Roman" panose="02020603050405020304" pitchFamily="18" charset="0"/>
                <a:ea typeface="Times New Roman" panose="02020603050405020304" pitchFamily="18" charset="0"/>
                <a:cs typeface="Times New Roman" panose="02020603050405020304" pitchFamily="18" charset="0"/>
              </a:rPr>
              <a:t>фронтенді</a:t>
            </a:r>
            <a:r>
              <a:rPr lang="uk-UA" kern="0" dirty="0">
                <a:effectLst/>
                <a:latin typeface="Times New Roman" panose="02020603050405020304" pitchFamily="18" charset="0"/>
                <a:ea typeface="Times New Roman" panose="02020603050405020304" pitchFamily="18" charset="0"/>
                <a:cs typeface="Times New Roman" panose="02020603050405020304" pitchFamily="18" charset="0"/>
              </a:rPr>
              <a:t> та зберігання даних у базі даних </a:t>
            </a:r>
            <a:r>
              <a:rPr lang="uk-UA" kern="0" dirty="0" err="1">
                <a:effectLst/>
                <a:latin typeface="Times New Roman" panose="02020603050405020304" pitchFamily="18" charset="0"/>
                <a:ea typeface="Times New Roman" panose="02020603050405020304" pitchFamily="18" charset="0"/>
                <a:cs typeface="Times New Roman" panose="02020603050405020304" pitchFamily="18" charset="0"/>
              </a:rPr>
              <a:t>MongoDB</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11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026B5E-484B-4C92-8197-A8FFBF237CC9}"/>
              </a:ext>
            </a:extLst>
          </p:cNvPr>
          <p:cNvSpPr>
            <a:spLocks noGrp="1"/>
          </p:cNvSpPr>
          <p:nvPr>
            <p:ph type="ctrTitle"/>
          </p:nvPr>
        </p:nvSpPr>
        <p:spPr>
          <a:xfrm>
            <a:off x="667512" y="443507"/>
            <a:ext cx="10782300" cy="1123393"/>
          </a:xfrm>
        </p:spPr>
        <p:txBody>
          <a:bodyPr/>
          <a:lstStyle/>
          <a:p>
            <a:r>
              <a:rPr lang="en-US" sz="6000" b="1" i="0" dirty="0">
                <a:solidFill>
                  <a:schemeClr val="bg1"/>
                </a:solidFill>
                <a:effectLst/>
                <a:latin typeface="Times New Roman" panose="02020603050405020304" pitchFamily="18" charset="0"/>
                <a:cs typeface="Times New Roman" panose="02020603050405020304" pitchFamily="18" charset="0"/>
              </a:rPr>
              <a:t>Front-end </a:t>
            </a:r>
            <a:r>
              <a:rPr lang="uk-UA" sz="6000" b="1" i="0" dirty="0">
                <a:solidFill>
                  <a:schemeClr val="bg1"/>
                </a:solidFill>
                <a:effectLst/>
                <a:latin typeface="Times New Roman" panose="02020603050405020304" pitchFamily="18" charset="0"/>
                <a:cs typeface="Times New Roman" panose="02020603050405020304" pitchFamily="18" charset="0"/>
              </a:rPr>
              <a:t>розробка платформи</a:t>
            </a:r>
            <a:endParaRPr lang="uk-UA" sz="6000" dirty="0">
              <a:solidFill>
                <a:schemeClr val="bg1"/>
              </a:solidFill>
            </a:endParaRPr>
          </a:p>
        </p:txBody>
      </p:sp>
      <p:sp>
        <p:nvSpPr>
          <p:cNvPr id="3" name="Підзаголовок 2">
            <a:extLst>
              <a:ext uri="{FF2B5EF4-FFF2-40B4-BE49-F238E27FC236}">
                <a16:creationId xmlns:a16="http://schemas.microsoft.com/office/drawing/2014/main" id="{C00A1F83-D48F-46DB-B661-78FCC808C8B6}"/>
              </a:ext>
            </a:extLst>
          </p:cNvPr>
          <p:cNvSpPr>
            <a:spLocks noGrp="1"/>
          </p:cNvSpPr>
          <p:nvPr>
            <p:ph type="subTitle" idx="1"/>
          </p:nvPr>
        </p:nvSpPr>
        <p:spPr>
          <a:xfrm>
            <a:off x="667512" y="2005263"/>
            <a:ext cx="11011141" cy="4409230"/>
          </a:xfrm>
        </p:spPr>
        <p:txBody>
          <a:bodyPr/>
          <a:lstStyle/>
          <a:p>
            <a:pPr marL="342900" indent="-342900">
              <a:buFont typeface="+mj-lt"/>
              <a:buAutoNum type="arabicPeriod"/>
            </a:pPr>
            <a:r>
              <a:rPr lang="en-US" sz="2400" dirty="0" err="1">
                <a:effectLst/>
                <a:latin typeface="Times New Roman" panose="02020603050405020304" pitchFamily="18" charset="0"/>
                <a:ea typeface="Times New Roman" panose="02020603050405020304" pitchFamily="18" charset="0"/>
              </a:rPr>
              <a:t>Модуль</a:t>
            </a:r>
            <a:r>
              <a:rPr lang="en-US" sz="2400" dirty="0">
                <a:effectLst/>
                <a:latin typeface="Times New Roman" panose="02020603050405020304" pitchFamily="18" charset="0"/>
                <a:ea typeface="Times New Roman" panose="02020603050405020304" pitchFamily="18" charset="0"/>
              </a:rPr>
              <a:t> </a:t>
            </a:r>
            <a:r>
              <a:rPr lang="uk-UA" sz="2400" dirty="0">
                <a:effectLst/>
                <a:latin typeface="Times New Roman" panose="02020603050405020304" pitchFamily="18" charset="0"/>
                <a:ea typeface="Times New Roman" panose="02020603050405020304" pitchFamily="18" charset="0"/>
              </a:rPr>
              <a:t>відображення контенту у сервісі реалізований за допомогою компоненту </a:t>
            </a:r>
            <a:r>
              <a:rPr lang="en-US" sz="2400" dirty="0">
                <a:effectLst/>
                <a:latin typeface="Times New Roman" panose="02020603050405020304" pitchFamily="18" charset="0"/>
                <a:ea typeface="Times New Roman" panose="02020603050405020304" pitchFamily="18" charset="0"/>
              </a:rPr>
              <a:t>Card</a:t>
            </a:r>
            <a:r>
              <a:rPr lang="uk-UA" sz="2400" dirty="0">
                <a:effectLst/>
                <a:latin typeface="Times New Roman" panose="02020603050405020304" pitchFamily="18" charset="0"/>
                <a:ea typeface="Times New Roman" panose="02020603050405020304" pitchFamily="18" charset="0"/>
              </a:rPr>
              <a:t> який включає у себе функціонал відображення зображення, та назви елементу, також дає можливість видалити елемент, </a:t>
            </a:r>
            <a:r>
              <a:rPr lang="uk-UA" sz="2400" dirty="0" err="1">
                <a:effectLst/>
                <a:latin typeface="Times New Roman" panose="02020603050405020304" pitchFamily="18" charset="0"/>
                <a:ea typeface="Times New Roman" panose="02020603050405020304" pitchFamily="18" charset="0"/>
              </a:rPr>
              <a:t>відпрвляжчи</a:t>
            </a:r>
            <a:r>
              <a:rPr lang="uk-UA" sz="2400" dirty="0">
                <a:effectLst/>
                <a:latin typeface="Times New Roman" panose="02020603050405020304" pitchFamily="18" charset="0"/>
                <a:ea typeface="Times New Roman" panose="02020603050405020304" pitchFamily="18" charset="0"/>
              </a:rPr>
              <a:t> запит через </a:t>
            </a:r>
            <a:r>
              <a:rPr lang="en-US" sz="2400" dirty="0">
                <a:effectLst/>
                <a:latin typeface="Times New Roman" panose="02020603050405020304" pitchFamily="18" charset="0"/>
                <a:ea typeface="Times New Roman" panose="02020603050405020304" pitchFamily="18" charset="0"/>
              </a:rPr>
              <a:t>API</a:t>
            </a:r>
            <a:r>
              <a:rPr lang="uk-UA" sz="2400" dirty="0">
                <a:effectLst/>
                <a:latin typeface="Times New Roman" panose="02020603050405020304" pitchFamily="18" charset="0"/>
                <a:ea typeface="Times New Roman" panose="02020603050405020304" pitchFamily="18" charset="0"/>
              </a:rPr>
              <a:t> до сервера та </a:t>
            </a:r>
            <a:r>
              <a:rPr lang="uk-UA" sz="2400" dirty="0" err="1">
                <a:effectLst/>
                <a:latin typeface="Times New Roman" panose="02020603050405020304" pitchFamily="18" charset="0"/>
                <a:ea typeface="Times New Roman" panose="02020603050405020304" pitchFamily="18" charset="0"/>
              </a:rPr>
              <a:t>отримаючи</a:t>
            </a:r>
            <a:r>
              <a:rPr lang="uk-UA" sz="2400" dirty="0">
                <a:effectLst/>
                <a:latin typeface="Times New Roman" panose="02020603050405020304" pitchFamily="18" charset="0"/>
                <a:ea typeface="Times New Roman" panose="02020603050405020304" pitchFamily="18" charset="0"/>
              </a:rPr>
              <a:t> відповідь і одразу ж відображаючи її </a:t>
            </a:r>
          </a:p>
          <a:p>
            <a:pPr marL="342900" indent="-342900">
              <a:buFont typeface="+mj-lt"/>
              <a:buAutoNum type="arabicPeriod"/>
            </a:pPr>
            <a:r>
              <a:rPr lang="uk-UA" sz="2400" dirty="0">
                <a:effectLst/>
                <a:latin typeface="Times New Roman" panose="02020603050405020304" pitchFamily="18" charset="0"/>
                <a:ea typeface="Times New Roman" panose="02020603050405020304" pitchFamily="18" charset="0"/>
              </a:rPr>
              <a:t>Модуль </a:t>
            </a:r>
            <a:r>
              <a:rPr lang="uk-UA" sz="2400" dirty="0">
                <a:latin typeface="Times New Roman" panose="02020603050405020304" pitchFamily="18" charset="0"/>
                <a:ea typeface="Times New Roman" panose="02020603050405020304" pitchFamily="18" charset="0"/>
              </a:rPr>
              <a:t>реалізації плеєра: в</a:t>
            </a:r>
            <a:r>
              <a:rPr lang="uk-UA" sz="2400" dirty="0">
                <a:effectLst/>
                <a:latin typeface="Times New Roman" panose="02020603050405020304" pitchFamily="18" charset="0"/>
                <a:ea typeface="Times New Roman" panose="02020603050405020304" pitchFamily="18" charset="0"/>
              </a:rPr>
              <a:t>икористовується компонент </a:t>
            </a:r>
            <a:r>
              <a:rPr lang="uk-UA" sz="2400" dirty="0" err="1">
                <a:effectLst/>
                <a:latin typeface="Times New Roman" panose="02020603050405020304" pitchFamily="18" charset="0"/>
                <a:ea typeface="Times New Roman" panose="02020603050405020304" pitchFamily="18" charset="0"/>
              </a:rPr>
              <a:t>AudioPlayer</a:t>
            </a:r>
            <a:r>
              <a:rPr lang="uk-UA" sz="2400" dirty="0">
                <a:effectLst/>
                <a:latin typeface="Times New Roman" panose="02020603050405020304" pitchFamily="18" charset="0"/>
                <a:ea typeface="Times New Roman" panose="02020603050405020304" pitchFamily="18" charset="0"/>
              </a:rPr>
              <a:t> з бібліотеки react-h5-audio-player для відтворення </a:t>
            </a:r>
            <a:r>
              <a:rPr lang="uk-UA" sz="2400" dirty="0" err="1">
                <a:effectLst/>
                <a:latin typeface="Times New Roman" panose="02020603050405020304" pitchFamily="18" charset="0"/>
                <a:ea typeface="Times New Roman" panose="02020603050405020304" pitchFamily="18" charset="0"/>
              </a:rPr>
              <a:t>аудіофайлів</a:t>
            </a:r>
            <a:r>
              <a:rPr lang="uk-UA" sz="2400" dirty="0">
                <a:effectLst/>
                <a:latin typeface="Times New Roman" panose="02020603050405020304" pitchFamily="18" charset="0"/>
                <a:ea typeface="Times New Roman" panose="02020603050405020304" pitchFamily="18" charset="0"/>
              </a:rPr>
              <a:t>. Цей компонент забезпечує основні </a:t>
            </a:r>
            <a:r>
              <a:rPr lang="uk-UA" sz="2400" dirty="0" err="1">
                <a:effectLst/>
                <a:latin typeface="Times New Roman" panose="02020603050405020304" pitchFamily="18" charset="0"/>
                <a:ea typeface="Times New Roman" panose="02020603050405020304" pitchFamily="18" charset="0"/>
              </a:rPr>
              <a:t>контроли</a:t>
            </a:r>
            <a:r>
              <a:rPr lang="uk-UA" sz="2400" dirty="0">
                <a:effectLst/>
                <a:latin typeface="Times New Roman" panose="02020603050405020304" pitchFamily="18" charset="0"/>
                <a:ea typeface="Times New Roman" panose="02020603050405020304" pitchFamily="18" charset="0"/>
              </a:rPr>
              <a:t> відтворення, такі як </a:t>
            </a:r>
            <a:r>
              <a:rPr lang="uk-UA" sz="2400" dirty="0" err="1">
                <a:effectLst/>
                <a:latin typeface="Times New Roman" panose="02020603050405020304" pitchFamily="18" charset="0"/>
                <a:ea typeface="Times New Roman" panose="02020603050405020304" pitchFamily="18" charset="0"/>
              </a:rPr>
              <a:t>play</a:t>
            </a:r>
            <a:r>
              <a:rPr lang="uk-UA" sz="2400" dirty="0">
                <a:effectLst/>
                <a:latin typeface="Times New Roman" panose="02020603050405020304" pitchFamily="18" charset="0"/>
                <a:ea typeface="Times New Roman" panose="02020603050405020304" pitchFamily="18" charset="0"/>
              </a:rPr>
              <a:t>/</a:t>
            </a:r>
            <a:r>
              <a:rPr lang="uk-UA" sz="2400" dirty="0" err="1">
                <a:effectLst/>
                <a:latin typeface="Times New Roman" panose="02020603050405020304" pitchFamily="18" charset="0"/>
                <a:ea typeface="Times New Roman" panose="02020603050405020304" pitchFamily="18" charset="0"/>
              </a:rPr>
              <a:t>pause</a:t>
            </a:r>
            <a:r>
              <a:rPr lang="uk-UA" sz="2400" dirty="0">
                <a:effectLst/>
                <a:latin typeface="Times New Roman" panose="02020603050405020304" pitchFamily="18" charset="0"/>
                <a:ea typeface="Times New Roman" panose="02020603050405020304" pitchFamily="18" charset="0"/>
              </a:rPr>
              <a:t>, попередній та наступний трек. Також було </a:t>
            </a:r>
            <a:r>
              <a:rPr lang="uk-UA" sz="2400" dirty="0" err="1">
                <a:effectLst/>
                <a:latin typeface="Times New Roman" panose="02020603050405020304" pitchFamily="18" charset="0"/>
                <a:ea typeface="Times New Roman" panose="02020603050405020304" pitchFamily="18" charset="0"/>
              </a:rPr>
              <a:t>добавленно</a:t>
            </a:r>
            <a:r>
              <a:rPr lang="uk-UA" sz="2400" dirty="0">
                <a:effectLst/>
                <a:latin typeface="Times New Roman" panose="02020603050405020304" pitchFamily="18" charset="0"/>
                <a:ea typeface="Times New Roman" panose="02020603050405020304" pitchFamily="18" charset="0"/>
              </a:rPr>
              <a:t> </a:t>
            </a:r>
            <a:r>
              <a:rPr lang="uk-UA" sz="2400" dirty="0" err="1">
                <a:effectLst/>
                <a:latin typeface="Times New Roman" panose="02020603050405020304" pitchFamily="18" charset="0"/>
                <a:ea typeface="Times New Roman" panose="02020603050405020304" pitchFamily="18" charset="0"/>
              </a:rPr>
              <a:t>плейлист</a:t>
            </a:r>
            <a:r>
              <a:rPr lang="uk-UA" sz="2400" dirty="0">
                <a:effectLst/>
                <a:latin typeface="Times New Roman" panose="02020603050405020304" pitchFamily="18" charset="0"/>
                <a:ea typeface="Times New Roman" panose="02020603050405020304" pitchFamily="18" charset="0"/>
              </a:rPr>
              <a:t>, з якого можна перемикатись між композиціями, та коротку інформацію про самі </a:t>
            </a:r>
            <a:r>
              <a:rPr lang="uk-UA" sz="2400" dirty="0" err="1">
                <a:effectLst/>
                <a:latin typeface="Times New Roman" panose="02020603050405020304" pitchFamily="18" charset="0"/>
                <a:ea typeface="Times New Roman" panose="02020603050405020304" pitchFamily="18" charset="0"/>
              </a:rPr>
              <a:t>комопзіції</a:t>
            </a:r>
            <a:endParaRPr lang="uk-UA" sz="24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uk-UA" sz="2400" dirty="0">
                <a:effectLst/>
                <a:latin typeface="Times New Roman" panose="02020603050405020304" pitchFamily="18" charset="0"/>
                <a:ea typeface="Times New Roman" panose="02020603050405020304" pitchFamily="18" charset="0"/>
              </a:rPr>
              <a:t>Модуль з додавання </a:t>
            </a:r>
            <a:r>
              <a:rPr lang="uk-UA" sz="2400" dirty="0" err="1">
                <a:effectLst/>
                <a:latin typeface="Times New Roman" panose="02020603050405020304" pitchFamily="18" charset="0"/>
                <a:ea typeface="Times New Roman" panose="02020603050405020304" pitchFamily="18" charset="0"/>
              </a:rPr>
              <a:t>контеннту</a:t>
            </a:r>
            <a:r>
              <a:rPr lang="uk-UA" sz="2400" dirty="0">
                <a:latin typeface="Times New Roman" panose="02020603050405020304" pitchFamily="18" charset="0"/>
                <a:ea typeface="Times New Roman" panose="02020603050405020304" pitchFamily="18" charset="0"/>
              </a:rPr>
              <a:t>: </a:t>
            </a:r>
            <a:r>
              <a:rPr lang="uk-UA" sz="2400" dirty="0">
                <a:effectLst/>
                <a:latin typeface="Times New Roman" panose="02020603050405020304" pitchFamily="18" charset="0"/>
                <a:ea typeface="Times New Roman" panose="02020603050405020304" pitchFamily="18" charset="0"/>
              </a:rPr>
              <a:t>реалізовано для збільшення кількості контенту на сайті було реалізовані форми для додавання музики, авторів та альбомів</a:t>
            </a:r>
          </a:p>
          <a:p>
            <a:pPr marL="342900" indent="-342900">
              <a:buFont typeface="+mj-lt"/>
              <a:buAutoNum type="arabicPeriod"/>
            </a:pPr>
            <a:endParaRPr lang="uk-UA" sz="1800" dirty="0">
              <a:effectLst/>
              <a:latin typeface="Times New Roman" panose="02020603050405020304" pitchFamily="18" charset="0"/>
              <a:ea typeface="Times New Roman" panose="02020603050405020304" pitchFamily="18" charset="0"/>
            </a:endParaRPr>
          </a:p>
          <a:p>
            <a:endParaRPr lang="uk-UA" dirty="0"/>
          </a:p>
        </p:txBody>
      </p:sp>
    </p:spTree>
    <p:extLst>
      <p:ext uri="{BB962C8B-B14F-4D97-AF65-F5344CB8AC3E}">
        <p14:creationId xmlns:p14="http://schemas.microsoft.com/office/powerpoint/2010/main" val="2223594226"/>
      </p:ext>
    </p:extLst>
  </p:cSld>
  <p:clrMapOvr>
    <a:masterClrMapping/>
  </p:clrMapOvr>
</p:sld>
</file>

<file path=ppt/theme/theme1.xml><?xml version="1.0" encoding="utf-8"?>
<a:theme xmlns:a="http://schemas.openxmlformats.org/drawingml/2006/main" name="Місто">
  <a:themeElements>
    <a:clrScheme name="Місто">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іст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істо">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TM03457491[[fn=Місто]]</Template>
  <TotalTime>44</TotalTime>
  <Words>876</Words>
  <Application>Microsoft Office PowerPoint</Application>
  <PresentationFormat>Широкий екран</PresentationFormat>
  <Paragraphs>69</Paragraphs>
  <Slides>11</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11</vt:i4>
      </vt:variant>
    </vt:vector>
  </HeadingPairs>
  <TitlesOfParts>
    <vt:vector size="16" baseType="lpstr">
      <vt:lpstr>Arial</vt:lpstr>
      <vt:lpstr>Calibri Light</vt:lpstr>
      <vt:lpstr>Times New Roman</vt:lpstr>
      <vt:lpstr>Wingdings</vt:lpstr>
      <vt:lpstr>Місто</vt:lpstr>
      <vt:lpstr>Сервіс для прослуховування аудіо контенту</vt:lpstr>
      <vt:lpstr>Мета</vt:lpstr>
      <vt:lpstr>Завдання</vt:lpstr>
      <vt:lpstr>Презентація PowerPoint</vt:lpstr>
      <vt:lpstr>Огляд популярних сервісів (“Spotify”, “Apple Music”)</vt:lpstr>
      <vt:lpstr>Основні модулі</vt:lpstr>
      <vt:lpstr>UX/UI дизайн </vt:lpstr>
      <vt:lpstr>Back-end розробляємої платформи</vt:lpstr>
      <vt:lpstr>Front-end розробка платформи</vt:lpstr>
      <vt:lpstr>Огляд Імплементованих Функціональних Можливостей Інформаційної Системи</vt:lpstr>
      <vt:lpstr>Висновок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Сервіс для прослуховування аудіо контенту</dc:title>
  <dc:creator>Андрій Кульчицький</dc:creator>
  <cp:lastModifiedBy>Андрій Кульчицький</cp:lastModifiedBy>
  <cp:revision>6</cp:revision>
  <dcterms:created xsi:type="dcterms:W3CDTF">2024-05-24T04:28:24Z</dcterms:created>
  <dcterms:modified xsi:type="dcterms:W3CDTF">2024-05-24T05:13:17Z</dcterms:modified>
</cp:coreProperties>
</file>