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verpass Mono"/>
      <p:regular r:id="rId19"/>
      <p:bold r:id="rId20"/>
    </p:embeddedFont>
    <p:embeddedFont>
      <p:font typeface="Roboto Mono"/>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verpassMono-bold.fntdata"/><Relationship Id="rId22" Type="http://schemas.openxmlformats.org/officeDocument/2006/relationships/font" Target="fonts/RobotoMono-bold.fntdata"/><Relationship Id="rId21" Type="http://schemas.openxmlformats.org/officeDocument/2006/relationships/font" Target="fonts/RobotoMono-regular.fntdata"/><Relationship Id="rId24" Type="http://schemas.openxmlformats.org/officeDocument/2006/relationships/font" Target="fonts/RobotoMono-boldItalic.fntdata"/><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verpassMon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629821f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629821f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7db6076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7db6076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b424c4df7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b424c4df7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b424c4df7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b424c4df7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b424c4df7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b424c4df7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dfd52e6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dfd52e6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7db6076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7db6076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2cac5627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2cac5627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left graph, says “Imagine you are a wine seller. You tested some of your white wine and red wine for how much Myricetin and Rutin (2 chemicals) is in each of them and created this graph.” For the right graph, says sth like “One day you found an unknown glass of liquid on your table because of your underpaid worker forgot to label and would like to find out whether it is red or white wine.”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b424c4df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b424c4df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to the red question: The seller used Euclidean Distance. Distance between a known glass A and the unknown glass B = sqrt((B’s Rutine - A’s Rutine)^2 + (B’s Myricetin - A’s Myricetin)^2).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b424c4df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b424c4df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AutoNum type="arabicPeriod"/>
            </a:pPr>
            <a:r>
              <a:rPr lang="en" sz="1400">
                <a:solidFill>
                  <a:schemeClr val="dk1"/>
                </a:solidFill>
                <a:latin typeface="Calibri"/>
                <a:ea typeface="Calibri"/>
                <a:cs typeface="Calibri"/>
                <a:sym typeface="Calibri"/>
              </a:rPr>
              <a:t>Start the slide with “Euclidean distance is the most natural distance definition for us, but there are other useful distance measures.”</a:t>
            </a:r>
            <a:endParaRPr sz="1400">
              <a:solidFill>
                <a:schemeClr val="dk1"/>
              </a:solidFill>
              <a:latin typeface="Calibri"/>
              <a:ea typeface="Calibri"/>
              <a:cs typeface="Calibri"/>
              <a:sym typeface="Calibri"/>
            </a:endParaRPr>
          </a:p>
          <a:p>
            <a:pPr indent="-298450" lvl="0" marL="457200" rtl="0" algn="l">
              <a:spcBef>
                <a:spcPts val="0"/>
              </a:spcBef>
              <a:spcAft>
                <a:spcPts val="0"/>
              </a:spcAft>
              <a:buSzPts val="1100"/>
              <a:buAutoNum type="arabicPeriod"/>
            </a:pPr>
            <a:r>
              <a:rPr lang="en"/>
              <a:t>Examples to talk about since categorical data could be new for ppl -&gt; </a:t>
            </a:r>
            <a:r>
              <a:rPr lang="en"/>
              <a:t>you have data about cities your customer live in. Out of the 6 zeros in the example code screenshot, each position can represent a city.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b424c4df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b424c4df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solidFill>
                <a:schemeClr val="dk1"/>
              </a:solidFill>
              <a:latin typeface="Calibri"/>
              <a:ea typeface="Calibri"/>
              <a:cs typeface="Calibri"/>
              <a:sym typeface="Calibri"/>
            </a:endParaRPr>
          </a:p>
          <a:p>
            <a:pPr indent="0" lvl="0" marL="457200" rtl="0" algn="l">
              <a:spcBef>
                <a:spcPts val="0"/>
              </a:spcBef>
              <a:spcAft>
                <a:spcPts val="0"/>
              </a:spcAft>
              <a:buNone/>
            </a:pPr>
            <a:r>
              <a:rPr lang="en" sz="1400">
                <a:solidFill>
                  <a:schemeClr val="dk1"/>
                </a:solidFill>
                <a:latin typeface="Calibri"/>
                <a:ea typeface="Calibri"/>
                <a:cs typeface="Calibri"/>
                <a:sym typeface="Calibri"/>
              </a:rPr>
              <a:t>Ask the students to give you the value for dist.</a:t>
            </a:r>
            <a:endParaRPr sz="14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b424c4df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b424c4df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b424c4df7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b424c4df7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50" name="Shape 50"/>
        <p:cNvGrpSpPr/>
        <p:nvPr/>
      </p:nvGrpSpPr>
      <p:grpSpPr>
        <a:xfrm>
          <a:off x="0" y="0"/>
          <a:ext cx="0" cy="0"/>
          <a:chOff x="0" y="0"/>
          <a:chExt cx="0" cy="0"/>
        </a:xfrm>
      </p:grpSpPr>
      <p:sp>
        <p:nvSpPr>
          <p:cNvPr id="51" name="Google Shape;51;p13"/>
          <p:cNvSpPr/>
          <p:nvPr/>
        </p:nvSpPr>
        <p:spPr>
          <a:xfrm>
            <a:off x="0" y="4218710"/>
            <a:ext cx="9144000" cy="924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2" name="Google Shape;52;p13"/>
          <p:cNvSpPr txBox="1"/>
          <p:nvPr>
            <p:ph type="ctrTitle"/>
          </p:nvPr>
        </p:nvSpPr>
        <p:spPr>
          <a:xfrm>
            <a:off x="317809" y="1154296"/>
            <a:ext cx="8452200" cy="6921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lt1"/>
              </a:buClr>
              <a:buSzPts val="2700"/>
              <a:buFont typeface="Century Gothic"/>
              <a:buNone/>
              <a:defRPr b="1" i="0" sz="2700" u="none" cap="none" strike="noStrike">
                <a:solidFill>
                  <a:schemeClr val="lt1"/>
                </a:solidFill>
                <a:latin typeface="Century Gothic"/>
                <a:ea typeface="Century Gothic"/>
                <a:cs typeface="Century Gothic"/>
                <a:sym typeface="Century Gothic"/>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sp>
        <p:nvSpPr>
          <p:cNvPr id="53" name="Google Shape;53;p13"/>
          <p:cNvSpPr txBox="1"/>
          <p:nvPr>
            <p:ph idx="1" type="subTitle"/>
          </p:nvPr>
        </p:nvSpPr>
        <p:spPr>
          <a:xfrm>
            <a:off x="394000" y="1811325"/>
            <a:ext cx="8452200" cy="393900"/>
          </a:xfrm>
          <a:prstGeom prst="rect">
            <a:avLst/>
          </a:prstGeom>
          <a:noFill/>
          <a:ln>
            <a:noFill/>
          </a:ln>
        </p:spPr>
        <p:txBody>
          <a:bodyPr anchorCtr="0" anchor="t" bIns="0" lIns="0" spcFirstLastPara="1" rIns="0" wrap="square" tIns="0">
            <a:normAutofit/>
          </a:bodyPr>
          <a:lstStyle>
            <a:lvl1pPr lvl="0" marR="0" rtl="0" algn="l">
              <a:lnSpc>
                <a:spcPct val="90000"/>
              </a:lnSpc>
              <a:spcBef>
                <a:spcPts val="800"/>
              </a:spcBef>
              <a:spcAft>
                <a:spcPts val="0"/>
              </a:spcAft>
              <a:buClr>
                <a:schemeClr val="accent1"/>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lvl="1" marR="0" rtl="0" algn="ctr">
              <a:lnSpc>
                <a:spcPct val="90000"/>
              </a:lnSpc>
              <a:spcBef>
                <a:spcPts val="12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2pPr>
            <a:lvl3pPr lvl="2" marR="0" rtl="0" algn="ctr">
              <a:lnSpc>
                <a:spcPct val="90000"/>
              </a:lnSpc>
              <a:spcBef>
                <a:spcPts val="1200"/>
              </a:spcBef>
              <a:spcAft>
                <a:spcPts val="0"/>
              </a:spcAft>
              <a:buClr>
                <a:schemeClr val="accent1"/>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lvl="4" marR="0" rtl="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5pPr>
            <a:lvl6pPr lvl="5" marR="0" rtl="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1200"/>
              </a:spcBef>
              <a:spcAft>
                <a:spcPts val="120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2">
            <a:alphaModFix/>
          </a:blip>
          <a:srcRect b="0" l="0" r="0" t="0"/>
          <a:stretch/>
        </p:blipFill>
        <p:spPr>
          <a:xfrm>
            <a:off x="7050024" y="4841748"/>
            <a:ext cx="1932469" cy="143764"/>
          </a:xfrm>
          <a:prstGeom prst="rect">
            <a:avLst/>
          </a:prstGeom>
          <a:noFill/>
          <a:ln>
            <a:noFill/>
          </a:ln>
        </p:spPr>
      </p:pic>
      <p:sp>
        <p:nvSpPr>
          <p:cNvPr id="55" name="Google Shape;55;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2">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s://towardsdatascience.com/a-simple-introduction-to-k-nearest-neighbors-algorithm-b3519ed98e" TargetMode="External"/><Relationship Id="rId4" Type="http://schemas.openxmlformats.org/officeDocument/2006/relationships/hyperlink" Target="http://www.cs.haifa.ac.il/~rita/ml_course/lectures/KNN.pdf" TargetMode="External"/><Relationship Id="rId5" Type="http://schemas.openxmlformats.org/officeDocument/2006/relationships/hyperlink" Target="https://stackabuse.com/k-nearest-neighbors-algorithm-in-python-and-scikit-lear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86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a:latin typeface="Trebuchet MS"/>
                <a:ea typeface="Trebuchet MS"/>
                <a:cs typeface="Trebuchet MS"/>
                <a:sym typeface="Trebuchet MS"/>
              </a:rPr>
              <a:t>Introduction to Electrical and Computer Engineering</a:t>
            </a:r>
            <a:endParaRPr>
              <a:latin typeface="Trebuchet MS"/>
              <a:ea typeface="Trebuchet MS"/>
              <a:cs typeface="Trebuchet MS"/>
              <a:sym typeface="Trebuchet MS"/>
            </a:endParaRPr>
          </a:p>
        </p:txBody>
      </p:sp>
      <p:sp>
        <p:nvSpPr>
          <p:cNvPr id="61" name="Google Shape;61;p14"/>
          <p:cNvSpPr txBox="1"/>
          <p:nvPr/>
        </p:nvSpPr>
        <p:spPr>
          <a:xfrm>
            <a:off x="2801550" y="2450350"/>
            <a:ext cx="3540900" cy="110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A86E8"/>
                </a:solidFill>
                <a:latin typeface="Trebuchet MS"/>
                <a:ea typeface="Trebuchet MS"/>
                <a:cs typeface="Trebuchet MS"/>
                <a:sym typeface="Trebuchet MS"/>
              </a:rPr>
              <a:t>ECE-3 Fall 2021</a:t>
            </a:r>
            <a:endParaRPr b="1" sz="2000">
              <a:solidFill>
                <a:srgbClr val="4A86E8"/>
              </a:solidFill>
              <a:latin typeface="Trebuchet MS"/>
              <a:ea typeface="Trebuchet MS"/>
              <a:cs typeface="Trebuchet MS"/>
              <a:sym typeface="Trebuchet MS"/>
            </a:endParaRPr>
          </a:p>
          <a:p>
            <a:pPr indent="0" lvl="0" marL="0" rtl="0" algn="ctr">
              <a:spcBef>
                <a:spcPts val="0"/>
              </a:spcBef>
              <a:spcAft>
                <a:spcPts val="0"/>
              </a:spcAft>
              <a:buNone/>
            </a:pPr>
            <a:r>
              <a:t/>
            </a:r>
            <a:endParaRPr b="1" sz="2000">
              <a:solidFill>
                <a:srgbClr val="4A86E8"/>
              </a:solidFill>
              <a:latin typeface="Trebuchet MS"/>
              <a:ea typeface="Trebuchet MS"/>
              <a:cs typeface="Trebuchet MS"/>
              <a:sym typeface="Trebuchet MS"/>
            </a:endParaRPr>
          </a:p>
          <a:p>
            <a:pPr indent="0" lvl="0" marL="0" rtl="0" algn="ctr">
              <a:spcBef>
                <a:spcPts val="0"/>
              </a:spcBef>
              <a:spcAft>
                <a:spcPts val="0"/>
              </a:spcAft>
              <a:buNone/>
            </a:pPr>
            <a:r>
              <a:rPr b="1" lang="en" sz="2000">
                <a:solidFill>
                  <a:srgbClr val="4A86E8"/>
                </a:solidFill>
                <a:latin typeface="Trebuchet MS"/>
                <a:ea typeface="Trebuchet MS"/>
                <a:cs typeface="Trebuchet MS"/>
                <a:sym typeface="Trebuchet MS"/>
              </a:rPr>
              <a:t>LAB 3</a:t>
            </a:r>
            <a:endParaRPr sz="2000">
              <a:latin typeface="Trebuchet MS"/>
              <a:ea typeface="Trebuchet MS"/>
              <a:cs typeface="Trebuchet MS"/>
              <a:sym typeface="Trebuchet MS"/>
            </a:endParaRPr>
          </a:p>
        </p:txBody>
      </p:sp>
      <p:pic>
        <p:nvPicPr>
          <p:cNvPr id="62" name="Google Shape;62;p14"/>
          <p:cNvPicPr preferRelativeResize="0"/>
          <p:nvPr/>
        </p:nvPicPr>
        <p:blipFill>
          <a:blip r:embed="rId3">
            <a:alphaModFix/>
          </a:blip>
          <a:stretch>
            <a:fillRect/>
          </a:stretch>
        </p:blipFill>
        <p:spPr>
          <a:xfrm>
            <a:off x="44497" y="4929925"/>
            <a:ext cx="2120600" cy="15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3"/>
          <p:cNvSpPr txBox="1"/>
          <p:nvPr/>
        </p:nvSpPr>
        <p:spPr>
          <a:xfrm>
            <a:off x="549675" y="1019725"/>
            <a:ext cx="826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Roboto Mono"/>
                <a:ea typeface="Roboto Mono"/>
                <a:cs typeface="Roboto Mono"/>
                <a:sym typeface="Roboto Mono"/>
              </a:rPr>
              <a:t>C</a:t>
            </a:r>
            <a:r>
              <a:rPr b="1" lang="en" sz="3200">
                <a:solidFill>
                  <a:schemeClr val="dk1"/>
                </a:solidFill>
                <a:latin typeface="Roboto Mono"/>
                <a:ea typeface="Roboto Mono"/>
                <a:cs typeface="Roboto Mono"/>
                <a:sym typeface="Roboto Mono"/>
              </a:rPr>
              <a:t>lassification vs Regression</a:t>
            </a:r>
            <a:endParaRPr sz="3200"/>
          </a:p>
        </p:txBody>
      </p:sp>
      <p:sp>
        <p:nvSpPr>
          <p:cNvPr id="151" name="Google Shape;151;p23"/>
          <p:cNvSpPr txBox="1"/>
          <p:nvPr/>
        </p:nvSpPr>
        <p:spPr>
          <a:xfrm>
            <a:off x="327225" y="2303975"/>
            <a:ext cx="4155600" cy="86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200">
                <a:solidFill>
                  <a:schemeClr val="dk1"/>
                </a:solidFill>
                <a:latin typeface="Calibri"/>
                <a:ea typeface="Calibri"/>
                <a:cs typeface="Calibri"/>
                <a:sym typeface="Calibri"/>
              </a:rPr>
              <a:t>Output is group assignment - categorical data.</a:t>
            </a:r>
            <a:endParaRPr sz="2200">
              <a:latin typeface="Calibri"/>
              <a:ea typeface="Calibri"/>
              <a:cs typeface="Calibri"/>
              <a:sym typeface="Calibri"/>
            </a:endParaRPr>
          </a:p>
        </p:txBody>
      </p:sp>
      <p:sp>
        <p:nvSpPr>
          <p:cNvPr id="152" name="Google Shape;152;p23"/>
          <p:cNvSpPr txBox="1"/>
          <p:nvPr/>
        </p:nvSpPr>
        <p:spPr>
          <a:xfrm>
            <a:off x="5088075" y="2356200"/>
            <a:ext cx="3728700" cy="1200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200">
                <a:solidFill>
                  <a:schemeClr val="dk1"/>
                </a:solidFill>
                <a:latin typeface="Calibri"/>
                <a:ea typeface="Calibri"/>
                <a:cs typeface="Calibri"/>
                <a:sym typeface="Calibri"/>
              </a:rPr>
              <a:t>Output is a real number, the average value of k closest points.</a:t>
            </a:r>
            <a:endParaRPr sz="2200">
              <a:solidFill>
                <a:schemeClr val="dk1"/>
              </a:solidFill>
              <a:latin typeface="Calibri"/>
              <a:ea typeface="Calibri"/>
              <a:cs typeface="Calibri"/>
              <a:sym typeface="Calibri"/>
            </a:endParaRPr>
          </a:p>
        </p:txBody>
      </p:sp>
      <p:cxnSp>
        <p:nvCxnSpPr>
          <p:cNvPr id="153" name="Google Shape;153;p23"/>
          <p:cNvCxnSpPr/>
          <p:nvPr/>
        </p:nvCxnSpPr>
        <p:spPr>
          <a:xfrm flipH="1" rot="10800000">
            <a:off x="2106975" y="1672900"/>
            <a:ext cx="169200" cy="667500"/>
          </a:xfrm>
          <a:prstGeom prst="straightConnector1">
            <a:avLst/>
          </a:prstGeom>
          <a:noFill/>
          <a:ln cap="flat" cmpd="sng" w="38100">
            <a:solidFill>
              <a:schemeClr val="dk2"/>
            </a:solidFill>
            <a:prstDash val="solid"/>
            <a:round/>
            <a:headEnd len="med" w="med" type="none"/>
            <a:tailEnd len="med" w="med" type="triangle"/>
          </a:ln>
        </p:spPr>
      </p:cxnSp>
      <p:cxnSp>
        <p:nvCxnSpPr>
          <p:cNvPr id="154" name="Google Shape;154;p23"/>
          <p:cNvCxnSpPr/>
          <p:nvPr/>
        </p:nvCxnSpPr>
        <p:spPr>
          <a:xfrm rot="10800000">
            <a:off x="6032675" y="1672900"/>
            <a:ext cx="327900" cy="667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4"/>
          <p:cNvSpPr txBox="1"/>
          <p:nvPr/>
        </p:nvSpPr>
        <p:spPr>
          <a:xfrm>
            <a:off x="2502000" y="450200"/>
            <a:ext cx="414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Roboto Mono"/>
                <a:ea typeface="Roboto Mono"/>
                <a:cs typeface="Roboto Mono"/>
                <a:sym typeface="Roboto Mono"/>
              </a:rPr>
              <a:t>How to pick k?</a:t>
            </a:r>
            <a:endParaRPr sz="3200"/>
          </a:p>
        </p:txBody>
      </p:sp>
      <p:sp>
        <p:nvSpPr>
          <p:cNvPr id="161" name="Google Shape;161;p24"/>
          <p:cNvSpPr txBox="1"/>
          <p:nvPr/>
        </p:nvSpPr>
        <p:spPr>
          <a:xfrm>
            <a:off x="1290350" y="1356738"/>
            <a:ext cx="74217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Calibri"/>
              <a:buChar char="●"/>
            </a:pPr>
            <a:r>
              <a:rPr lang="en" sz="2000">
                <a:solidFill>
                  <a:schemeClr val="dk1"/>
                </a:solidFill>
                <a:latin typeface="Calibri"/>
                <a:ea typeface="Calibri"/>
                <a:cs typeface="Calibri"/>
                <a:sym typeface="Calibri"/>
              </a:rPr>
              <a:t>Pick an odd number to avoid ties.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If k is too small -&gt; noisy data can ruin your result</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If k is too big -&gt; be aware of density of far-away data points</a:t>
            </a:r>
            <a:endParaRPr sz="2000">
              <a:solidFill>
                <a:schemeClr val="dk1"/>
              </a:solidFill>
              <a:latin typeface="Calibri"/>
              <a:ea typeface="Calibri"/>
              <a:cs typeface="Calibri"/>
              <a:sym typeface="Calibri"/>
            </a:endParaRPr>
          </a:p>
        </p:txBody>
      </p:sp>
      <p:pic>
        <p:nvPicPr>
          <p:cNvPr id="162" name="Google Shape;162;p24"/>
          <p:cNvPicPr preferRelativeResize="0"/>
          <p:nvPr/>
        </p:nvPicPr>
        <p:blipFill>
          <a:blip r:embed="rId3">
            <a:alphaModFix/>
          </a:blip>
          <a:stretch>
            <a:fillRect/>
          </a:stretch>
        </p:blipFill>
        <p:spPr>
          <a:xfrm>
            <a:off x="472775" y="2571750"/>
            <a:ext cx="5327005" cy="2293124"/>
          </a:xfrm>
          <a:prstGeom prst="rect">
            <a:avLst/>
          </a:prstGeom>
          <a:noFill/>
          <a:ln>
            <a:noFill/>
          </a:ln>
        </p:spPr>
      </p:pic>
      <p:sp>
        <p:nvSpPr>
          <p:cNvPr id="163" name="Google Shape;163;p24"/>
          <p:cNvSpPr txBox="1"/>
          <p:nvPr/>
        </p:nvSpPr>
        <p:spPr>
          <a:xfrm>
            <a:off x="5363750" y="4225525"/>
            <a:ext cx="28119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Fig 4. Downfall of a k too-big. Visually x belongs to red. However k=15 falsely classifies x to blue.</a:t>
            </a:r>
            <a:endParaRPr>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source: [2].</a:t>
            </a:r>
            <a:endParaRPr sz="1000">
              <a:latin typeface="Calibri"/>
              <a:ea typeface="Calibri"/>
              <a:cs typeface="Calibri"/>
              <a:sym typeface="Calibri"/>
            </a:endParaRPr>
          </a:p>
        </p:txBody>
      </p:sp>
      <p:sp>
        <p:nvSpPr>
          <p:cNvPr id="164" name="Google Shape;164;p24"/>
          <p:cNvSpPr txBox="1"/>
          <p:nvPr/>
        </p:nvSpPr>
        <p:spPr>
          <a:xfrm>
            <a:off x="2616225" y="3123475"/>
            <a:ext cx="121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k=5, good k :D</a:t>
            </a:r>
            <a:endParaRPr sz="1200">
              <a:latin typeface="Calibri"/>
              <a:ea typeface="Calibri"/>
              <a:cs typeface="Calibri"/>
              <a:sym typeface="Calibri"/>
            </a:endParaRPr>
          </a:p>
        </p:txBody>
      </p:sp>
      <p:sp>
        <p:nvSpPr>
          <p:cNvPr id="165" name="Google Shape;165;p24"/>
          <p:cNvSpPr/>
          <p:nvPr/>
        </p:nvSpPr>
        <p:spPr>
          <a:xfrm>
            <a:off x="2322575" y="2998900"/>
            <a:ext cx="1637400" cy="1441500"/>
          </a:xfrm>
          <a:prstGeom prst="roundRect">
            <a:avLst>
              <a:gd fmla="val 16667" name="adj"/>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4"/>
          <p:cNvSpPr txBox="1"/>
          <p:nvPr/>
        </p:nvSpPr>
        <p:spPr>
          <a:xfrm>
            <a:off x="2478375" y="2694375"/>
            <a:ext cx="149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0000"/>
                </a:solidFill>
                <a:latin typeface="Calibri"/>
                <a:ea typeface="Calibri"/>
                <a:cs typeface="Calibri"/>
                <a:sym typeface="Calibri"/>
              </a:rPr>
              <a:t>k</a:t>
            </a:r>
            <a:r>
              <a:rPr lang="en" sz="1200">
                <a:solidFill>
                  <a:srgbClr val="CC0000"/>
                </a:solidFill>
                <a:latin typeface="Calibri"/>
                <a:ea typeface="Calibri"/>
                <a:cs typeface="Calibri"/>
                <a:sym typeface="Calibri"/>
              </a:rPr>
              <a:t> = 15, bad k &gt;.&lt;</a:t>
            </a:r>
            <a:endParaRPr sz="1200">
              <a:solidFill>
                <a:srgbClr val="CC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5"/>
          <p:cNvSpPr txBox="1"/>
          <p:nvPr/>
        </p:nvSpPr>
        <p:spPr>
          <a:xfrm>
            <a:off x="2502000" y="396800"/>
            <a:ext cx="414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Roboto Mono"/>
                <a:ea typeface="Roboto Mono"/>
                <a:cs typeface="Roboto Mono"/>
                <a:sym typeface="Roboto Mono"/>
              </a:rPr>
              <a:t>How to pick k?</a:t>
            </a:r>
            <a:endParaRPr sz="3200"/>
          </a:p>
        </p:txBody>
      </p:sp>
      <p:sp>
        <p:nvSpPr>
          <p:cNvPr id="173" name="Google Shape;173;p25"/>
          <p:cNvSpPr txBox="1"/>
          <p:nvPr/>
        </p:nvSpPr>
        <p:spPr>
          <a:xfrm>
            <a:off x="124600" y="1252950"/>
            <a:ext cx="5544000" cy="3597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In the real world, this value highly depends what you are using the algorithm for.</a:t>
            </a:r>
            <a:endParaRPr sz="2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Cross Validation</a:t>
            </a:r>
            <a:endParaRPr sz="2000">
              <a:solidFill>
                <a:schemeClr val="dk1"/>
              </a:solidFill>
              <a:latin typeface="Calibri"/>
              <a:ea typeface="Calibri"/>
              <a:cs typeface="Calibri"/>
              <a:sym typeface="Calibri"/>
            </a:endParaRPr>
          </a:p>
          <a:p>
            <a:pPr indent="-323850" lvl="1" marL="13716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Take a portion of your known data and pretend that you don’t know their group assignments. (Validation data)</a:t>
            </a:r>
            <a:endParaRPr sz="1500">
              <a:solidFill>
                <a:schemeClr val="dk1"/>
              </a:solidFill>
              <a:latin typeface="Calibri"/>
              <a:ea typeface="Calibri"/>
              <a:cs typeface="Calibri"/>
              <a:sym typeface="Calibri"/>
            </a:endParaRPr>
          </a:p>
          <a:p>
            <a:pPr indent="-323850" lvl="1" marL="13716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Run the K-NN algorithm on the validation data with k=1,2,... n-1 and pick k that gives you results closest to the true group assignment.</a:t>
            </a:r>
            <a:endParaRPr sz="1500">
              <a:solidFill>
                <a:schemeClr val="dk1"/>
              </a:solidFill>
              <a:latin typeface="Calibri"/>
              <a:ea typeface="Calibri"/>
              <a:cs typeface="Calibri"/>
              <a:sym typeface="Calibri"/>
            </a:endParaRPr>
          </a:p>
          <a:p>
            <a:pPr indent="-323850" lvl="1" marL="1371600" rtl="0" algn="l">
              <a:lnSpc>
                <a:spcPct val="115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If n is too large, starting from k=1 is </a:t>
            </a:r>
            <a:r>
              <a:rPr lang="en" sz="1500">
                <a:solidFill>
                  <a:schemeClr val="dk1"/>
                </a:solidFill>
                <a:latin typeface="Calibri"/>
                <a:ea typeface="Calibri"/>
                <a:cs typeface="Calibri"/>
                <a:sym typeface="Calibri"/>
              </a:rPr>
              <a:t>absurd</a:t>
            </a:r>
            <a:r>
              <a:rPr lang="en" sz="1500">
                <a:solidFill>
                  <a:schemeClr val="dk1"/>
                </a:solidFill>
                <a:latin typeface="Calibri"/>
                <a:ea typeface="Calibri"/>
                <a:cs typeface="Calibri"/>
                <a:sym typeface="Calibri"/>
              </a:rPr>
              <a:t>, so starting at k=n^(½) is a good heuristic to save time.</a:t>
            </a:r>
            <a:endParaRPr sz="1500">
              <a:solidFill>
                <a:schemeClr val="dk1"/>
              </a:solidFill>
              <a:latin typeface="Calibri"/>
              <a:ea typeface="Calibri"/>
              <a:cs typeface="Calibri"/>
              <a:sym typeface="Calibri"/>
            </a:endParaRPr>
          </a:p>
        </p:txBody>
      </p:sp>
      <p:pic>
        <p:nvPicPr>
          <p:cNvPr id="174" name="Google Shape;174;p25"/>
          <p:cNvPicPr preferRelativeResize="0"/>
          <p:nvPr/>
        </p:nvPicPr>
        <p:blipFill>
          <a:blip r:embed="rId3">
            <a:alphaModFix/>
          </a:blip>
          <a:stretch>
            <a:fillRect/>
          </a:stretch>
        </p:blipFill>
        <p:spPr>
          <a:xfrm>
            <a:off x="5846500" y="1566175"/>
            <a:ext cx="2046113" cy="2078411"/>
          </a:xfrm>
          <a:prstGeom prst="rect">
            <a:avLst/>
          </a:prstGeom>
          <a:noFill/>
          <a:ln>
            <a:noFill/>
          </a:ln>
        </p:spPr>
      </p:pic>
      <p:sp>
        <p:nvSpPr>
          <p:cNvPr id="175" name="Google Shape;175;p25"/>
          <p:cNvSpPr/>
          <p:nvPr/>
        </p:nvSpPr>
        <p:spPr>
          <a:xfrm>
            <a:off x="6600177" y="2298531"/>
            <a:ext cx="835200" cy="510600"/>
          </a:xfrm>
          <a:prstGeom prst="roundRect">
            <a:avLst>
              <a:gd fmla="val 16667" name="adj"/>
            </a:avLst>
          </a:prstGeom>
          <a:noFill/>
          <a:ln cap="flat" cmpd="sng" w="19050">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txBox="1"/>
          <p:nvPr/>
        </p:nvSpPr>
        <p:spPr>
          <a:xfrm>
            <a:off x="7611187" y="2262019"/>
            <a:ext cx="135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A61C00"/>
                </a:solidFill>
                <a:latin typeface="Calibri"/>
                <a:ea typeface="Calibri"/>
                <a:cs typeface="Calibri"/>
                <a:sym typeface="Calibri"/>
              </a:rPr>
              <a:t>Validation data</a:t>
            </a:r>
            <a:endParaRPr b="1" sz="1200">
              <a:solidFill>
                <a:srgbClr val="A61C00"/>
              </a:solidFill>
              <a:latin typeface="Calibri"/>
              <a:ea typeface="Calibri"/>
              <a:cs typeface="Calibri"/>
              <a:sym typeface="Calibri"/>
            </a:endParaRPr>
          </a:p>
        </p:txBody>
      </p:sp>
      <p:sp>
        <p:nvSpPr>
          <p:cNvPr id="177" name="Google Shape;177;p25"/>
          <p:cNvSpPr txBox="1"/>
          <p:nvPr/>
        </p:nvSpPr>
        <p:spPr>
          <a:xfrm>
            <a:off x="7892613" y="2699966"/>
            <a:ext cx="86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Red wine</a:t>
            </a:r>
            <a:endParaRPr/>
          </a:p>
        </p:txBody>
      </p:sp>
      <p:cxnSp>
        <p:nvCxnSpPr>
          <p:cNvPr id="178" name="Google Shape;178;p25"/>
          <p:cNvCxnSpPr>
            <a:stCxn id="175" idx="3"/>
            <a:endCxn id="176" idx="1"/>
          </p:cNvCxnSpPr>
          <p:nvPr/>
        </p:nvCxnSpPr>
        <p:spPr>
          <a:xfrm flipH="1" rot="10800000">
            <a:off x="7435377" y="2446731"/>
            <a:ext cx="175800" cy="107100"/>
          </a:xfrm>
          <a:prstGeom prst="straightConnector1">
            <a:avLst/>
          </a:prstGeom>
          <a:noFill/>
          <a:ln cap="flat" cmpd="sng" w="19050">
            <a:solidFill>
              <a:srgbClr val="A61C00"/>
            </a:solidFill>
            <a:prstDash val="solid"/>
            <a:round/>
            <a:headEnd len="med" w="med" type="none"/>
            <a:tailEnd len="med" w="med" type="none"/>
          </a:ln>
        </p:spPr>
      </p:cxnSp>
      <p:sp>
        <p:nvSpPr>
          <p:cNvPr id="179" name="Google Shape;179;p25"/>
          <p:cNvSpPr txBox="1"/>
          <p:nvPr/>
        </p:nvSpPr>
        <p:spPr>
          <a:xfrm>
            <a:off x="6037893" y="3644583"/>
            <a:ext cx="2046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Fig 5. Create validation data with known data to pick the best parameter 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6"/>
          <p:cNvSpPr txBox="1"/>
          <p:nvPr/>
        </p:nvSpPr>
        <p:spPr>
          <a:xfrm>
            <a:off x="2502000" y="574775"/>
            <a:ext cx="414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Roboto Mono"/>
                <a:ea typeface="Roboto Mono"/>
                <a:cs typeface="Roboto Mono"/>
                <a:sym typeface="Roboto Mono"/>
              </a:rPr>
              <a:t>Reference</a:t>
            </a:r>
            <a:endParaRPr sz="3200"/>
          </a:p>
        </p:txBody>
      </p:sp>
      <p:sp>
        <p:nvSpPr>
          <p:cNvPr id="186" name="Google Shape;186;p26"/>
          <p:cNvSpPr txBox="1"/>
          <p:nvPr/>
        </p:nvSpPr>
        <p:spPr>
          <a:xfrm>
            <a:off x="1441600" y="1450500"/>
            <a:ext cx="5979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u="sng">
                <a:solidFill>
                  <a:schemeClr val="hlink"/>
                </a:solidFill>
                <a:hlinkClick r:id="rId3"/>
              </a:rPr>
              <a:t>https://towardsdatascience.com/a-simple-introduction-to-k-nearest-neighbors-algorithm-b3519ed98e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u="sng">
                <a:solidFill>
                  <a:schemeClr val="accent5"/>
                </a:solidFill>
                <a:hlinkClick r:id="rId4">
                  <a:extLst>
                    <a:ext uri="{A12FA001-AC4F-418D-AE19-62706E023703}">
                      <ahyp:hlinkClr val="tx"/>
                    </a:ext>
                  </a:extLst>
                </a:hlinkClick>
              </a:rPr>
              <a:t>http://www.cs.haifa.ac.il/~rita/ml_course/lectures/KNN.pdf</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u="sng">
                <a:solidFill>
                  <a:schemeClr val="hlink"/>
                </a:solidFill>
                <a:hlinkClick r:id="rId5"/>
              </a:rPr>
              <a:t>https://stackabuse.com/k-nearest-neighbors-algorithm-in-python-and-scikit-learn/</a:t>
            </a:r>
            <a:endParaRPr/>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20">
                <a:latin typeface="Roboto Mono"/>
                <a:ea typeface="Roboto Mono"/>
                <a:cs typeface="Roboto Mono"/>
                <a:sym typeface="Roboto Mono"/>
              </a:rPr>
              <a:t>Outline</a:t>
            </a:r>
            <a:endParaRPr sz="2920">
              <a:latin typeface="Roboto Mono"/>
              <a:ea typeface="Roboto Mono"/>
              <a:cs typeface="Roboto Mono"/>
              <a:sym typeface="Roboto Mono"/>
            </a:endParaRPr>
          </a:p>
        </p:txBody>
      </p:sp>
      <p:sp>
        <p:nvSpPr>
          <p:cNvPr id="68" name="Google Shape;68;p15"/>
          <p:cNvSpPr txBox="1"/>
          <p:nvPr>
            <p:ph idx="1" type="body"/>
          </p:nvPr>
        </p:nvSpPr>
        <p:spPr>
          <a:xfrm>
            <a:off x="311700" y="557775"/>
            <a:ext cx="9067500" cy="38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latin typeface="Roboto Mono"/>
              <a:ea typeface="Roboto Mono"/>
              <a:cs typeface="Roboto Mono"/>
              <a:sym typeface="Roboto Mono"/>
            </a:endParaRPr>
          </a:p>
          <a:p>
            <a:pPr indent="0" lvl="0" marL="0" rtl="0" algn="l">
              <a:spcBef>
                <a:spcPts val="1200"/>
              </a:spcBef>
              <a:spcAft>
                <a:spcPts val="0"/>
              </a:spcAft>
              <a:buNone/>
            </a:pPr>
            <a:r>
              <a:t/>
            </a:r>
            <a:endParaRPr sz="2000">
              <a:latin typeface="Roboto Mono"/>
              <a:ea typeface="Roboto Mono"/>
              <a:cs typeface="Roboto Mono"/>
              <a:sym typeface="Roboto Mono"/>
            </a:endParaRPr>
          </a:p>
          <a:p>
            <a:pPr indent="-355600" lvl="0" marL="457200" rtl="0" algn="l">
              <a:lnSpc>
                <a:spcPct val="100000"/>
              </a:lnSpc>
              <a:spcBef>
                <a:spcPts val="1200"/>
              </a:spcBef>
              <a:spcAft>
                <a:spcPts val="0"/>
              </a:spcAft>
              <a:buSzPts val="2000"/>
              <a:buFont typeface="Roboto Mono"/>
              <a:buChar char="●"/>
            </a:pPr>
            <a:r>
              <a:rPr lang="en" sz="2000">
                <a:latin typeface="Roboto Mono"/>
                <a:ea typeface="Roboto Mono"/>
                <a:cs typeface="Roboto Mono"/>
                <a:sym typeface="Roboto Mono"/>
              </a:rPr>
              <a:t>Classification using K-NN</a:t>
            </a:r>
            <a:endParaRPr sz="2000">
              <a:latin typeface="Roboto Mono"/>
              <a:ea typeface="Roboto Mono"/>
              <a:cs typeface="Roboto Mono"/>
              <a:sym typeface="Roboto Mono"/>
            </a:endParaRPr>
          </a:p>
          <a:p>
            <a:pPr indent="0" lvl="0" marL="457200" rtl="0" algn="l">
              <a:lnSpc>
                <a:spcPct val="100000"/>
              </a:lnSpc>
              <a:spcBef>
                <a:spcPts val="1200"/>
              </a:spcBef>
              <a:spcAft>
                <a:spcPts val="0"/>
              </a:spcAft>
              <a:buNone/>
            </a:pPr>
            <a:r>
              <a:t/>
            </a:r>
            <a:endParaRPr sz="2000">
              <a:latin typeface="Roboto Mono"/>
              <a:ea typeface="Roboto Mono"/>
              <a:cs typeface="Roboto Mono"/>
              <a:sym typeface="Roboto Mono"/>
            </a:endParaRPr>
          </a:p>
          <a:p>
            <a:pPr indent="-355600" lvl="0" marL="457200" rtl="0" algn="l">
              <a:lnSpc>
                <a:spcPct val="100000"/>
              </a:lnSpc>
              <a:spcBef>
                <a:spcPts val="1200"/>
              </a:spcBef>
              <a:spcAft>
                <a:spcPts val="0"/>
              </a:spcAft>
              <a:buSzPts val="2000"/>
              <a:buFont typeface="Roboto Mono"/>
              <a:buChar char="●"/>
            </a:pPr>
            <a:r>
              <a:rPr lang="en" sz="2000">
                <a:latin typeface="Roboto Mono"/>
                <a:ea typeface="Roboto Mono"/>
                <a:cs typeface="Roboto Mono"/>
                <a:sym typeface="Roboto Mono"/>
              </a:rPr>
              <a:t>Regression using K-NN</a:t>
            </a:r>
            <a:endParaRPr sz="2000">
              <a:latin typeface="Roboto Mono"/>
              <a:ea typeface="Roboto Mono"/>
              <a:cs typeface="Roboto Mono"/>
              <a:sym typeface="Roboto Mono"/>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nvSpPr>
        <p:spPr>
          <a:xfrm>
            <a:off x="2418075" y="2035925"/>
            <a:ext cx="51024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accent1"/>
                </a:solidFill>
                <a:latin typeface="Overpass Mono"/>
                <a:ea typeface="Overpass Mono"/>
                <a:cs typeface="Overpass Mono"/>
                <a:sym typeface="Overpass Mono"/>
              </a:rPr>
              <a:t>bit.ly/ec3-lab3</a:t>
            </a:r>
            <a:endParaRPr b="1" sz="3500">
              <a:solidFill>
                <a:schemeClr val="accent1"/>
              </a:solidFill>
              <a:latin typeface="Overpass Mono"/>
              <a:ea typeface="Overpass Mono"/>
              <a:cs typeface="Overpass Mono"/>
              <a:sym typeface="Overpas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305325" y="352300"/>
            <a:ext cx="864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dk1"/>
                </a:solidFill>
                <a:latin typeface="Roboto Mono"/>
                <a:ea typeface="Roboto Mono"/>
                <a:cs typeface="Roboto Mono"/>
                <a:sym typeface="Roboto Mono"/>
              </a:rPr>
              <a:t>Classification using K-NN</a:t>
            </a:r>
            <a:endParaRPr/>
          </a:p>
        </p:txBody>
      </p:sp>
      <p:sp>
        <p:nvSpPr>
          <p:cNvPr id="82" name="Google Shape;82;p17"/>
          <p:cNvSpPr txBox="1"/>
          <p:nvPr/>
        </p:nvSpPr>
        <p:spPr>
          <a:xfrm>
            <a:off x="2593225" y="2821900"/>
            <a:ext cx="872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Red wine</a:t>
            </a:r>
            <a:endParaRPr sz="1100">
              <a:latin typeface="Calibri"/>
              <a:ea typeface="Calibri"/>
              <a:cs typeface="Calibri"/>
              <a:sym typeface="Calibri"/>
            </a:endParaRPr>
          </a:p>
        </p:txBody>
      </p:sp>
      <p:pic>
        <p:nvPicPr>
          <p:cNvPr id="83" name="Google Shape;83;p17"/>
          <p:cNvPicPr preferRelativeResize="0"/>
          <p:nvPr/>
        </p:nvPicPr>
        <p:blipFill>
          <a:blip r:embed="rId3">
            <a:alphaModFix/>
          </a:blip>
          <a:stretch>
            <a:fillRect/>
          </a:stretch>
        </p:blipFill>
        <p:spPr>
          <a:xfrm>
            <a:off x="4793500" y="1640913"/>
            <a:ext cx="4350500" cy="2534099"/>
          </a:xfrm>
          <a:prstGeom prst="rect">
            <a:avLst/>
          </a:prstGeom>
          <a:noFill/>
          <a:ln>
            <a:noFill/>
          </a:ln>
        </p:spPr>
      </p:pic>
      <p:pic>
        <p:nvPicPr>
          <p:cNvPr id="84" name="Google Shape;84;p17"/>
          <p:cNvPicPr preferRelativeResize="0"/>
          <p:nvPr/>
        </p:nvPicPr>
        <p:blipFill>
          <a:blip r:embed="rId4">
            <a:alphaModFix/>
          </a:blip>
          <a:stretch>
            <a:fillRect/>
          </a:stretch>
        </p:blipFill>
        <p:spPr>
          <a:xfrm>
            <a:off x="107925" y="1474175"/>
            <a:ext cx="2485300" cy="2534105"/>
          </a:xfrm>
          <a:prstGeom prst="rect">
            <a:avLst/>
          </a:prstGeom>
          <a:noFill/>
          <a:ln>
            <a:noFill/>
          </a:ln>
        </p:spPr>
      </p:pic>
      <p:cxnSp>
        <p:nvCxnSpPr>
          <p:cNvPr id="85" name="Google Shape;85;p17"/>
          <p:cNvCxnSpPr/>
          <p:nvPr/>
        </p:nvCxnSpPr>
        <p:spPr>
          <a:xfrm>
            <a:off x="3363750" y="2741225"/>
            <a:ext cx="1059000" cy="0"/>
          </a:xfrm>
          <a:prstGeom prst="straightConnector1">
            <a:avLst/>
          </a:prstGeom>
          <a:noFill/>
          <a:ln cap="flat" cmpd="sng" w="38100">
            <a:solidFill>
              <a:schemeClr val="dk2"/>
            </a:solidFill>
            <a:prstDash val="dashDot"/>
            <a:round/>
            <a:headEnd len="med" w="med" type="none"/>
            <a:tailEnd len="med" w="med" type="triangle"/>
          </a:ln>
        </p:spPr>
      </p:cxnSp>
      <p:sp>
        <p:nvSpPr>
          <p:cNvPr id="86" name="Google Shape;86;p17"/>
          <p:cNvSpPr txBox="1"/>
          <p:nvPr/>
        </p:nvSpPr>
        <p:spPr>
          <a:xfrm>
            <a:off x="373725" y="4008275"/>
            <a:ext cx="24852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Fig 1. </a:t>
            </a:r>
            <a:r>
              <a:rPr lang="en" sz="1200">
                <a:latin typeface="Calibri"/>
                <a:ea typeface="Calibri"/>
                <a:cs typeface="Calibri"/>
                <a:sym typeface="Calibri"/>
              </a:rPr>
              <a:t>A wine seller’s data about the amount of chemical Myricetin &amp; </a:t>
            </a:r>
            <a:r>
              <a:rPr lang="en" sz="1200">
                <a:latin typeface="Calibri"/>
                <a:ea typeface="Calibri"/>
                <a:cs typeface="Calibri"/>
                <a:sym typeface="Calibri"/>
              </a:rPr>
              <a:t>Rutin in their two wine production.</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Figure source: [1].</a:t>
            </a:r>
            <a:endParaRPr sz="1200">
              <a:latin typeface="Calibri"/>
              <a:ea typeface="Calibri"/>
              <a:cs typeface="Calibri"/>
              <a:sym typeface="Calibri"/>
            </a:endParaRPr>
          </a:p>
        </p:txBody>
      </p:sp>
      <p:sp>
        <p:nvSpPr>
          <p:cNvPr id="87" name="Google Shape;87;p17"/>
          <p:cNvSpPr txBox="1"/>
          <p:nvPr/>
        </p:nvSpPr>
        <p:spPr>
          <a:xfrm>
            <a:off x="5107900" y="4008275"/>
            <a:ext cx="25719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Fig 2. Wine seller tries to classify a glass of unknown liquid based on the amount of each chemicals it contains.</a:t>
            </a:r>
            <a:endParaRPr sz="12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Figure source: [1].</a:t>
            </a:r>
            <a:endParaRPr sz="1200">
              <a:latin typeface="Calibri"/>
              <a:ea typeface="Calibri"/>
              <a:cs typeface="Calibri"/>
              <a:sym typeface="Calibri"/>
            </a:endParaRPr>
          </a:p>
        </p:txBody>
      </p:sp>
      <p:sp>
        <p:nvSpPr>
          <p:cNvPr id="88" name="Google Shape;88;p17"/>
          <p:cNvSpPr txBox="1"/>
          <p:nvPr/>
        </p:nvSpPr>
        <p:spPr>
          <a:xfrm>
            <a:off x="2998875" y="2387100"/>
            <a:ext cx="193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A forgetful worker later...</a:t>
            </a:r>
            <a:endParaRPr sz="1200">
              <a:latin typeface="Calibri"/>
              <a:ea typeface="Calibri"/>
              <a:cs typeface="Calibri"/>
              <a:sym typeface="Calibri"/>
            </a:endParaRPr>
          </a:p>
        </p:txBody>
      </p:sp>
      <p:sp>
        <p:nvSpPr>
          <p:cNvPr id="89" name="Google Shape;89;p17"/>
          <p:cNvSpPr txBox="1"/>
          <p:nvPr/>
        </p:nvSpPr>
        <p:spPr>
          <a:xfrm>
            <a:off x="2505000" y="1085650"/>
            <a:ext cx="2776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highlight>
                  <a:srgbClr val="FFFF00"/>
                </a:highlight>
              </a:rPr>
              <a:t>To assign an item into a group based on similarity.</a:t>
            </a:r>
            <a:endParaRPr>
              <a:highlight>
                <a:srgbClr val="FFFF00"/>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nvSpPr>
        <p:spPr>
          <a:xfrm>
            <a:off x="305325" y="352300"/>
            <a:ext cx="864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dk1"/>
                </a:solidFill>
                <a:latin typeface="Roboto Mono"/>
                <a:ea typeface="Roboto Mono"/>
                <a:cs typeface="Roboto Mono"/>
                <a:sym typeface="Roboto Mono"/>
              </a:rPr>
              <a:t>Classification using K-NN</a:t>
            </a:r>
            <a:endParaRPr/>
          </a:p>
        </p:txBody>
      </p:sp>
      <p:pic>
        <p:nvPicPr>
          <p:cNvPr id="96" name="Google Shape;96;p18"/>
          <p:cNvPicPr preferRelativeResize="0"/>
          <p:nvPr/>
        </p:nvPicPr>
        <p:blipFill>
          <a:blip r:embed="rId3">
            <a:alphaModFix/>
          </a:blip>
          <a:stretch>
            <a:fillRect/>
          </a:stretch>
        </p:blipFill>
        <p:spPr>
          <a:xfrm>
            <a:off x="418800" y="1382838"/>
            <a:ext cx="4350500" cy="2534099"/>
          </a:xfrm>
          <a:prstGeom prst="rect">
            <a:avLst/>
          </a:prstGeom>
          <a:noFill/>
          <a:ln>
            <a:noFill/>
          </a:ln>
        </p:spPr>
      </p:pic>
      <p:sp>
        <p:nvSpPr>
          <p:cNvPr id="97" name="Google Shape;97;p18"/>
          <p:cNvSpPr txBox="1"/>
          <p:nvPr/>
        </p:nvSpPr>
        <p:spPr>
          <a:xfrm>
            <a:off x="578400" y="3759150"/>
            <a:ext cx="2660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Fig 3. Let k=5. The 5 nearest neighbors of the unknown glass consist of 4 red and 1 white. Therefore, by majority rule, the seller classify the unknown glass as “red wine”. </a:t>
            </a:r>
            <a:r>
              <a:rPr lang="en" sz="1000">
                <a:solidFill>
                  <a:schemeClr val="dk1"/>
                </a:solidFill>
                <a:latin typeface="Calibri"/>
                <a:ea typeface="Calibri"/>
                <a:cs typeface="Calibri"/>
                <a:sym typeface="Calibri"/>
              </a:rPr>
              <a:t>Figure source: [1].</a:t>
            </a:r>
            <a:endParaRPr sz="1200">
              <a:latin typeface="Calibri"/>
              <a:ea typeface="Calibri"/>
              <a:cs typeface="Calibri"/>
              <a:sym typeface="Calibri"/>
            </a:endParaRPr>
          </a:p>
        </p:txBody>
      </p:sp>
      <p:sp>
        <p:nvSpPr>
          <p:cNvPr id="98" name="Google Shape;98;p18"/>
          <p:cNvSpPr/>
          <p:nvPr/>
        </p:nvSpPr>
        <p:spPr>
          <a:xfrm>
            <a:off x="1263625" y="2318000"/>
            <a:ext cx="952200" cy="969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18"/>
          <p:cNvCxnSpPr/>
          <p:nvPr/>
        </p:nvCxnSpPr>
        <p:spPr>
          <a:xfrm rot="10800000">
            <a:off x="3719700" y="3008025"/>
            <a:ext cx="0" cy="426900"/>
          </a:xfrm>
          <a:prstGeom prst="straightConnector1">
            <a:avLst/>
          </a:prstGeom>
          <a:noFill/>
          <a:ln cap="flat" cmpd="sng" w="38100">
            <a:solidFill>
              <a:schemeClr val="dk2"/>
            </a:solidFill>
            <a:prstDash val="solid"/>
            <a:round/>
            <a:headEnd len="med" w="med" type="none"/>
            <a:tailEnd len="med" w="med" type="triangle"/>
          </a:ln>
        </p:spPr>
      </p:cxnSp>
      <p:sp>
        <p:nvSpPr>
          <p:cNvPr id="100" name="Google Shape;100;p18"/>
          <p:cNvSpPr txBox="1"/>
          <p:nvPr/>
        </p:nvSpPr>
        <p:spPr>
          <a:xfrm>
            <a:off x="5464650" y="1859850"/>
            <a:ext cx="3007800" cy="1293000"/>
          </a:xfrm>
          <a:prstGeom prst="rect">
            <a:avLst/>
          </a:prstGeom>
          <a:noFill/>
          <a:ln cap="flat" cmpd="sng" w="38100">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The wine seller has just used the K-Nearest Neighbors algorithm to perform a classification task!</a:t>
            </a:r>
            <a:endParaRPr sz="1800">
              <a:latin typeface="Calibri"/>
              <a:ea typeface="Calibri"/>
              <a:cs typeface="Calibri"/>
              <a:sym typeface="Calibri"/>
            </a:endParaRPr>
          </a:p>
        </p:txBody>
      </p:sp>
      <p:sp>
        <p:nvSpPr>
          <p:cNvPr id="101" name="Google Shape;101;p18"/>
          <p:cNvSpPr txBox="1"/>
          <p:nvPr/>
        </p:nvSpPr>
        <p:spPr>
          <a:xfrm>
            <a:off x="4181175" y="3670575"/>
            <a:ext cx="435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C0000"/>
                </a:solidFill>
                <a:latin typeface="Calibri"/>
                <a:ea typeface="Calibri"/>
                <a:cs typeface="Calibri"/>
                <a:sym typeface="Calibri"/>
              </a:rPr>
              <a:t>Q for the class: </a:t>
            </a:r>
            <a:r>
              <a:rPr lang="en" sz="1800">
                <a:solidFill>
                  <a:srgbClr val="CC0000"/>
                </a:solidFill>
                <a:latin typeface="Calibri"/>
                <a:ea typeface="Calibri"/>
                <a:cs typeface="Calibri"/>
                <a:sym typeface="Calibri"/>
              </a:rPr>
              <a:t>How did the seller decide the distance between the glasses of wine?</a:t>
            </a:r>
            <a:endParaRPr sz="1800">
              <a:solidFill>
                <a:srgbClr val="CC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9"/>
          <p:cNvSpPr txBox="1"/>
          <p:nvPr/>
        </p:nvSpPr>
        <p:spPr>
          <a:xfrm>
            <a:off x="305325" y="352300"/>
            <a:ext cx="8643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4000">
                <a:solidFill>
                  <a:schemeClr val="dk1"/>
                </a:solidFill>
                <a:latin typeface="Roboto Mono"/>
                <a:ea typeface="Roboto Mono"/>
                <a:cs typeface="Roboto Mono"/>
                <a:sym typeface="Roboto Mono"/>
              </a:rPr>
              <a:t>Beyond Euclidean Distance</a:t>
            </a:r>
            <a:endParaRPr/>
          </a:p>
        </p:txBody>
      </p:sp>
      <p:sp>
        <p:nvSpPr>
          <p:cNvPr id="108" name="Google Shape;108;p19"/>
          <p:cNvSpPr txBox="1"/>
          <p:nvPr/>
        </p:nvSpPr>
        <p:spPr>
          <a:xfrm>
            <a:off x="1810025" y="1410800"/>
            <a:ext cx="506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Hamming Distance : (1/n) </a:t>
            </a:r>
            <a:r>
              <a:rPr lang="en" sz="1800">
                <a:solidFill>
                  <a:schemeClr val="dk1"/>
                </a:solidFill>
                <a:latin typeface="Calibri"/>
                <a:ea typeface="Calibri"/>
                <a:cs typeface="Calibri"/>
                <a:sym typeface="Calibri"/>
              </a:rPr>
              <a:t>∑</a:t>
            </a:r>
            <a:r>
              <a:rPr baseline="-25000" lang="en" sz="1800">
                <a:solidFill>
                  <a:schemeClr val="dk1"/>
                </a:solidFill>
                <a:latin typeface="Calibri"/>
                <a:ea typeface="Calibri"/>
                <a:cs typeface="Calibri"/>
                <a:sym typeface="Calibri"/>
              </a:rPr>
              <a:t>i=1</a:t>
            </a:r>
            <a:r>
              <a:rPr baseline="30000" lang="en" sz="1800">
                <a:solidFill>
                  <a:schemeClr val="dk1"/>
                </a:solidFill>
                <a:latin typeface="Calibri"/>
                <a:ea typeface="Calibri"/>
                <a:cs typeface="Calibri"/>
                <a:sym typeface="Calibri"/>
              </a:rPr>
              <a:t>n</a:t>
            </a:r>
            <a:r>
              <a:rPr lang="en" sz="1800">
                <a:solidFill>
                  <a:schemeClr val="dk1"/>
                </a:solidFill>
                <a:latin typeface="Calibri"/>
                <a:ea typeface="Calibri"/>
                <a:cs typeface="Calibri"/>
                <a:sym typeface="Calibri"/>
              </a:rPr>
              <a:t>  |a</a:t>
            </a:r>
            <a:r>
              <a:rPr baseline="-25000"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 - b</a:t>
            </a:r>
            <a:r>
              <a:rPr baseline="-25000"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 for a</a:t>
            </a:r>
            <a:r>
              <a:rPr baseline="-25000"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 b</a:t>
            </a:r>
            <a:r>
              <a:rPr baseline="-25000" lang="en" sz="1800">
                <a:solidFill>
                  <a:schemeClr val="dk1"/>
                </a:solidFill>
                <a:latin typeface="Calibri"/>
                <a:ea typeface="Calibri"/>
                <a:cs typeface="Calibri"/>
                <a:sym typeface="Calibri"/>
              </a:rPr>
              <a:t>i </a:t>
            </a:r>
            <a:r>
              <a:rPr lang="en" sz="1800">
                <a:solidFill>
                  <a:schemeClr val="dk1"/>
                </a:solidFill>
                <a:latin typeface="Calibri"/>
                <a:ea typeface="Calibri"/>
                <a:cs typeface="Calibri"/>
                <a:sym typeface="Calibri"/>
              </a:rPr>
              <a:t>∈ R</a:t>
            </a:r>
            <a:r>
              <a:rPr baseline="30000" lang="en" sz="1800">
                <a:solidFill>
                  <a:schemeClr val="dk1"/>
                </a:solidFill>
                <a:latin typeface="Calibri"/>
                <a:ea typeface="Calibri"/>
                <a:cs typeface="Calibri"/>
                <a:sym typeface="Calibri"/>
              </a:rPr>
              <a:t>n</a:t>
            </a:r>
            <a:endParaRPr sz="1600">
              <a:latin typeface="Calibri"/>
              <a:ea typeface="Calibri"/>
              <a:cs typeface="Calibri"/>
              <a:sym typeface="Calibri"/>
            </a:endParaRPr>
          </a:p>
        </p:txBody>
      </p:sp>
      <p:pic>
        <p:nvPicPr>
          <p:cNvPr id="109" name="Google Shape;109;p19"/>
          <p:cNvPicPr preferRelativeResize="0"/>
          <p:nvPr/>
        </p:nvPicPr>
        <p:blipFill rotWithShape="1">
          <a:blip r:embed="rId3">
            <a:alphaModFix/>
          </a:blip>
          <a:srcRect b="0" l="0" r="832" t="0"/>
          <a:stretch/>
        </p:blipFill>
        <p:spPr>
          <a:xfrm>
            <a:off x="1788650" y="1970475"/>
            <a:ext cx="5061000" cy="1756975"/>
          </a:xfrm>
          <a:prstGeom prst="rect">
            <a:avLst/>
          </a:prstGeom>
          <a:noFill/>
          <a:ln>
            <a:noFill/>
          </a:ln>
        </p:spPr>
      </p:pic>
      <p:sp>
        <p:nvSpPr>
          <p:cNvPr id="110" name="Google Shape;110;p19"/>
          <p:cNvSpPr txBox="1"/>
          <p:nvPr/>
        </p:nvSpPr>
        <p:spPr>
          <a:xfrm>
            <a:off x="5168325" y="3755275"/>
            <a:ext cx="1852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C0000"/>
                </a:solidFill>
                <a:latin typeface="Calibri"/>
                <a:ea typeface="Calibri"/>
                <a:cs typeface="Calibri"/>
                <a:sym typeface="Calibri"/>
              </a:rPr>
              <a:t>Answer: 1/3</a:t>
            </a:r>
            <a:endParaRPr sz="2200">
              <a:solidFill>
                <a:srgbClr val="CC0000"/>
              </a:solidFill>
              <a:latin typeface="Calibri"/>
              <a:ea typeface="Calibri"/>
              <a:cs typeface="Calibri"/>
              <a:sym typeface="Calibri"/>
            </a:endParaRPr>
          </a:p>
        </p:txBody>
      </p:sp>
      <p:sp>
        <p:nvSpPr>
          <p:cNvPr id="111" name="Google Shape;111;p19"/>
          <p:cNvSpPr txBox="1"/>
          <p:nvPr/>
        </p:nvSpPr>
        <p:spPr>
          <a:xfrm>
            <a:off x="2260275" y="3886950"/>
            <a:ext cx="1793700" cy="1046700"/>
          </a:xfrm>
          <a:prstGeom prst="rect">
            <a:avLst/>
          </a:prstGeom>
          <a:noFill/>
          <a:ln cap="flat" cmpd="sng" w="2857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0000"/>
                </a:solidFill>
                <a:latin typeface="Calibri"/>
                <a:ea typeface="Calibri"/>
                <a:cs typeface="Calibri"/>
                <a:sym typeface="Calibri"/>
              </a:rPr>
              <a:t>Great for categorical data, because you can encode categories into binary vectors.</a:t>
            </a:r>
            <a:endParaRPr>
              <a:solidFill>
                <a:srgbClr val="CC0000"/>
              </a:solidFill>
              <a:latin typeface="Calibri"/>
              <a:ea typeface="Calibri"/>
              <a:cs typeface="Calibri"/>
              <a:sym typeface="Calibri"/>
            </a:endParaRPr>
          </a:p>
        </p:txBody>
      </p:sp>
      <p:sp>
        <p:nvSpPr>
          <p:cNvPr id="112" name="Google Shape;112;p19"/>
          <p:cNvSpPr txBox="1"/>
          <p:nvPr/>
        </p:nvSpPr>
        <p:spPr>
          <a:xfrm>
            <a:off x="5837625" y="33887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Figure source: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0"/>
          <p:cNvSpPr txBox="1"/>
          <p:nvPr/>
        </p:nvSpPr>
        <p:spPr>
          <a:xfrm>
            <a:off x="542825" y="352300"/>
            <a:ext cx="7929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dk1"/>
                </a:solidFill>
                <a:latin typeface="Roboto Mono"/>
                <a:ea typeface="Roboto Mono"/>
                <a:cs typeface="Roboto Mono"/>
                <a:sym typeface="Roboto Mono"/>
              </a:rPr>
              <a:t>Beyond Euclidean Distance</a:t>
            </a:r>
            <a:endParaRPr/>
          </a:p>
        </p:txBody>
      </p:sp>
      <p:pic>
        <p:nvPicPr>
          <p:cNvPr id="119" name="Google Shape;119;p20"/>
          <p:cNvPicPr preferRelativeResize="0"/>
          <p:nvPr/>
        </p:nvPicPr>
        <p:blipFill>
          <a:blip r:embed="rId3">
            <a:alphaModFix/>
          </a:blip>
          <a:stretch>
            <a:fillRect/>
          </a:stretch>
        </p:blipFill>
        <p:spPr>
          <a:xfrm>
            <a:off x="1621575" y="1942525"/>
            <a:ext cx="5095049" cy="1684250"/>
          </a:xfrm>
          <a:prstGeom prst="rect">
            <a:avLst/>
          </a:prstGeom>
          <a:noFill/>
          <a:ln>
            <a:noFill/>
          </a:ln>
        </p:spPr>
      </p:pic>
      <p:sp>
        <p:nvSpPr>
          <p:cNvPr id="120" name="Google Shape;120;p20"/>
          <p:cNvSpPr txBox="1"/>
          <p:nvPr/>
        </p:nvSpPr>
        <p:spPr>
          <a:xfrm>
            <a:off x="1281450" y="1480813"/>
            <a:ext cx="57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Manhattan / City Block Distance : ∑</a:t>
            </a:r>
            <a:r>
              <a:rPr baseline="-25000" lang="en" sz="1800">
                <a:solidFill>
                  <a:schemeClr val="dk1"/>
                </a:solidFill>
                <a:latin typeface="Calibri"/>
                <a:ea typeface="Calibri"/>
                <a:cs typeface="Calibri"/>
                <a:sym typeface="Calibri"/>
              </a:rPr>
              <a:t>i=1</a:t>
            </a:r>
            <a:r>
              <a:rPr baseline="30000" lang="en" sz="1800">
                <a:solidFill>
                  <a:schemeClr val="dk1"/>
                </a:solidFill>
                <a:latin typeface="Calibri"/>
                <a:ea typeface="Calibri"/>
                <a:cs typeface="Calibri"/>
                <a:sym typeface="Calibri"/>
              </a:rPr>
              <a:t>n</a:t>
            </a:r>
            <a:r>
              <a:rPr lang="en" sz="1800">
                <a:solidFill>
                  <a:schemeClr val="dk1"/>
                </a:solidFill>
                <a:latin typeface="Calibri"/>
                <a:ea typeface="Calibri"/>
                <a:cs typeface="Calibri"/>
                <a:sym typeface="Calibri"/>
              </a:rPr>
              <a:t>  |a</a:t>
            </a:r>
            <a:r>
              <a:rPr baseline="-25000"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 - b</a:t>
            </a:r>
            <a:r>
              <a:rPr baseline="-25000"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 for a</a:t>
            </a:r>
            <a:r>
              <a:rPr baseline="-25000"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 b</a:t>
            </a:r>
            <a:r>
              <a:rPr baseline="-25000" lang="en" sz="1800">
                <a:solidFill>
                  <a:schemeClr val="dk1"/>
                </a:solidFill>
                <a:latin typeface="Calibri"/>
                <a:ea typeface="Calibri"/>
                <a:cs typeface="Calibri"/>
                <a:sym typeface="Calibri"/>
              </a:rPr>
              <a:t>i </a:t>
            </a:r>
            <a:r>
              <a:rPr lang="en" sz="1800">
                <a:solidFill>
                  <a:schemeClr val="dk1"/>
                </a:solidFill>
                <a:latin typeface="Calibri"/>
                <a:ea typeface="Calibri"/>
                <a:cs typeface="Calibri"/>
                <a:sym typeface="Calibri"/>
              </a:rPr>
              <a:t>∈ R</a:t>
            </a:r>
            <a:r>
              <a:rPr baseline="30000" lang="en" sz="1800">
                <a:solidFill>
                  <a:schemeClr val="dk1"/>
                </a:solidFill>
                <a:latin typeface="Calibri"/>
                <a:ea typeface="Calibri"/>
                <a:cs typeface="Calibri"/>
                <a:sym typeface="Calibri"/>
              </a:rPr>
              <a:t>n</a:t>
            </a:r>
            <a:endParaRPr/>
          </a:p>
        </p:txBody>
      </p:sp>
      <p:sp>
        <p:nvSpPr>
          <p:cNvPr id="121" name="Google Shape;121;p20"/>
          <p:cNvSpPr txBox="1"/>
          <p:nvPr/>
        </p:nvSpPr>
        <p:spPr>
          <a:xfrm>
            <a:off x="5168325" y="3755275"/>
            <a:ext cx="154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CC0000"/>
                </a:solidFill>
                <a:latin typeface="Calibri"/>
                <a:ea typeface="Calibri"/>
                <a:cs typeface="Calibri"/>
                <a:sym typeface="Calibri"/>
              </a:rPr>
              <a:t>Answer:13</a:t>
            </a:r>
            <a:endParaRPr sz="2200">
              <a:solidFill>
                <a:srgbClr val="CC0000"/>
              </a:solidFill>
              <a:latin typeface="Calibri"/>
              <a:ea typeface="Calibri"/>
              <a:cs typeface="Calibri"/>
              <a:sym typeface="Calibri"/>
            </a:endParaRPr>
          </a:p>
        </p:txBody>
      </p:sp>
      <p:sp>
        <p:nvSpPr>
          <p:cNvPr id="122" name="Google Shape;122;p20"/>
          <p:cNvSpPr txBox="1"/>
          <p:nvPr/>
        </p:nvSpPr>
        <p:spPr>
          <a:xfrm>
            <a:off x="5660775" y="32880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Figure source: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txBox="1"/>
          <p:nvPr/>
        </p:nvSpPr>
        <p:spPr>
          <a:xfrm>
            <a:off x="542825" y="352300"/>
            <a:ext cx="7929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chemeClr val="dk1"/>
                </a:solidFill>
                <a:latin typeface="Roboto Mono"/>
                <a:ea typeface="Roboto Mono"/>
                <a:cs typeface="Roboto Mono"/>
                <a:sym typeface="Roboto Mono"/>
              </a:rPr>
              <a:t>Beyond Euclidean Distance</a:t>
            </a:r>
            <a:endParaRPr/>
          </a:p>
        </p:txBody>
      </p:sp>
      <p:sp>
        <p:nvSpPr>
          <p:cNvPr id="129" name="Google Shape;129;p21"/>
          <p:cNvSpPr txBox="1"/>
          <p:nvPr/>
        </p:nvSpPr>
        <p:spPr>
          <a:xfrm>
            <a:off x="1281450" y="1529763"/>
            <a:ext cx="57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Minkowski Distance : (∑</a:t>
            </a:r>
            <a:r>
              <a:rPr baseline="-25000" lang="en" sz="1800">
                <a:solidFill>
                  <a:schemeClr val="dk1"/>
                </a:solidFill>
                <a:latin typeface="Calibri"/>
                <a:ea typeface="Calibri"/>
                <a:cs typeface="Calibri"/>
                <a:sym typeface="Calibri"/>
              </a:rPr>
              <a:t>i=1</a:t>
            </a:r>
            <a:r>
              <a:rPr baseline="30000" lang="en" sz="1800">
                <a:solidFill>
                  <a:schemeClr val="dk1"/>
                </a:solidFill>
                <a:latin typeface="Calibri"/>
                <a:ea typeface="Calibri"/>
                <a:cs typeface="Calibri"/>
                <a:sym typeface="Calibri"/>
              </a:rPr>
              <a:t>n</a:t>
            </a:r>
            <a:r>
              <a:rPr lang="en" sz="1800">
                <a:solidFill>
                  <a:schemeClr val="dk1"/>
                </a:solidFill>
                <a:latin typeface="Calibri"/>
                <a:ea typeface="Calibri"/>
                <a:cs typeface="Calibri"/>
                <a:sym typeface="Calibri"/>
              </a:rPr>
              <a:t>  |a</a:t>
            </a:r>
            <a:r>
              <a:rPr baseline="-25000"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 - b</a:t>
            </a:r>
            <a:r>
              <a:rPr baseline="-25000"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a:t>
            </a:r>
            <a:r>
              <a:rPr baseline="30000" lang="en" sz="1800">
                <a:solidFill>
                  <a:schemeClr val="dk1"/>
                </a:solidFill>
                <a:latin typeface="Calibri"/>
                <a:ea typeface="Calibri"/>
                <a:cs typeface="Calibri"/>
                <a:sym typeface="Calibri"/>
              </a:rPr>
              <a:t> p</a:t>
            </a:r>
            <a:r>
              <a:rPr lang="en" sz="1800">
                <a:solidFill>
                  <a:schemeClr val="dk1"/>
                </a:solidFill>
                <a:latin typeface="Calibri"/>
                <a:ea typeface="Calibri"/>
                <a:cs typeface="Calibri"/>
                <a:sym typeface="Calibri"/>
              </a:rPr>
              <a:t> )</a:t>
            </a:r>
            <a:r>
              <a:rPr baseline="30000" lang="en" sz="1800">
                <a:solidFill>
                  <a:schemeClr val="dk1"/>
                </a:solidFill>
                <a:latin typeface="Calibri"/>
                <a:ea typeface="Calibri"/>
                <a:cs typeface="Calibri"/>
                <a:sym typeface="Calibri"/>
              </a:rPr>
              <a:t> 1/p</a:t>
            </a:r>
            <a:r>
              <a:rPr lang="en" sz="1800">
                <a:solidFill>
                  <a:schemeClr val="dk1"/>
                </a:solidFill>
                <a:latin typeface="Calibri"/>
                <a:ea typeface="Calibri"/>
                <a:cs typeface="Calibri"/>
                <a:sym typeface="Calibri"/>
              </a:rPr>
              <a:t>, for a</a:t>
            </a:r>
            <a:r>
              <a:rPr baseline="-25000" lang="en" sz="1800">
                <a:solidFill>
                  <a:schemeClr val="dk1"/>
                </a:solidFill>
                <a:latin typeface="Calibri"/>
                <a:ea typeface="Calibri"/>
                <a:cs typeface="Calibri"/>
                <a:sym typeface="Calibri"/>
              </a:rPr>
              <a:t>i</a:t>
            </a:r>
            <a:r>
              <a:rPr lang="en" sz="1800">
                <a:solidFill>
                  <a:schemeClr val="dk1"/>
                </a:solidFill>
                <a:latin typeface="Calibri"/>
                <a:ea typeface="Calibri"/>
                <a:cs typeface="Calibri"/>
                <a:sym typeface="Calibri"/>
              </a:rPr>
              <a:t>, b</a:t>
            </a:r>
            <a:r>
              <a:rPr baseline="-25000" lang="en" sz="1800">
                <a:solidFill>
                  <a:schemeClr val="dk1"/>
                </a:solidFill>
                <a:latin typeface="Calibri"/>
                <a:ea typeface="Calibri"/>
                <a:cs typeface="Calibri"/>
                <a:sym typeface="Calibri"/>
              </a:rPr>
              <a:t>i </a:t>
            </a:r>
            <a:r>
              <a:rPr lang="en" sz="1800">
                <a:solidFill>
                  <a:schemeClr val="dk1"/>
                </a:solidFill>
                <a:latin typeface="Calibri"/>
                <a:ea typeface="Calibri"/>
                <a:cs typeface="Calibri"/>
                <a:sym typeface="Calibri"/>
              </a:rPr>
              <a:t>∈ R</a:t>
            </a:r>
            <a:r>
              <a:rPr baseline="30000" lang="en" sz="1800">
                <a:solidFill>
                  <a:schemeClr val="dk1"/>
                </a:solidFill>
                <a:latin typeface="Calibri"/>
                <a:ea typeface="Calibri"/>
                <a:cs typeface="Calibri"/>
                <a:sym typeface="Calibri"/>
              </a:rPr>
              <a:t>n</a:t>
            </a:r>
            <a:r>
              <a:rPr lang="en" sz="1800">
                <a:solidFill>
                  <a:schemeClr val="dk1"/>
                </a:solidFill>
                <a:latin typeface="Calibri"/>
                <a:ea typeface="Calibri"/>
                <a:cs typeface="Calibri"/>
                <a:sym typeface="Calibri"/>
              </a:rPr>
              <a:t>, p ≥ 1 </a:t>
            </a:r>
            <a:endParaRPr/>
          </a:p>
        </p:txBody>
      </p:sp>
      <p:pic>
        <p:nvPicPr>
          <p:cNvPr id="130" name="Google Shape;130;p21"/>
          <p:cNvPicPr preferRelativeResize="0"/>
          <p:nvPr/>
        </p:nvPicPr>
        <p:blipFill>
          <a:blip r:embed="rId3">
            <a:alphaModFix/>
          </a:blip>
          <a:stretch>
            <a:fillRect/>
          </a:stretch>
        </p:blipFill>
        <p:spPr>
          <a:xfrm>
            <a:off x="1451424" y="2028173"/>
            <a:ext cx="5435349" cy="2161850"/>
          </a:xfrm>
          <a:prstGeom prst="rect">
            <a:avLst/>
          </a:prstGeom>
          <a:noFill/>
          <a:ln>
            <a:noFill/>
          </a:ln>
        </p:spPr>
      </p:pic>
      <p:sp>
        <p:nvSpPr>
          <p:cNvPr id="131" name="Google Shape;131;p21"/>
          <p:cNvSpPr txBox="1"/>
          <p:nvPr/>
        </p:nvSpPr>
        <p:spPr>
          <a:xfrm>
            <a:off x="6886775" y="3243775"/>
            <a:ext cx="198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C0000"/>
                </a:solidFill>
                <a:latin typeface="Calibri"/>
                <a:ea typeface="Calibri"/>
                <a:cs typeface="Calibri"/>
                <a:sym typeface="Calibri"/>
              </a:rPr>
              <a:t>p=1 &lt;-&gt; cityblock</a:t>
            </a:r>
            <a:endParaRPr sz="1800">
              <a:solidFill>
                <a:srgbClr val="CC0000"/>
              </a:solidFill>
              <a:latin typeface="Calibri"/>
              <a:ea typeface="Calibri"/>
              <a:cs typeface="Calibri"/>
              <a:sym typeface="Calibri"/>
            </a:endParaRPr>
          </a:p>
        </p:txBody>
      </p:sp>
      <p:cxnSp>
        <p:nvCxnSpPr>
          <p:cNvPr id="132" name="Google Shape;132;p21"/>
          <p:cNvCxnSpPr>
            <a:endCxn id="131" idx="1"/>
          </p:cNvCxnSpPr>
          <p:nvPr/>
        </p:nvCxnSpPr>
        <p:spPr>
          <a:xfrm flipH="1" rot="10800000">
            <a:off x="6095675" y="3474625"/>
            <a:ext cx="791100" cy="8700"/>
          </a:xfrm>
          <a:prstGeom prst="straightConnector1">
            <a:avLst/>
          </a:prstGeom>
          <a:noFill/>
          <a:ln cap="flat" cmpd="sng" w="28575">
            <a:solidFill>
              <a:srgbClr val="3D85C6"/>
            </a:solidFill>
            <a:prstDash val="solid"/>
            <a:round/>
            <a:headEnd len="med" w="med" type="none"/>
            <a:tailEnd len="med" w="med" type="triangle"/>
          </a:ln>
        </p:spPr>
      </p:cxnSp>
      <p:cxnSp>
        <p:nvCxnSpPr>
          <p:cNvPr id="133" name="Google Shape;133;p21"/>
          <p:cNvCxnSpPr/>
          <p:nvPr/>
        </p:nvCxnSpPr>
        <p:spPr>
          <a:xfrm flipH="1" rot="10800000">
            <a:off x="6095675" y="4076825"/>
            <a:ext cx="791100" cy="8700"/>
          </a:xfrm>
          <a:prstGeom prst="straightConnector1">
            <a:avLst/>
          </a:prstGeom>
          <a:noFill/>
          <a:ln cap="flat" cmpd="sng" w="28575">
            <a:solidFill>
              <a:srgbClr val="3D85C6"/>
            </a:solidFill>
            <a:prstDash val="solid"/>
            <a:round/>
            <a:headEnd len="med" w="med" type="none"/>
            <a:tailEnd len="med" w="med" type="triangle"/>
          </a:ln>
        </p:spPr>
      </p:cxnSp>
      <p:sp>
        <p:nvSpPr>
          <p:cNvPr id="134" name="Google Shape;134;p21"/>
          <p:cNvSpPr txBox="1"/>
          <p:nvPr/>
        </p:nvSpPr>
        <p:spPr>
          <a:xfrm>
            <a:off x="6886775" y="3881075"/>
            <a:ext cx="204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CC0000"/>
                </a:solidFill>
                <a:latin typeface="Calibri"/>
                <a:ea typeface="Calibri"/>
                <a:cs typeface="Calibri"/>
                <a:sym typeface="Calibri"/>
              </a:rPr>
              <a:t>p=2 &lt;-&gt; Euclidean</a:t>
            </a:r>
            <a:endParaRPr sz="1800">
              <a:solidFill>
                <a:srgbClr val="CC0000"/>
              </a:solidFill>
              <a:latin typeface="Calibri"/>
              <a:ea typeface="Calibri"/>
              <a:cs typeface="Calibri"/>
              <a:sym typeface="Calibri"/>
            </a:endParaRPr>
          </a:p>
        </p:txBody>
      </p:sp>
      <p:sp>
        <p:nvSpPr>
          <p:cNvPr id="135" name="Google Shape;135;p21"/>
          <p:cNvSpPr txBox="1"/>
          <p:nvPr/>
        </p:nvSpPr>
        <p:spPr>
          <a:xfrm>
            <a:off x="3555000" y="4127725"/>
            <a:ext cx="1228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Figure </a:t>
            </a:r>
            <a:r>
              <a:rPr lang="en" sz="1000">
                <a:solidFill>
                  <a:schemeClr val="dk1"/>
                </a:solidFill>
                <a:latin typeface="Calibri"/>
                <a:ea typeface="Calibri"/>
                <a:cs typeface="Calibri"/>
                <a:sym typeface="Calibri"/>
              </a:rPr>
              <a:t>source: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2"/>
          <p:cNvSpPr txBox="1"/>
          <p:nvPr/>
        </p:nvSpPr>
        <p:spPr>
          <a:xfrm>
            <a:off x="355950" y="405700"/>
            <a:ext cx="826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solidFill>
                  <a:schemeClr val="dk1"/>
                </a:solidFill>
                <a:latin typeface="Roboto Mono"/>
                <a:ea typeface="Roboto Mono"/>
                <a:cs typeface="Roboto Mono"/>
                <a:sym typeface="Roboto Mono"/>
              </a:rPr>
              <a:t>K-NN Algorithm for classification</a:t>
            </a:r>
            <a:endParaRPr sz="3200"/>
          </a:p>
        </p:txBody>
      </p:sp>
      <p:sp>
        <p:nvSpPr>
          <p:cNvPr id="142" name="Google Shape;142;p22"/>
          <p:cNvSpPr txBox="1"/>
          <p:nvPr/>
        </p:nvSpPr>
        <p:spPr>
          <a:xfrm>
            <a:off x="1281450" y="1529775"/>
            <a:ext cx="6300300" cy="18777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AutoNum type="arabicPeriod"/>
            </a:pPr>
            <a:r>
              <a:rPr lang="en" sz="2200">
                <a:solidFill>
                  <a:schemeClr val="dk1"/>
                </a:solidFill>
                <a:latin typeface="Calibri"/>
                <a:ea typeface="Calibri"/>
                <a:cs typeface="Calibri"/>
                <a:sym typeface="Calibri"/>
              </a:rPr>
              <a:t>Calculate distance between your new data point with all the preexisting data. </a:t>
            </a:r>
            <a:r>
              <a:rPr lang="en" sz="2200">
                <a:solidFill>
                  <a:srgbClr val="FF0000"/>
                </a:solidFill>
                <a:latin typeface="Calibri"/>
                <a:ea typeface="Calibri"/>
                <a:cs typeface="Calibri"/>
                <a:sym typeface="Calibri"/>
              </a:rPr>
              <a:t>O(n) - Not cheap!</a:t>
            </a:r>
            <a:endParaRPr sz="2200">
              <a:solidFill>
                <a:srgbClr val="FF0000"/>
              </a:solidFill>
              <a:latin typeface="Calibri"/>
              <a:ea typeface="Calibri"/>
              <a:cs typeface="Calibri"/>
              <a:sym typeface="Calibri"/>
            </a:endParaRPr>
          </a:p>
          <a:p>
            <a:pPr indent="-368300" lvl="0" marL="457200" rtl="0" algn="l">
              <a:spcBef>
                <a:spcPts val="0"/>
              </a:spcBef>
              <a:spcAft>
                <a:spcPts val="0"/>
              </a:spcAft>
              <a:buSzPts val="2200"/>
              <a:buFont typeface="Calibri"/>
              <a:buAutoNum type="arabicPeriod"/>
            </a:pPr>
            <a:r>
              <a:rPr lang="en" sz="2200">
                <a:latin typeface="Calibri"/>
                <a:ea typeface="Calibri"/>
                <a:cs typeface="Calibri"/>
                <a:sym typeface="Calibri"/>
              </a:rPr>
              <a:t>Pick k data points with the smallest distance and use the majority of their group assignment to label your new data point.</a:t>
            </a:r>
            <a:endParaRPr sz="2200">
              <a:latin typeface="Calibri"/>
              <a:ea typeface="Calibri"/>
              <a:cs typeface="Calibri"/>
              <a:sym typeface="Calibri"/>
            </a:endParaRPr>
          </a:p>
        </p:txBody>
      </p:sp>
      <p:pic>
        <p:nvPicPr>
          <p:cNvPr id="143" name="Google Shape;143;p22"/>
          <p:cNvPicPr preferRelativeResize="0"/>
          <p:nvPr/>
        </p:nvPicPr>
        <p:blipFill>
          <a:blip r:embed="rId3">
            <a:alphaModFix/>
          </a:blip>
          <a:stretch>
            <a:fillRect/>
          </a:stretch>
        </p:blipFill>
        <p:spPr>
          <a:xfrm>
            <a:off x="1472750" y="3602152"/>
            <a:ext cx="6198501" cy="922150"/>
          </a:xfrm>
          <a:prstGeom prst="rect">
            <a:avLst/>
          </a:prstGeom>
          <a:noFill/>
          <a:ln>
            <a:noFill/>
          </a:ln>
        </p:spPr>
      </p:pic>
      <p:sp>
        <p:nvSpPr>
          <p:cNvPr id="144" name="Google Shape;144;p22"/>
          <p:cNvSpPr txBox="1"/>
          <p:nvPr/>
        </p:nvSpPr>
        <p:spPr>
          <a:xfrm>
            <a:off x="6950425" y="4449375"/>
            <a:ext cx="81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source: [3].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