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 Mono"/>
      <p:regular r:id="rId44"/>
      <p:bold r:id="rId45"/>
      <p:italic r:id="rId46"/>
      <p:boldItalic r:id="rId47"/>
    </p:embeddedFont>
    <p:embeddedFont>
      <p:font typeface="Century Gothic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30620E-58FC-4D93-A7B6-6AF8CF1F06AD}">
  <a:tblStyle styleId="{0430620E-58FC-4D93-A7B6-6AF8CF1F06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Mon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Mono-italic.fntdata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Gothic-regular.fntdata"/><Relationship Id="rId47" Type="http://schemas.openxmlformats.org/officeDocument/2006/relationships/font" Target="fonts/RobotoMono-boldItalic.fntdata"/><Relationship Id="rId49" Type="http://schemas.openxmlformats.org/officeDocument/2006/relationships/font" Target="fonts/CenturyGothi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Gothic-boldItalic.fntdata"/><Relationship Id="rId5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29821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29821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font size and visibility. Start off by asking familiarity with python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dddccc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2dddccc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2dddccc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2dddccc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2dddccc5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2dddccc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dddcc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2dddcc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fb420b5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fb420b5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2cac56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2cac56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2cac562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2cac562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2cac562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2cac562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2fe35784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2fe35784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2cac562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2cac562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fd52e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fd52e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2cac562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2cac562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faa1b82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faa1b82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fb420b68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fb420b68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2cac5627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2cac562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2cac562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2cac562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2cac562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2cac562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2cac562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2cac562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faa1b827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faa1b82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2cac5627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2cac5627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fa90f0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fa90f0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dfd52e6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dfd52e6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fa90f0a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fa90f0a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fa90f0a0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fa90f0a0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faa1b82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faa1b82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faa1b82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faa1b82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2edd783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2edd783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2edd7833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2edd7833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2edd7833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f2edd7833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2edd7833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f2edd7833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e086a0e2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e086a0e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c0afcf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c0afcf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2fe357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2fe357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b420b6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b420b6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cac562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2cac562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dddccc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dddccc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hyperlink" Target="https://github.com/bioshape-lab/ece3/blob/main/lab/lab1.ipynb" TargetMode="External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naconda.com/download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ioshape-lab/ece3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github.com/bioshape-lab/ece3/blob/main/lab/lab1.ipynb" TargetMode="External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hyperlink" Target="https://github.com/bioshape-lab/ece3/blob/main/lab/lab1.ipynb" TargetMode="External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138900"/>
            <a:ext cx="35409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2021</a:t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1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13" y="4704250"/>
            <a:ext cx="3112877" cy="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473500" y="1244100"/>
            <a:ext cx="61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Comments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844875" y="1685775"/>
            <a:ext cx="78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Further information about your code or calculations can be added using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comments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(description of code, units, etc.)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Comments are defined using the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symbol before the start of a comment - this will “comment out” the remainder of that line of code, while executing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preceding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code on that 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473500" y="31218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1759275" y="3174500"/>
            <a:ext cx="680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Calculate the distance travelled by a flying cannonball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velocity = 19.0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# meters / seconds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time = 59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seconds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distance = velocity * time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meters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distance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2194600" y="42974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1121.0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473500" y="1244100"/>
            <a:ext cx="61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 Statements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844875" y="1690500"/>
            <a:ext cx="78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You can display values and variables generated by your code using print statements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 statements are declared using the print function, print()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 values inserted into the parentheses are displayed on the terminal/screen of whichever python environment you are using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73500" y="31386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Examples: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529200" y="3631700"/>
            <a:ext cx="185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x = 500.0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print(x)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" name="Google Shape;198;p24"/>
          <p:cNvCxnSpPr/>
          <p:nvPr/>
        </p:nvCxnSpPr>
        <p:spPr>
          <a:xfrm>
            <a:off x="2387275" y="36753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4"/>
          <p:cNvSpPr txBox="1"/>
          <p:nvPr/>
        </p:nvSpPr>
        <p:spPr>
          <a:xfrm>
            <a:off x="1013500" y="4155925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500.0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472300" y="3599125"/>
            <a:ext cx="18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print(5)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4330375" y="3642750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2956600" y="389475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406575" y="3582850"/>
            <a:ext cx="34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print(“Hello World!”)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4890875" y="3878475"/>
            <a:ext cx="233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Hello World!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473500" y="1244100"/>
            <a:ext cx="61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Types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844875" y="1690500"/>
            <a:ext cx="78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Variables come in different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types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 basic datatypes are listed below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473500" y="238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{0430620E-58FC-4D93-A7B6-6AF8CF1F06AD}</a:tableStyleId>
              </a:tblPr>
              <a:tblGrid>
                <a:gridCol w="1131625"/>
                <a:gridCol w="1299675"/>
                <a:gridCol w="2359525"/>
                <a:gridCol w="360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Declaration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Usage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Whole numbers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1.028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Floating point (decimal) numbers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bool1 = True, bool2 = 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Conditional statements, boolean logic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my_word = ‘hello’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Text, display, etc.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my_var = 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Empty variables, standard function return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Lists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844875" y="1690500"/>
            <a:ext cx="817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Lists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are another datatype. A list literal is created with square brackets 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Can be used to create ordered arrays or “lists” of values or variables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Nested lists can be used to represent matrices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Starts with index 0 (NOT 1!)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473500" y="31386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Examples: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529200" y="3631700"/>
            <a:ext cx="338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my_list = [1, 2, 3, 4]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print(my_list[1])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3835500" y="3631700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6"/>
          <p:cNvSpPr txBox="1"/>
          <p:nvPr/>
        </p:nvSpPr>
        <p:spPr>
          <a:xfrm>
            <a:off x="1013500" y="4155925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3911700" y="3634700"/>
            <a:ext cx="142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The matrix 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5400900" y="3280075"/>
            <a:ext cx="139200" cy="677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flipH="1">
            <a:off x="5788850" y="3280075"/>
            <a:ext cx="139200" cy="677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5400900" y="3280075"/>
            <a:ext cx="5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1 2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2 7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6016500" y="3634700"/>
            <a:ext cx="278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Can be represented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3902400" y="3913400"/>
            <a:ext cx="28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with the statement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3902400" y="4218200"/>
            <a:ext cx="463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my_matrix = [[1, 2], [2, 7]]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Tuples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844875" y="1690500"/>
            <a:ext cx="817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tuple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is an immutable datatype - this means the tuple cannot be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edited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once it is created.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However, the variable where a tuple is stored can be reassigned to contain another, different tuple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Tuples are useful for storing data that you do not want to change, or for representing spatial coordinates (lists can do this as well)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Tuples are iterable like lists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473500" y="34434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0" y="3881863"/>
            <a:ext cx="968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point1 = (1.2, 4.8)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print(‘The point’, point1, ‘has x =’, point1[0], ‘and y =’, point1[1])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467400" y="4558975"/>
            <a:ext cx="56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The point (1.2, 4.8) has x = 1.2 and y = 4.8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 construct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844875" y="1859700"/>
            <a:ext cx="78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Equivalent to asking the question 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b="1"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something is equal to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(==)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something 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b="1"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something is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different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(!=)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from something 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Similarly for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Uses Boolean operators i.e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to store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 results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29200" y="3472325"/>
            <a:ext cx="31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print(2*3 == 7)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3" name="Google Shape;253;p28"/>
          <p:cNvCxnSpPr/>
          <p:nvPr/>
        </p:nvCxnSpPr>
        <p:spPr>
          <a:xfrm>
            <a:off x="3073075" y="33139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8"/>
          <p:cNvSpPr txBox="1"/>
          <p:nvPr/>
        </p:nvSpPr>
        <p:spPr>
          <a:xfrm>
            <a:off x="3153925" y="3472326"/>
            <a:ext cx="22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print(6 &lt;= 2)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5" name="Google Shape;255;p28"/>
          <p:cNvCxnSpPr/>
          <p:nvPr/>
        </p:nvCxnSpPr>
        <p:spPr>
          <a:xfrm>
            <a:off x="5486875" y="33139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8"/>
          <p:cNvSpPr txBox="1"/>
          <p:nvPr/>
        </p:nvSpPr>
        <p:spPr>
          <a:xfrm>
            <a:off x="5643375" y="3472325"/>
            <a:ext cx="32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print(True != False)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013500" y="38288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3667200" y="38288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125725" y="38288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648250" y="1078325"/>
            <a:ext cx="737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Boolean results along with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not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operators are used to form the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an if-else statement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1073325" y="23379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1423400" y="1710175"/>
            <a:ext cx="6940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day = "Monday"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first_lab = False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day=="Monday"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first_lab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print("Today is " + day + " and the first lab!")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day=="Monday"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first_lab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print("Today is " + day + " but not first lab!")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print("Today is not " + day)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2533175" y="4030725"/>
            <a:ext cx="45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Today is Monday but not first lab!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1583425" y="16578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839525" y="1152700"/>
            <a:ext cx="7311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Indentation is important !</a:t>
            </a:r>
            <a:endParaRPr b="1"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 is the only way Python interprets which statements are included in the </a:t>
            </a: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</a:t>
            </a:r>
            <a:r>
              <a:rPr lang="en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317125" y="2996050"/>
            <a:ext cx="683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if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(4%2==0):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2 	print("4 is even")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3 	print("4 is divisible by 2")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4 print("This statement is always executed")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625925" y="3347525"/>
            <a:ext cx="191400" cy="21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1625925" y="3597700"/>
            <a:ext cx="191400" cy="21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935275" y="4232125"/>
            <a:ext cx="650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Line 4 is </a:t>
            </a:r>
            <a:r>
              <a:rPr b="1" lang="en" sz="2200"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inside the if-block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11637" l="0" r="0" t="0"/>
          <a:stretch/>
        </p:blipFill>
        <p:spPr>
          <a:xfrm>
            <a:off x="6350700" y="1039350"/>
            <a:ext cx="1177050" cy="7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/>
        </p:nvSpPr>
        <p:spPr>
          <a:xfrm>
            <a:off x="1264625" y="3060600"/>
            <a:ext cx="5632500" cy="10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 is even</a:t>
            </a:r>
            <a:endParaRPr sz="19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 is divisible by 2</a:t>
            </a:r>
            <a:endParaRPr sz="19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This statement is always executed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5" name="Google Shape;285;p3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000"/>
            <a:ext cx="37052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 txBox="1"/>
          <p:nvPr/>
        </p:nvSpPr>
        <p:spPr>
          <a:xfrm>
            <a:off x="699800" y="2250000"/>
            <a:ext cx="303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Indentation is important !</a:t>
            </a:r>
            <a:endParaRPr b="1"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648250" y="1078325"/>
            <a:ext cx="73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-"/>
            </a:pP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operator can be used to check if a particular item is present in an iterable object (such as lists)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221475" y="1755425"/>
            <a:ext cx="7514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name = "Columbus"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missions = ["Starlink 2-1","Inspiration4","Dragon CRS‑23"]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missions: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print(name + " belongs to SpaceX")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print(name + " does not belongs to SpaceX")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2247375" y="3974525"/>
            <a:ext cx="612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Columbus does not belongs to SpaceX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225296" y="1755648"/>
            <a:ext cx="7514100" cy="215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name = "inspiration4"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missions = ["Starlink 2-1","Inspiration4","Dragon CRS‑23"]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missions: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print(name + " belongs to SpaceX")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print(name + " does not belongs to SpaceX")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2249424" y="3977640"/>
            <a:ext cx="61212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inspiration4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does not belongs to SpaceX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225296" y="1755648"/>
            <a:ext cx="7514100" cy="215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name = "Inspiration4"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missions = ["Starlink 2-1","Inspiration4","Dragon CRS‑23"]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missions: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print(name + " belongs to SpaceX")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print(name + " does not belongs to SpaceX")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249424" y="3977640"/>
            <a:ext cx="61212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nspiration4 belongs to SpaceX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6737575" y="2557175"/>
            <a:ext cx="157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CASE SENSITIVE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8" name="Google Shape;308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Roboto Mono"/>
                <a:ea typeface="Roboto Mono"/>
                <a:cs typeface="Roboto Mono"/>
                <a:sym typeface="Roboto Mono"/>
              </a:rPr>
              <a:t>Outline</a:t>
            </a:r>
            <a:endParaRPr sz="29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Installing Jupyter Notebook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Introduction to Python (using Jupyter)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Variables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Lists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Loops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Fu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nctions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</a:t>
            </a: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construct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2210475" y="2095325"/>
            <a:ext cx="495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Exercise - 1</a:t>
            </a:r>
            <a:endParaRPr b="1" sz="29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8" name="Google Shape;318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325" name="Google Shape;325;p34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 loop construct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648250" y="1888350"/>
            <a:ext cx="777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Used to iterate over all the elements contained within a data structure.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2329875" y="3867100"/>
            <a:ext cx="501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Indentation is important !</a:t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1097771" y="2754573"/>
            <a:ext cx="751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in groceries: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(do something to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473500" y="1244100"/>
            <a:ext cx="61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range(start, </a:t>
            </a:r>
            <a:r>
              <a:rPr b="1"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, step) function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844875" y="1690500"/>
            <a:ext cx="782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Generates a sequence of numbers from </a:t>
            </a:r>
            <a:r>
              <a:rPr b="1"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b="1"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stop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(exclusive) in increments of </a:t>
            </a:r>
            <a:r>
              <a:rPr b="1"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step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b="1"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step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are optional having defaults of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respectively.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b="1"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is required to be given.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473500" y="2731175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529200" y="3224275"/>
            <a:ext cx="388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range(3,6)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for i in x: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print(i)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5127525" y="3177575"/>
            <a:ext cx="233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530352" y="3227832"/>
            <a:ext cx="38844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range(3,6,2)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for i in x: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print(i)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5127525" y="3227825"/>
            <a:ext cx="23313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467600" y="1264625"/>
            <a:ext cx="7183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groceries = ["eggs", "bread", "veggies"]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print("I got some " + groceries[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 + " on Sunday.")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print("I got some " + groceries[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 + " on Sunday.")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print("I got some " + groceries[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 + " on Sunday.")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466344" y="1261872"/>
            <a:ext cx="71838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groceries = ["eggs", "bread", "veggies"]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item in groceries: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print(“I got some “ + item + “ on Sunday.”)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467600" y="2571750"/>
            <a:ext cx="70245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b="1"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 in range(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(groceries)):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print("I got some " + groceries[i] + " on Sunday.")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467600" y="3615025"/>
            <a:ext cx="62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got some eggs on Sunday.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got some bread on Sunday.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got some veggies on Sunday.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305325" y="1315275"/>
            <a:ext cx="6907500" cy="16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What if there are more items, say 100 ?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4899075" y="3666350"/>
            <a:ext cx="349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 Mono"/>
              <a:buChar char="❏"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Lesser lines of code.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 Mono"/>
              <a:buChar char="❏"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Scalable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5324475" y="2395400"/>
            <a:ext cx="32766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(groceries) returns length of the list i.e 3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6" name="Google Shape;356;p36"/>
          <p:cNvCxnSpPr/>
          <p:nvPr/>
        </p:nvCxnSpPr>
        <p:spPr>
          <a:xfrm rot="10800000">
            <a:off x="2971800" y="2733525"/>
            <a:ext cx="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6"/>
          <p:cNvCxnSpPr>
            <a:endCxn id="355" idx="1"/>
          </p:cNvCxnSpPr>
          <p:nvPr/>
        </p:nvCxnSpPr>
        <p:spPr>
          <a:xfrm flipH="1" rot="10800000">
            <a:off x="2971875" y="2733950"/>
            <a:ext cx="23526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8" name="Google Shape;358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365" name="Google Shape;365;p37"/>
          <p:cNvSpPr txBox="1"/>
          <p:nvPr/>
        </p:nvSpPr>
        <p:spPr>
          <a:xfrm>
            <a:off x="669500" y="1232750"/>
            <a:ext cx="26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Numerical for-loop: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37"/>
          <p:cNvSpPr txBox="1"/>
          <p:nvPr/>
        </p:nvSpPr>
        <p:spPr>
          <a:xfrm>
            <a:off x="1062700" y="24123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871425" y="1889150"/>
            <a:ext cx="612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 in range(4):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print(str(i) + " squared is " + str(i ** 2))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871425" y="3145600"/>
            <a:ext cx="2125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0 squared is 0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 squared is 1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2 squared is 4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 squared is 9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4877825" y="3391900"/>
            <a:ext cx="353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Recall !</a:t>
            </a:r>
            <a:endParaRPr b="1"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range(n) returns 0,1,... upto and including n-1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376" name="Google Shape;376;p38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loop construct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658875" y="1976625"/>
            <a:ext cx="815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Similar to for loops but does not runs for a predefined number of times.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Loop breaks when a certain condition is met.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850175" y="3092475"/>
            <a:ext cx="547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 = 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n &gt; 0: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str(n) + " is greater than 0"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n = n - 1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 txBox="1"/>
          <p:nvPr/>
        </p:nvSpPr>
        <p:spPr>
          <a:xfrm>
            <a:off x="5919275" y="3135000"/>
            <a:ext cx="2805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5 is greater than 0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4 is greater than 0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 is greater than 0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2 is greater than 0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 is greater than 0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39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</a:t>
            </a: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</a:t>
            </a:r>
            <a:endParaRPr/>
          </a:p>
        </p:txBody>
      </p:sp>
      <p:sp>
        <p:nvSpPr>
          <p:cNvPr id="386" name="Google Shape;386;p39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break statement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998950" y="2072275"/>
            <a:ext cx="595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Allows us to “break” out of the loop within which it is called.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8" name="Google Shape;388;p39"/>
          <p:cNvSpPr txBox="1"/>
          <p:nvPr/>
        </p:nvSpPr>
        <p:spPr>
          <a:xfrm>
            <a:off x="4572000" y="2936650"/>
            <a:ext cx="4537800" cy="15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5 is less than 5 and greater than 2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4 is less than 5 and greater than 2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 is less than 5 and greater than 2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201925" y="2749375"/>
            <a:ext cx="723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 = 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n &lt;= 2: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b="1"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print(str(n) + " is less than 5 and greater than 2")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n = n - 1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40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Loops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2092500" y="2184263"/>
            <a:ext cx="495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Exercise - 2</a:t>
            </a:r>
            <a:endParaRPr b="1" sz="29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9" name="Google Shape;399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41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406" name="Google Shape;406;p41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839550" y="1781900"/>
            <a:ext cx="731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Pack a functionality in terms of certain inputs and an output.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Enhances code readability and reusability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👍🏻 Planning to reuse a block of code ?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        A function is all you need !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3815125" y="3963900"/>
            <a:ext cx="1033200" cy="52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 txBox="1"/>
          <p:nvPr/>
        </p:nvSpPr>
        <p:spPr>
          <a:xfrm>
            <a:off x="2397925" y="3963900"/>
            <a:ext cx="8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5485825" y="3963900"/>
            <a:ext cx="10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41"/>
          <p:cNvCxnSpPr/>
          <p:nvPr/>
        </p:nvCxnSpPr>
        <p:spPr>
          <a:xfrm>
            <a:off x="3177625" y="4219050"/>
            <a:ext cx="63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41"/>
          <p:cNvCxnSpPr/>
          <p:nvPr/>
        </p:nvCxnSpPr>
        <p:spPr>
          <a:xfrm>
            <a:off x="4848325" y="4215384"/>
            <a:ext cx="63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41"/>
          <p:cNvSpPr txBox="1"/>
          <p:nvPr/>
        </p:nvSpPr>
        <p:spPr>
          <a:xfrm>
            <a:off x="4167025" y="4008750"/>
            <a:ext cx="3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i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42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420" name="Google Shape;420;p42"/>
          <p:cNvSpPr txBox="1"/>
          <p:nvPr/>
        </p:nvSpPr>
        <p:spPr>
          <a:xfrm>
            <a:off x="454925" y="1299800"/>
            <a:ext cx="79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General structure</a:t>
            </a:r>
            <a:endParaRPr b="1"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603425" y="1875450"/>
            <a:ext cx="765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functionName(argument1, argument2, …. , argumentN):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i="1"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‘’’</a:t>
            </a:r>
            <a:r>
              <a:rPr i="1"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This string describes the function, called docstring’’’</a:t>
            </a:r>
            <a:endParaRPr i="1" sz="16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result = argument1 + argument2 + … + argumentN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return(result)</a:t>
            </a:r>
            <a:endParaRPr sz="16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649925" y="3128200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functionName - Name of the function (must start with a letter or “_”)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649925" y="344482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argument1, ….argumentN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Values fed into the function (any #)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649925" y="3767900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return(result)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Exits the function and returns a value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(optional)</a:t>
            </a:r>
            <a:endParaRPr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649925" y="411717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help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(functionName)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prints the docstring</a:t>
            </a:r>
            <a:endParaRPr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951200" y="563675"/>
            <a:ext cx="48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99350" y="1544800"/>
            <a:ext cx="4040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is Python?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way to talk to computers. Just like I need English to talk to you all.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Writing text vs Running Code?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Code is a command. When the code is run, the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(enslaved)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computer listens to the command and does something.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994536" y="1607875"/>
            <a:ext cx="658800" cy="4596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6"/>
          <p:cNvCxnSpPr>
            <a:stCxn id="76" idx="4"/>
          </p:cNvCxnSpPr>
          <p:nvPr/>
        </p:nvCxnSpPr>
        <p:spPr>
          <a:xfrm>
            <a:off x="8323936" y="2067475"/>
            <a:ext cx="27900" cy="49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 flipH="1">
            <a:off x="8072631" y="2581534"/>
            <a:ext cx="301500" cy="27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8385279" y="2581534"/>
            <a:ext cx="357300" cy="30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 rot="10800000">
            <a:off x="7871790" y="2121880"/>
            <a:ext cx="480000" cy="19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flipH="1" rot="10800000">
            <a:off x="8362961" y="2121929"/>
            <a:ext cx="413100" cy="29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/>
          <p:nvPr/>
        </p:nvSpPr>
        <p:spPr>
          <a:xfrm>
            <a:off x="4572000" y="1869299"/>
            <a:ext cx="915900" cy="481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654905" y="2500147"/>
            <a:ext cx="750000" cy="714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891115" y="2350574"/>
            <a:ext cx="277763" cy="149573"/>
          </a:xfrm>
          <a:prstGeom prst="flowChartManualOperation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623725" y="1079450"/>
            <a:ext cx="1315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print 3 for me?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322700" y="1079450"/>
            <a:ext cx="8574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….. 01110010101010</a:t>
            </a:r>
            <a:endParaRPr sz="1200"/>
          </a:p>
        </p:txBody>
      </p:sp>
      <p:sp>
        <p:nvSpPr>
          <p:cNvPr id="87" name="Google Shape;87;p16"/>
          <p:cNvSpPr/>
          <p:nvPr/>
        </p:nvSpPr>
        <p:spPr>
          <a:xfrm>
            <a:off x="5992800" y="3463300"/>
            <a:ext cx="1244700" cy="8808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Magic Translator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 flipH="1">
            <a:off x="7343200" y="2958350"/>
            <a:ext cx="634200" cy="59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 rot="-2480067">
            <a:off x="7035668" y="2799279"/>
            <a:ext cx="1045191" cy="369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print(“Hello”)</a:t>
            </a:r>
            <a:endParaRPr sz="1200"/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5147275" y="2958475"/>
            <a:ext cx="728100" cy="6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 rot="2453146">
            <a:off x="5175578" y="2925438"/>
            <a:ext cx="1028946" cy="3694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100010...</a:t>
            </a:r>
            <a:endParaRPr sz="12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05325" y="352300"/>
            <a:ext cx="413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Installation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3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432" name="Google Shape;432;p43"/>
          <p:cNvSpPr txBox="1"/>
          <p:nvPr/>
        </p:nvSpPr>
        <p:spPr>
          <a:xfrm>
            <a:off x="575625" y="1281225"/>
            <a:ext cx="7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Example #1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(with a return value)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3" name="Google Shape;433;p43"/>
          <p:cNvSpPr txBox="1"/>
          <p:nvPr/>
        </p:nvSpPr>
        <p:spPr>
          <a:xfrm>
            <a:off x="714900" y="1894000"/>
            <a:ext cx="789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square(n):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‘’’This function returns the square of the input’’’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return(n**2)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print(square(4))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4" name="Google Shape;434;p43"/>
          <p:cNvSpPr txBox="1"/>
          <p:nvPr/>
        </p:nvSpPr>
        <p:spPr>
          <a:xfrm>
            <a:off x="714900" y="3463050"/>
            <a:ext cx="135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b="1" sz="1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5" name="Google Shape;435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4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442" name="Google Shape;442;p44"/>
          <p:cNvSpPr txBox="1"/>
          <p:nvPr/>
        </p:nvSpPr>
        <p:spPr>
          <a:xfrm>
            <a:off x="575625" y="1281225"/>
            <a:ext cx="7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Example #2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(without a return value)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714900" y="1894000"/>
            <a:ext cx="7891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print_var(</a:t>
            </a:r>
            <a:r>
              <a:rPr b="1" lang="en" sz="1600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"This function prints the contents of a list"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or item in </a:t>
            </a:r>
            <a:r>
              <a:rPr b="1" lang="en" sz="1600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print(item)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b="1" lang="en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y_list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= [13, 17, 9]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print_var(</a:t>
            </a:r>
            <a:r>
              <a:rPr b="1" lang="en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my_list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4688600" y="2850275"/>
            <a:ext cx="135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b="1" sz="1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endParaRPr b="1" sz="1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="1" sz="1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5" name="Google Shape;445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45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452" name="Google Shape;452;p45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5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45"/>
          <p:cNvSpPr txBox="1"/>
          <p:nvPr/>
        </p:nvSpPr>
        <p:spPr>
          <a:xfrm>
            <a:off x="2092500" y="2184263"/>
            <a:ext cx="495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Exercise - 3</a:t>
            </a:r>
            <a:endParaRPr b="1" sz="29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5" name="Google Shape;455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46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462" name="Google Shape;462;p46"/>
          <p:cNvSpPr txBox="1"/>
          <p:nvPr/>
        </p:nvSpPr>
        <p:spPr>
          <a:xfrm>
            <a:off x="469250" y="115270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What is NumPy?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644175" y="15495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It’s a Python package (library) for scientific computing</a:t>
            </a:r>
            <a:endParaRPr/>
          </a:p>
        </p:txBody>
      </p:sp>
      <p:sp>
        <p:nvSpPr>
          <p:cNvPr id="464" name="Google Shape;464;p46"/>
          <p:cNvSpPr txBox="1"/>
          <p:nvPr/>
        </p:nvSpPr>
        <p:spPr>
          <a:xfrm>
            <a:off x="469250" y="194975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Why should I use it?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634950" y="2348550"/>
            <a:ext cx="78741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 has a lot of functions that enable various operations on arrays already implemented so you don’t have to write them yourself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It’s faster and more memory efficient than just using Python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plethora of scientific Python-based packages require it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46"/>
          <p:cNvSpPr txBox="1"/>
          <p:nvPr/>
        </p:nvSpPr>
        <p:spPr>
          <a:xfrm>
            <a:off x="469250" y="365175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How do I get it?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46"/>
          <p:cNvSpPr txBox="1"/>
          <p:nvPr/>
        </p:nvSpPr>
        <p:spPr>
          <a:xfrm>
            <a:off x="644175" y="40981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already did when you installed Anaconda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47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474" name="Google Shape;474;p47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 - dot product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47"/>
          <p:cNvSpPr txBox="1"/>
          <p:nvPr/>
        </p:nvSpPr>
        <p:spPr>
          <a:xfrm>
            <a:off x="598350" y="1754825"/>
            <a:ext cx="78741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are n-dimensional arrays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Different from Python lists in that: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Their size is fixed at creation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Their elements must all have the same data type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facilitate fast advanced mathematical operations using pre-compiled C code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When used correctly they save us from using loops!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48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482" name="Google Shape;482;p48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 - element-wise multiplication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48"/>
          <p:cNvSpPr txBox="1"/>
          <p:nvPr/>
        </p:nvSpPr>
        <p:spPr>
          <a:xfrm>
            <a:off x="598350" y="1754825"/>
            <a:ext cx="78741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Python: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 = []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(a)):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c.append(a[i]*b[i])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NumPy: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 = a*b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4" name="Google Shape;484;p48"/>
          <p:cNvSpPr txBox="1"/>
          <p:nvPr/>
        </p:nvSpPr>
        <p:spPr>
          <a:xfrm>
            <a:off x="1318950" y="3904625"/>
            <a:ext cx="6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NumPy</a:t>
            </a:r>
            <a:r>
              <a:rPr b="1" lang="en"/>
              <a:t> combines the </a:t>
            </a:r>
            <a:r>
              <a:rPr b="1" lang="en"/>
              <a:t>convenience</a:t>
            </a:r>
            <a:r>
              <a:rPr b="1" lang="en"/>
              <a:t> of Python with the speed of C, </a:t>
            </a:r>
            <a:r>
              <a:rPr b="1" lang="en"/>
              <a:t>while also making</a:t>
            </a:r>
            <a:r>
              <a:rPr b="1" lang="en"/>
              <a:t> our code more </a:t>
            </a:r>
            <a:r>
              <a:rPr b="1" lang="en"/>
              <a:t>concise</a:t>
            </a:r>
            <a:r>
              <a:rPr b="1" lang="en"/>
              <a:t> an easier to read!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491" name="Google Shape;491;p49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The basics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49"/>
          <p:cNvSpPr txBox="1"/>
          <p:nvPr/>
        </p:nvSpPr>
        <p:spPr>
          <a:xfrm>
            <a:off x="598350" y="1754825"/>
            <a:ext cx="78741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need to import it on the top of your code: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Define an array: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 = np.array([[1, 2, 3], [4, 5, 6]])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its properties: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a.ndim -&gt; 2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a.size -&gt; 6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a.shape	-&gt; (2, 3)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50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499" name="Google Shape;499;p50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Useful</a:t>
            </a: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functions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50"/>
          <p:cNvSpPr txBox="1"/>
          <p:nvPr/>
        </p:nvSpPr>
        <p:spPr>
          <a:xfrm>
            <a:off x="759775" y="2165675"/>
            <a:ext cx="78741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np.reshape(a, (2, 2)) -&gt; [[3, 2], [1, 4]]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np.sort(a) -&gt;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[1, 2, 3, 4]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np.hstack(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(a, b)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[3, 1, 2, 4, 5, 8, 7, 6]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np.vstack(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(a, b)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-&gt; [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[3, 1, 2, 4], [5, 8, 7, 6]]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np.sum(a) -&gt; 10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np.min(a) -&gt; 1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1" name="Google Shape;501;p50"/>
          <p:cNvSpPr txBox="1"/>
          <p:nvPr/>
        </p:nvSpPr>
        <p:spPr>
          <a:xfrm>
            <a:off x="759775" y="1695450"/>
            <a:ext cx="7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np.array([3, 2, 1, 4]), b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np.array([5, 8, 7, 6])	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300" y="2160475"/>
            <a:ext cx="1949900" cy="9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05325" y="352300"/>
            <a:ext cx="413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Installation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05325" y="1467875"/>
            <a:ext cx="4133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Jupyter Notebook is a useful tool to run your code.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Alternatives: Code editors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Everything that runs code has magic translator embedded.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Anaconda is a bundle of Jupyter Notebook, Python, etc.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Like how dish soap and sponges are sold together.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20299" l="18633" r="26414" t="0"/>
          <a:stretch/>
        </p:blipFill>
        <p:spPr>
          <a:xfrm>
            <a:off x="5557600" y="1021400"/>
            <a:ext cx="1385700" cy="12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070" y="3443100"/>
            <a:ext cx="2507004" cy="9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305325" y="352300"/>
            <a:ext cx="413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Installation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4306025" y="552400"/>
            <a:ext cx="4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https://www.anaconda.com/download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15721" l="7571" r="5404" t="18991"/>
          <a:stretch/>
        </p:blipFill>
        <p:spPr>
          <a:xfrm>
            <a:off x="108000" y="1296000"/>
            <a:ext cx="2173500" cy="115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0" l="0" r="41448" t="0"/>
          <a:stretch/>
        </p:blipFill>
        <p:spPr>
          <a:xfrm>
            <a:off x="2970000" y="1126700"/>
            <a:ext cx="2308499" cy="14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 rot="10800000">
            <a:off x="2281500" y="1863125"/>
            <a:ext cx="6345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000" y="2797200"/>
            <a:ext cx="3198500" cy="17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7">
            <a:alphaModFix/>
          </a:blip>
          <a:srcRect b="14873" l="8533" r="10271" t="7661"/>
          <a:stretch/>
        </p:blipFill>
        <p:spPr>
          <a:xfrm>
            <a:off x="7330650" y="1151350"/>
            <a:ext cx="1417500" cy="11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3091500" y="2226825"/>
            <a:ext cx="2065500" cy="162000"/>
          </a:xfrm>
          <a:prstGeom prst="flowChartAlternateProcess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>
            <a:off x="5417400" y="1901525"/>
            <a:ext cx="17376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5433813" y="1396075"/>
            <a:ext cx="1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clicking“Next”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438650" y="2193900"/>
            <a:ext cx="1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LaunchPad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8">
            <a:alphaModFix/>
          </a:blip>
          <a:srcRect b="0" l="0" r="65295" t="41166"/>
          <a:stretch/>
        </p:blipFill>
        <p:spPr>
          <a:xfrm>
            <a:off x="4147400" y="2721150"/>
            <a:ext cx="2308502" cy="2201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 rot="10800000">
            <a:off x="3409700" y="3527525"/>
            <a:ext cx="6345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256500" y="4549500"/>
            <a:ext cx="27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graphic Installer and your corresponding OS.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777150" y="2987075"/>
            <a:ext cx="2173500" cy="126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don’t change installation location or other advanced options, unless you are sure what you are doing!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305325" y="352300"/>
            <a:ext cx="586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Open lab notebook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1013175" y="1152700"/>
            <a:ext cx="7580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Char char="-"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Navigate to </a:t>
            </a:r>
            <a:r>
              <a:rPr lang="en" sz="2200" u="sng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https://github.com/bioshape-lab/ece3</a:t>
            </a:r>
            <a:endParaRPr sz="2200"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Char char="-"/>
            </a:pPr>
            <a:r>
              <a:rPr b="1" lang="en" sz="2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 u="sng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bit.ly/ece3-lab1</a:t>
            </a:r>
            <a:endParaRPr sz="2200" u="sng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35967" l="0" r="0" t="0"/>
          <a:stretch/>
        </p:blipFill>
        <p:spPr>
          <a:xfrm>
            <a:off x="2148250" y="3022500"/>
            <a:ext cx="5536287" cy="20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305325" y="352300"/>
            <a:ext cx="586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Notebook Basics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25" y="1290700"/>
            <a:ext cx="7366600" cy="21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1138775" y="2117188"/>
            <a:ext cx="39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 sz="2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152125" y="1784163"/>
            <a:ext cx="39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sz="2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18725" y="1420138"/>
            <a:ext cx="39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sz="2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838" y="3604875"/>
            <a:ext cx="4546986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73500" y="1244100"/>
            <a:ext cx="30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Basic Calculations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44875" y="1731850"/>
            <a:ext cx="782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 can be used as a calculator, with the basic arithmetic operators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and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Other operators include “modulo” 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), floor-division 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), and exponentials/powers 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73500" y="2750625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Examples: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29200" y="3243725"/>
            <a:ext cx="25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1.2847 + 1.4828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3073075" y="30853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/>
        </p:nvSpPr>
        <p:spPr>
          <a:xfrm>
            <a:off x="3153925" y="3243725"/>
            <a:ext cx="157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15 / 3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>
            <a:off x="4648675" y="30853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4728975" y="3243725"/>
            <a:ext cx="17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12 * 1.5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013500" y="36002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2.7675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667200" y="36002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211325" y="36002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18.0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>
            <a:off x="6479300" y="30415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 txBox="1"/>
          <p:nvPr/>
        </p:nvSpPr>
        <p:spPr>
          <a:xfrm>
            <a:off x="6602125" y="3243725"/>
            <a:ext cx="17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7 - 100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7054075" y="36002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-93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473500" y="1244100"/>
            <a:ext cx="218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Basics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44875" y="1690500"/>
            <a:ext cx="78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Values can be stored by defining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variables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Variables are helpful because they can be more descriptive of what the value represents in your calculation (ex: ‘distance’, ‘time’, ‘velocity’, ‘voltage’, etc.)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Variables are assigned using the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operator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73500" y="31218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759275" y="3174500"/>
            <a:ext cx="467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velocity = 19.0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time = 59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distance = velocity * time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distance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194600" y="40688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1121.0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6" name="Google Shape;176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