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verpass Mon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verpassMono-bold.fntdata"/><Relationship Id="rId21" Type="http://schemas.openxmlformats.org/officeDocument/2006/relationships/font" Target="fonts/OverpassMon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29821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29821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cef04904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cef0490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ef0490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ef0490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cef0490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cef0490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f0490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ef0490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ef04904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cef04904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7db607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7db607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fd52e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fd52e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e972c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e972c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e972c3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ce972c3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ef0490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ef0490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ef0490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ef0490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ef0490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ef0490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cef0490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cef0490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cef04904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cef0490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450350"/>
            <a:ext cx="3540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2021</a:t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6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" y="4929925"/>
            <a:ext cx="2120600" cy="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62372" l="0" r="960" t="0"/>
          <a:stretch/>
        </p:blipFill>
        <p:spPr>
          <a:xfrm>
            <a:off x="5197500" y="848900"/>
            <a:ext cx="3595174" cy="8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525" y="1679213"/>
            <a:ext cx="3968495" cy="31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75" y="2149850"/>
            <a:ext cx="3968501" cy="168493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1483875" y="3175975"/>
            <a:ext cx="1377300" cy="6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62372" l="0" r="960" t="0"/>
          <a:stretch/>
        </p:blipFill>
        <p:spPr>
          <a:xfrm>
            <a:off x="5197500" y="848900"/>
            <a:ext cx="3595174" cy="8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225" y="1762438"/>
            <a:ext cx="3968495" cy="31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050" y="2033325"/>
            <a:ext cx="3968500" cy="18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1489675" y="3119825"/>
            <a:ext cx="2459400" cy="6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62372" l="0" r="960" t="0"/>
          <a:stretch/>
        </p:blipFill>
        <p:spPr>
          <a:xfrm>
            <a:off x="1185900" y="848900"/>
            <a:ext cx="3595174" cy="8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463" y="1765025"/>
            <a:ext cx="3987065" cy="31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100" y="1030700"/>
            <a:ext cx="38290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75" y="1191013"/>
            <a:ext cx="4819925" cy="2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000" y="1574313"/>
            <a:ext cx="1165875" cy="14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6441850" y="2330400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6320625" y="2066763"/>
            <a:ext cx="670500" cy="677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133175" y="1025025"/>
            <a:ext cx="13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g(-k)</a:t>
            </a:r>
            <a:endParaRPr b="1" sz="3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3173700" y="848900"/>
            <a:ext cx="13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f(k)</a:t>
            </a:r>
            <a:endParaRPr b="1" sz="3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>
            <a:off x="499375" y="1714500"/>
            <a:ext cx="582600" cy="3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3989400" y="1365000"/>
            <a:ext cx="582600" cy="3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/>
        </p:nvSpPr>
        <p:spPr>
          <a:xfrm>
            <a:off x="6441850" y="632525"/>
            <a:ext cx="189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en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(k) * f(k) </a:t>
            </a:r>
            <a:endParaRPr b="1" sz="3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3" name="Google Shape;183;p26"/>
          <p:cNvCxnSpPr>
            <a:stCxn id="182" idx="2"/>
            <a:endCxn id="175" idx="0"/>
          </p:cNvCxnSpPr>
          <p:nvPr/>
        </p:nvCxnSpPr>
        <p:spPr>
          <a:xfrm>
            <a:off x="7386850" y="1279025"/>
            <a:ext cx="362100" cy="2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100" y="1152338"/>
            <a:ext cx="5788401" cy="28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930900" y="3991175"/>
            <a:ext cx="347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Toeplitz Matrix</a:t>
            </a:r>
            <a:endParaRPr b="1" sz="3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2207400" y="2025575"/>
            <a:ext cx="5018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bit.ly/ece3-lab6</a:t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Roboto Mono"/>
                <a:ea typeface="Roboto Mono"/>
                <a:cs typeface="Roboto Mono"/>
                <a:sym typeface="Roboto Mono"/>
              </a:rPr>
              <a:t>Outline</a:t>
            </a:r>
            <a:endParaRPr sz="29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57775"/>
            <a:ext cx="90675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Examples, Matrix-Vector Multiplication (Notebook)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Discrete Convolution via Toeplitz Matrix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Toeplitz Matrix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77875" y="1056375"/>
            <a:ext cx="333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b  c  d  e  f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  a  b  c  d  e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  g  a  b  c  d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  h  g  a  b  c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77875" y="4414100"/>
            <a:ext cx="35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*not </a:t>
            </a:r>
            <a:r>
              <a:rPr lang="en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necessarily</a:t>
            </a:r>
            <a:r>
              <a:rPr lang="en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square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79200" y="1268025"/>
            <a:ext cx="100500" cy="1485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993050" y="1267950"/>
            <a:ext cx="100500" cy="1485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464425" y="1625850"/>
            <a:ext cx="333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baseline="-25000" lang="en" sz="3800">
                <a:latin typeface="Trebuchet MS"/>
                <a:ea typeface="Trebuchet MS"/>
                <a:cs typeface="Trebuchet MS"/>
                <a:sym typeface="Trebuchet MS"/>
              </a:rPr>
              <a:t>(i,j)</a:t>
            </a:r>
            <a:r>
              <a:rPr lang="en" sz="3800">
                <a:latin typeface="Trebuchet MS"/>
                <a:ea typeface="Trebuchet MS"/>
                <a:cs typeface="Trebuchet MS"/>
                <a:sym typeface="Trebuchet MS"/>
              </a:rPr>
              <a:t> = M </a:t>
            </a:r>
            <a:r>
              <a:rPr baseline="-25000" lang="en" sz="3800">
                <a:latin typeface="Trebuchet MS"/>
                <a:ea typeface="Trebuchet MS"/>
                <a:cs typeface="Trebuchet MS"/>
                <a:sym typeface="Trebuchet MS"/>
              </a:rPr>
              <a:t>(i+1,j+1)</a:t>
            </a:r>
            <a:endParaRPr baseline="-25000"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17775" y="2964975"/>
            <a:ext cx="333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1  3  0  4  3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7  1  3  0  4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rebuchet MS"/>
                <a:ea typeface="Trebuchet MS"/>
                <a:cs typeface="Trebuchet MS"/>
                <a:sym typeface="Trebuchet MS"/>
              </a:rPr>
              <a:t>1  7  1  3  0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917275" y="3017475"/>
            <a:ext cx="100500" cy="1485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979600" y="3017475"/>
            <a:ext cx="100500" cy="1485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Toeplitz Matrix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52125" y="1156975"/>
            <a:ext cx="724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General Form: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600" y="1726375"/>
            <a:ext cx="489585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3475" y="4690675"/>
            <a:ext cx="35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https://en.wikipedia.org/wiki/Toeplitz_matrix</a:t>
            </a:r>
            <a:endParaRPr sz="10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79200" y="949225"/>
            <a:ext cx="169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Definition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5" y="1751850"/>
            <a:ext cx="3950300" cy="2401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201" y="206862"/>
            <a:ext cx="2483550" cy="205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591" y="2426950"/>
            <a:ext cx="2564771" cy="205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5" y="834891"/>
            <a:ext cx="4381974" cy="36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6538"/>
            <a:ext cx="4381974" cy="36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24" y="1409975"/>
            <a:ext cx="7723725" cy="24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79200" y="171800"/>
            <a:ext cx="676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 (Continuous Time)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63475" y="4690675"/>
            <a:ext cx="35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https://en.wikipedia.org/wiki/Convolution</a:t>
            </a:r>
            <a:endParaRPr sz="10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2071100" y="1004475"/>
            <a:ext cx="69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[n]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50" y="1691640"/>
            <a:ext cx="3472550" cy="2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75" y="1692450"/>
            <a:ext cx="3472551" cy="277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6294125" y="1009075"/>
            <a:ext cx="11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g[1-n]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Discrete Time Convolution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62372" l="0" r="960" t="0"/>
          <a:stretch/>
        </p:blipFill>
        <p:spPr>
          <a:xfrm>
            <a:off x="5197500" y="848900"/>
            <a:ext cx="3595174" cy="8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856" y="1679225"/>
            <a:ext cx="3971699" cy="31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00" y="2213369"/>
            <a:ext cx="3952836" cy="12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1559925" y="3119825"/>
            <a:ext cx="730800" cy="42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