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Overpass Mono"/>
      <p:regular r:id="rId23"/>
      <p:bold r:id="rId24"/>
    </p:embeddedFont>
    <p:embeddedFont>
      <p:font typeface="Roboto Mono"/>
      <p:regular r:id="rId25"/>
      <p:bold r:id="rId26"/>
      <p:italic r:id="rId27"/>
      <p:boldItalic r:id="rId28"/>
    </p:embeddedFont>
    <p:embeddedFont>
      <p:font typeface="Century Gothic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DC9327D-6E46-421A-8186-F09B0670390C}">
  <a:tblStyle styleId="{7DC9327D-6E46-421A-8186-F09B067039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OverpassMono-bold.fntdata"/><Relationship Id="rId23" Type="http://schemas.openxmlformats.org/officeDocument/2006/relationships/font" Target="fonts/OverpassMon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CenturyGothic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enturyGothic-italic.fntdata"/><Relationship Id="rId30" Type="http://schemas.openxmlformats.org/officeDocument/2006/relationships/font" Target="fonts/CenturyGothic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CenturyGothic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2629821f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2629821f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9fa8d059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f9fa8d059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f9fa8d059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f9fa8d059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fad29626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fad29626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ad296266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fad296266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fad296266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fad296266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fad296266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fad296266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fad296266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fad296266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 out rotations in specific dimensions - combining oscillations in 2D traces a circle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7db6076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7db6076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dfd52e6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dfd52e6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962587f2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962587f2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Axis in np.sum()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b020c64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b020c64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ad296266b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ad296266b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Axis in np.sum()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9fa8d059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9fa8d059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9fa8d059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9fa8d059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9fa8d059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f9fa8d059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4218710"/>
            <a:ext cx="9144000" cy="92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 txBox="1"/>
          <p:nvPr>
            <p:ph type="ctrTitle"/>
          </p:nvPr>
        </p:nvSpPr>
        <p:spPr>
          <a:xfrm>
            <a:off x="317809" y="1154296"/>
            <a:ext cx="84522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b="1" i="0" sz="2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394000" y="1811325"/>
            <a:ext cx="84522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50024" y="4841748"/>
            <a:ext cx="1932469" cy="14376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132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2.png"/><Relationship Id="rId5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image" Target="../media/image5.png"/><Relationship Id="rId8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9.png"/><Relationship Id="rId5" Type="http://schemas.openxmlformats.org/officeDocument/2006/relationships/image" Target="../media/image15.png"/><Relationship Id="rId6" Type="http://schemas.openxmlformats.org/officeDocument/2006/relationships/image" Target="../media/image11.png"/><Relationship Id="rId7" Type="http://schemas.openxmlformats.org/officeDocument/2006/relationships/image" Target="../media/image18.png"/><Relationship Id="rId8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863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Trebuchet MS"/>
                <a:ea typeface="Trebuchet MS"/>
                <a:cs typeface="Trebuchet MS"/>
                <a:sym typeface="Trebuchet MS"/>
              </a:rPr>
              <a:t>Introduction to Electrical and Computer Engineering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2801550" y="2450350"/>
            <a:ext cx="3540900" cy="11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A86E8"/>
                </a:solidFill>
                <a:latin typeface="Trebuchet MS"/>
                <a:ea typeface="Trebuchet MS"/>
                <a:cs typeface="Trebuchet MS"/>
                <a:sym typeface="Trebuchet MS"/>
              </a:rPr>
              <a:t>ECE-3 Fall 2021</a:t>
            </a:r>
            <a:endParaRPr b="1" sz="2000">
              <a:solidFill>
                <a:srgbClr val="4A86E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A86E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A86E8"/>
                </a:solidFill>
                <a:latin typeface="Trebuchet MS"/>
                <a:ea typeface="Trebuchet MS"/>
                <a:cs typeface="Trebuchet MS"/>
                <a:sym typeface="Trebuchet MS"/>
              </a:rPr>
              <a:t>LAB 5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97" y="4929925"/>
            <a:ext cx="2120600" cy="15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23"/>
          <p:cNvSpPr txBox="1"/>
          <p:nvPr/>
        </p:nvSpPr>
        <p:spPr>
          <a:xfrm>
            <a:off x="214775" y="371825"/>
            <a:ext cx="44472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 u="sng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 #1 (cont.):</a:t>
            </a:r>
            <a:endParaRPr b="1" sz="3100" u="sng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4" name="Google Shape;204;p23"/>
          <p:cNvSpPr txBox="1"/>
          <p:nvPr/>
        </p:nvSpPr>
        <p:spPr>
          <a:xfrm>
            <a:off x="214775" y="1534025"/>
            <a:ext cx="2051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Trebuchet MS"/>
                <a:ea typeface="Trebuchet MS"/>
                <a:cs typeface="Trebuchet MS"/>
                <a:sym typeface="Trebuchet MS"/>
              </a:rPr>
              <a:t>p</a:t>
            </a:r>
            <a:r>
              <a:rPr b="1" baseline="-25000" lang="en" sz="2100">
                <a:latin typeface="Trebuchet MS"/>
                <a:ea typeface="Trebuchet MS"/>
                <a:cs typeface="Trebuchet MS"/>
                <a:sym typeface="Trebuchet MS"/>
              </a:rPr>
              <a:t>(abc)</a:t>
            </a:r>
            <a:r>
              <a:rPr lang="en" sz="2100">
                <a:latin typeface="Trebuchet MS"/>
                <a:ea typeface="Trebuchet MS"/>
                <a:cs typeface="Trebuchet MS"/>
                <a:sym typeface="Trebuchet MS"/>
              </a:rPr>
              <a:t> = </a:t>
            </a:r>
            <a:r>
              <a:rPr b="1" lang="en" sz="2100"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lang="en" sz="210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en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</a:t>
            </a:r>
            <a:r>
              <a:rPr b="1" baseline="-25000" lang="en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(xyz)</a:t>
            </a:r>
            <a:r>
              <a:rPr b="1" lang="en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= </a:t>
            </a:r>
            <a:endParaRPr sz="2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205" name="Google Shape;205;p23"/>
          <p:cNvGraphicFramePr/>
          <p:nvPr/>
        </p:nvGraphicFramePr>
        <p:xfrm>
          <a:off x="2266175" y="10336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{7DC9327D-6E46-421A-8186-F09B0670390C}</a:tableStyleId>
              </a:tblPr>
              <a:tblGrid>
                <a:gridCol w="1079625"/>
                <a:gridCol w="1079625"/>
                <a:gridCol w="1079625"/>
              </a:tblGrid>
              <a:tr h="403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</a:rPr>
                        <a:t>√(2) /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</a:rPr>
                        <a:t>√(2) /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0</a:t>
                      </a:r>
                      <a:endParaRPr sz="2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</a:rPr>
                        <a:t>√(2) /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0</a:t>
                      </a:r>
                      <a:endParaRPr sz="2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</a:rPr>
                        <a:t>√(2) /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0</a:t>
                      </a:r>
                      <a:endParaRPr sz="2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</a:rPr>
                        <a:t>√(2) /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</a:rPr>
                        <a:t>√(2) /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6" name="Google Shape;206;p23"/>
          <p:cNvSpPr/>
          <p:nvPr/>
        </p:nvSpPr>
        <p:spPr>
          <a:xfrm>
            <a:off x="2266222" y="1033625"/>
            <a:ext cx="3238800" cy="1508700"/>
          </a:xfrm>
          <a:prstGeom prst="bracketPair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7" name="Google Shape;207;p23"/>
          <p:cNvGraphicFramePr/>
          <p:nvPr/>
        </p:nvGraphicFramePr>
        <p:xfrm>
          <a:off x="5672263" y="10336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{7DC9327D-6E46-421A-8186-F09B0670390C}</a:tableStyleId>
              </a:tblPr>
              <a:tblGrid>
                <a:gridCol w="452500"/>
              </a:tblGrid>
              <a:tr h="50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p</a:t>
                      </a:r>
                      <a:r>
                        <a:rPr baseline="-25000" lang="en" sz="2100"/>
                        <a:t>1</a:t>
                      </a:r>
                      <a:endParaRPr baseline="-25000" sz="2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p</a:t>
                      </a:r>
                      <a:r>
                        <a:rPr baseline="-25000" lang="en" sz="2100"/>
                        <a:t>2</a:t>
                      </a:r>
                      <a:endParaRPr baseline="-25000" sz="2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p</a:t>
                      </a:r>
                      <a:r>
                        <a:rPr baseline="-25000" lang="en" sz="2100"/>
                        <a:t>3</a:t>
                      </a:r>
                      <a:endParaRPr baseline="-25000" sz="2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8" name="Google Shape;208;p23"/>
          <p:cNvSpPr/>
          <p:nvPr/>
        </p:nvSpPr>
        <p:spPr>
          <a:xfrm>
            <a:off x="5608927" y="1033625"/>
            <a:ext cx="548700" cy="1508700"/>
          </a:xfrm>
          <a:prstGeom prst="bracketPair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9" name="Google Shape;209;p23"/>
          <p:cNvGraphicFramePr/>
          <p:nvPr/>
        </p:nvGraphicFramePr>
        <p:xfrm>
          <a:off x="2266163" y="28582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{7DC9327D-6E46-421A-8186-F09B0670390C}</a:tableStyleId>
              </a:tblPr>
              <a:tblGrid>
                <a:gridCol w="2970600"/>
              </a:tblGrid>
              <a:tr h="50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[</a:t>
                      </a:r>
                      <a:r>
                        <a:rPr lang="en" sz="2100">
                          <a:solidFill>
                            <a:schemeClr val="dk1"/>
                          </a:solidFill>
                        </a:rPr>
                        <a:t>√(2) / 2</a:t>
                      </a:r>
                      <a:r>
                        <a:rPr lang="en" sz="2100"/>
                        <a:t>]p</a:t>
                      </a:r>
                      <a:r>
                        <a:rPr baseline="-25000" lang="en" sz="2100"/>
                        <a:t>1</a:t>
                      </a:r>
                      <a:r>
                        <a:rPr lang="en" sz="2100"/>
                        <a:t> + </a:t>
                      </a:r>
                      <a:r>
                        <a:rPr lang="en" sz="2100">
                          <a:solidFill>
                            <a:schemeClr val="dk1"/>
                          </a:solidFill>
                        </a:rPr>
                        <a:t>[√(2) / 2]p</a:t>
                      </a:r>
                      <a:r>
                        <a:rPr baseline="-25000" lang="en" sz="2100">
                          <a:solidFill>
                            <a:schemeClr val="dk1"/>
                          </a:solidFill>
                        </a:rPr>
                        <a:t>2</a:t>
                      </a:r>
                      <a:endParaRPr sz="2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</a:rPr>
                        <a:t>[√(2) / 2]p</a:t>
                      </a:r>
                      <a:r>
                        <a:rPr baseline="-25000" lang="en" sz="21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" sz="2100">
                          <a:solidFill>
                            <a:schemeClr val="dk1"/>
                          </a:solidFill>
                        </a:rPr>
                        <a:t> + [√(2) / 2]p</a:t>
                      </a:r>
                      <a:r>
                        <a:rPr baseline="-25000" lang="en" sz="2100">
                          <a:solidFill>
                            <a:schemeClr val="dk1"/>
                          </a:solidFill>
                        </a:rPr>
                        <a:t>3</a:t>
                      </a:r>
                      <a:endParaRPr baseline="-25000" sz="2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</a:rPr>
                        <a:t>[√(2) / 2]p</a:t>
                      </a:r>
                      <a:r>
                        <a:rPr baseline="-25000" lang="en" sz="21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 sz="2100">
                          <a:solidFill>
                            <a:schemeClr val="dk1"/>
                          </a:solidFill>
                        </a:rPr>
                        <a:t> + [√(2) / 2]p</a:t>
                      </a:r>
                      <a:r>
                        <a:rPr baseline="-25000" lang="en" sz="2100">
                          <a:solidFill>
                            <a:schemeClr val="dk1"/>
                          </a:solidFill>
                        </a:rPr>
                        <a:t>3</a:t>
                      </a:r>
                      <a:endParaRPr baseline="-25000" sz="2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0" name="Google Shape;210;p23"/>
          <p:cNvSpPr/>
          <p:nvPr/>
        </p:nvSpPr>
        <p:spPr>
          <a:xfrm>
            <a:off x="2266224" y="2858275"/>
            <a:ext cx="2970600" cy="1508700"/>
          </a:xfrm>
          <a:prstGeom prst="bracketPair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3"/>
          <p:cNvSpPr txBox="1"/>
          <p:nvPr/>
        </p:nvSpPr>
        <p:spPr>
          <a:xfrm>
            <a:off x="1875325" y="3358675"/>
            <a:ext cx="390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=</a:t>
            </a:r>
            <a:endParaRPr/>
          </a:p>
        </p:txBody>
      </p:sp>
      <p:sp>
        <p:nvSpPr>
          <p:cNvPr id="212" name="Google Shape;212;p23"/>
          <p:cNvSpPr txBox="1"/>
          <p:nvPr/>
        </p:nvSpPr>
        <p:spPr>
          <a:xfrm>
            <a:off x="5447075" y="3358675"/>
            <a:ext cx="3238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Trebuchet MS"/>
                <a:ea typeface="Trebuchet MS"/>
                <a:cs typeface="Trebuchet MS"/>
                <a:sym typeface="Trebuchet MS"/>
              </a:rPr>
              <a:t>with respect to the basis vectors</a:t>
            </a:r>
            <a:r>
              <a:rPr lang="en" sz="210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en" sz="2100">
                <a:latin typeface="Trebuchet MS"/>
                <a:ea typeface="Trebuchet MS"/>
                <a:cs typeface="Trebuchet MS"/>
                <a:sym typeface="Trebuchet MS"/>
              </a:rPr>
              <a:t>(a b c)</a:t>
            </a:r>
            <a:endParaRPr sz="21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1526" y="3006388"/>
            <a:ext cx="4278832" cy="14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4"/>
          <p:cNvSpPr/>
          <p:nvPr/>
        </p:nvSpPr>
        <p:spPr>
          <a:xfrm>
            <a:off x="5509575" y="3247100"/>
            <a:ext cx="1860900" cy="8313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6601" y="1587125"/>
            <a:ext cx="2229749" cy="8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4"/>
          <p:cNvPicPr preferRelativeResize="0"/>
          <p:nvPr/>
        </p:nvPicPr>
        <p:blipFill rotWithShape="1">
          <a:blip r:embed="rId5">
            <a:alphaModFix/>
          </a:blip>
          <a:srcRect b="0" l="8116" r="5168" t="0"/>
          <a:stretch/>
        </p:blipFill>
        <p:spPr>
          <a:xfrm>
            <a:off x="214775" y="2251025"/>
            <a:ext cx="3065851" cy="2611749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24"/>
          <p:cNvSpPr txBox="1"/>
          <p:nvPr/>
        </p:nvSpPr>
        <p:spPr>
          <a:xfrm>
            <a:off x="214775" y="371825"/>
            <a:ext cx="26247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 u="sng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 #0:</a:t>
            </a:r>
            <a:endParaRPr b="1" sz="3100" u="sng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3" name="Google Shape;223;p24"/>
          <p:cNvSpPr txBox="1"/>
          <p:nvPr/>
        </p:nvSpPr>
        <p:spPr>
          <a:xfrm>
            <a:off x="2610875" y="371825"/>
            <a:ext cx="50574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Motion of an electron in a Magnetic Field </a:t>
            </a:r>
            <a:endParaRPr/>
          </a:p>
        </p:txBody>
      </p:sp>
      <p:sp>
        <p:nvSpPr>
          <p:cNvPr id="224" name="Google Shape;224;p24"/>
          <p:cNvSpPr txBox="1"/>
          <p:nvPr/>
        </p:nvSpPr>
        <p:spPr>
          <a:xfrm>
            <a:off x="214775" y="1419725"/>
            <a:ext cx="6683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Trebuchet MS"/>
                <a:ea typeface="Trebuchet MS"/>
                <a:cs typeface="Trebuchet MS"/>
                <a:sym typeface="Trebuchet MS"/>
              </a:rPr>
              <a:t>The force on a charged particle in electric and magnetic fields is given by the </a:t>
            </a:r>
            <a:r>
              <a:rPr b="1" lang="en" sz="2100">
                <a:latin typeface="Trebuchet MS"/>
                <a:ea typeface="Trebuchet MS"/>
                <a:cs typeface="Trebuchet MS"/>
                <a:sym typeface="Trebuchet MS"/>
              </a:rPr>
              <a:t>Lorentz Force Law</a:t>
            </a:r>
            <a:r>
              <a:rPr lang="en" sz="2100"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b="1" sz="2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5" name="Google Shape;225;p24"/>
          <p:cNvSpPr txBox="1"/>
          <p:nvPr/>
        </p:nvSpPr>
        <p:spPr>
          <a:xfrm>
            <a:off x="2777600" y="2542275"/>
            <a:ext cx="2973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Trebuchet MS"/>
                <a:ea typeface="Trebuchet MS"/>
                <a:cs typeface="Trebuchet MS"/>
                <a:sym typeface="Trebuchet MS"/>
              </a:rPr>
              <a:t>Let’s now consider just a magnetic field:</a:t>
            </a:r>
            <a:endParaRPr b="1" sz="2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6" name="Google Shape;226;p24"/>
          <p:cNvSpPr txBox="1"/>
          <p:nvPr/>
        </p:nvSpPr>
        <p:spPr>
          <a:xfrm>
            <a:off x="2861825" y="4298525"/>
            <a:ext cx="5765100" cy="831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Trebuchet MS"/>
                <a:ea typeface="Trebuchet MS"/>
                <a:cs typeface="Trebuchet MS"/>
                <a:sym typeface="Trebuchet MS"/>
              </a:rPr>
              <a:t>This term indicates any velocity </a:t>
            </a:r>
            <a:r>
              <a:rPr lang="en" sz="2100">
                <a:latin typeface="Trebuchet MS"/>
                <a:ea typeface="Trebuchet MS"/>
                <a:cs typeface="Trebuchet MS"/>
                <a:sym typeface="Trebuchet MS"/>
              </a:rPr>
              <a:t>perpendicular</a:t>
            </a:r>
            <a:r>
              <a:rPr lang="en" sz="2100">
                <a:latin typeface="Trebuchet MS"/>
                <a:ea typeface="Trebuchet MS"/>
                <a:cs typeface="Trebuchet MS"/>
                <a:sym typeface="Trebuchet MS"/>
              </a:rPr>
              <a:t> to the field produces a corresponding force</a:t>
            </a:r>
            <a:endParaRPr b="1" sz="2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7" name="Google Shape;227;p24"/>
          <p:cNvSpPr/>
          <p:nvPr/>
        </p:nvSpPr>
        <p:spPr>
          <a:xfrm flipH="1">
            <a:off x="7370350" y="3480500"/>
            <a:ext cx="648900" cy="8181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25"/>
          <p:cNvSpPr txBox="1"/>
          <p:nvPr/>
        </p:nvSpPr>
        <p:spPr>
          <a:xfrm>
            <a:off x="214775" y="371825"/>
            <a:ext cx="6771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 u="sng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 #0:</a:t>
            </a:r>
            <a:r>
              <a:rPr b="1" lang="en" sz="31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(cont.)</a:t>
            </a:r>
            <a:endParaRPr b="1" sz="31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4" name="Google Shape;234;p25"/>
          <p:cNvSpPr txBox="1"/>
          <p:nvPr/>
        </p:nvSpPr>
        <p:spPr>
          <a:xfrm>
            <a:off x="258575" y="1033625"/>
            <a:ext cx="8407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Trebuchet MS"/>
                <a:ea typeface="Trebuchet MS"/>
                <a:cs typeface="Trebuchet MS"/>
                <a:sym typeface="Trebuchet MS"/>
              </a:rPr>
              <a:t>We can use this to predict the motion of the electron in 3D through its changing 3-vector representation. This is done via standard calculus and equations of motion. </a:t>
            </a:r>
            <a:r>
              <a:rPr b="1" lang="en" sz="21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(You are not expected to know this - beyond the scope of this class at the present)</a:t>
            </a:r>
            <a:endParaRPr b="1" sz="21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35" name="Google Shape;2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62892"/>
            <a:ext cx="4620974" cy="938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574" y="3415150"/>
            <a:ext cx="1521650" cy="137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6050" y="3298450"/>
            <a:ext cx="2737708" cy="149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73367" y="3366213"/>
            <a:ext cx="3882733" cy="147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5"/>
          <p:cNvSpPr txBox="1"/>
          <p:nvPr/>
        </p:nvSpPr>
        <p:spPr>
          <a:xfrm>
            <a:off x="5040325" y="2711750"/>
            <a:ext cx="2254800" cy="4617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</a:rPr>
              <a:t>Newton’s 2nd Law!</a:t>
            </a:r>
            <a:endParaRPr b="1" sz="1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26"/>
          <p:cNvSpPr txBox="1"/>
          <p:nvPr/>
        </p:nvSpPr>
        <p:spPr>
          <a:xfrm>
            <a:off x="214775" y="371825"/>
            <a:ext cx="6771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 u="sng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 #0:</a:t>
            </a:r>
            <a:r>
              <a:rPr b="1" lang="en" sz="31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(cont.)</a:t>
            </a:r>
            <a:endParaRPr b="1" sz="31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6" name="Google Shape;246;p26"/>
          <p:cNvSpPr txBox="1"/>
          <p:nvPr/>
        </p:nvSpPr>
        <p:spPr>
          <a:xfrm>
            <a:off x="258575" y="1033625"/>
            <a:ext cx="87627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Trebuchet MS"/>
                <a:ea typeface="Trebuchet MS"/>
                <a:cs typeface="Trebuchet MS"/>
                <a:sym typeface="Trebuchet MS"/>
              </a:rPr>
              <a:t>For this example, we assume the magnetic field is oriented along the e</a:t>
            </a:r>
            <a:r>
              <a:rPr baseline="-25000" lang="en" sz="2100"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lang="en" sz="2100">
                <a:latin typeface="Trebuchet MS"/>
                <a:ea typeface="Trebuchet MS"/>
                <a:cs typeface="Trebuchet MS"/>
                <a:sym typeface="Trebuchet MS"/>
              </a:rPr>
              <a:t>-axis. We can compute the magnetic force via the cross product to find the acceleration of the electron.</a:t>
            </a:r>
            <a:endParaRPr b="1" sz="21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47" name="Google Shape;247;p26"/>
          <p:cNvCxnSpPr/>
          <p:nvPr/>
        </p:nvCxnSpPr>
        <p:spPr>
          <a:xfrm rot="10800000">
            <a:off x="1164300" y="2181050"/>
            <a:ext cx="0" cy="1695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8" name="Google Shape;248;p26"/>
          <p:cNvCxnSpPr/>
          <p:nvPr/>
        </p:nvCxnSpPr>
        <p:spPr>
          <a:xfrm flipH="1">
            <a:off x="339000" y="3876050"/>
            <a:ext cx="825300" cy="618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26"/>
          <p:cNvCxnSpPr/>
          <p:nvPr/>
        </p:nvCxnSpPr>
        <p:spPr>
          <a:xfrm>
            <a:off x="1164300" y="3876050"/>
            <a:ext cx="14001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50" name="Google Shape;2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575" y="4574463"/>
            <a:ext cx="383500" cy="404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4400" y="3689775"/>
            <a:ext cx="383500" cy="372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6075" y="2067625"/>
            <a:ext cx="383508" cy="39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3" name="Google Shape;253;p26"/>
          <p:cNvCxnSpPr/>
          <p:nvPr/>
        </p:nvCxnSpPr>
        <p:spPr>
          <a:xfrm>
            <a:off x="442150" y="2623350"/>
            <a:ext cx="24465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254" name="Google Shape;254;p26"/>
          <p:cNvCxnSpPr/>
          <p:nvPr/>
        </p:nvCxnSpPr>
        <p:spPr>
          <a:xfrm>
            <a:off x="442150" y="2987100"/>
            <a:ext cx="24465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255" name="Google Shape;255;p26"/>
          <p:cNvCxnSpPr/>
          <p:nvPr/>
        </p:nvCxnSpPr>
        <p:spPr>
          <a:xfrm>
            <a:off x="442150" y="3326075"/>
            <a:ext cx="24465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256" name="Google Shape;256;p26"/>
          <p:cNvCxnSpPr/>
          <p:nvPr/>
        </p:nvCxnSpPr>
        <p:spPr>
          <a:xfrm>
            <a:off x="442150" y="3670075"/>
            <a:ext cx="24465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lgDash"/>
            <a:round/>
            <a:headEnd len="med" w="med" type="none"/>
            <a:tailEnd len="med" w="med" type="triangle"/>
          </a:ln>
        </p:spPr>
      </p:cxnSp>
      <p:pic>
        <p:nvPicPr>
          <p:cNvPr id="257" name="Google Shape;257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47900" y="2853225"/>
            <a:ext cx="548700" cy="633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6"/>
          <p:cNvPicPr preferRelativeResize="0"/>
          <p:nvPr/>
        </p:nvPicPr>
        <p:blipFill rotWithShape="1">
          <a:blip r:embed="rId7">
            <a:alphaModFix/>
          </a:blip>
          <a:srcRect b="0" l="0" r="43623" t="0"/>
          <a:stretch/>
        </p:blipFill>
        <p:spPr>
          <a:xfrm>
            <a:off x="4348000" y="2181050"/>
            <a:ext cx="1871274" cy="1814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09650" y="2322288"/>
            <a:ext cx="1871283" cy="169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27"/>
          <p:cNvSpPr txBox="1"/>
          <p:nvPr/>
        </p:nvSpPr>
        <p:spPr>
          <a:xfrm>
            <a:off x="214775" y="371825"/>
            <a:ext cx="6771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 u="sng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 #0:</a:t>
            </a:r>
            <a:r>
              <a:rPr b="1" lang="en" sz="31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(cont.) - Cross Product</a:t>
            </a:r>
            <a:endParaRPr b="1" sz="31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66" name="Google Shape;266;p27"/>
          <p:cNvPicPr preferRelativeResize="0"/>
          <p:nvPr/>
        </p:nvPicPr>
        <p:blipFill rotWithShape="1">
          <a:blip r:embed="rId3">
            <a:alphaModFix/>
          </a:blip>
          <a:srcRect b="0" l="4231" r="4368" t="0"/>
          <a:stretch/>
        </p:blipFill>
        <p:spPr>
          <a:xfrm>
            <a:off x="214775" y="1033625"/>
            <a:ext cx="8236354" cy="402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28"/>
          <p:cNvSpPr txBox="1"/>
          <p:nvPr/>
        </p:nvSpPr>
        <p:spPr>
          <a:xfrm>
            <a:off x="214775" y="371825"/>
            <a:ext cx="39708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 u="sng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 #0:</a:t>
            </a:r>
            <a:r>
              <a:rPr b="1" lang="en" sz="31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(cont.)</a:t>
            </a:r>
            <a:endParaRPr b="1" sz="31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3" name="Google Shape;273;p28"/>
          <p:cNvSpPr txBox="1"/>
          <p:nvPr/>
        </p:nvSpPr>
        <p:spPr>
          <a:xfrm>
            <a:off x="258575" y="1033625"/>
            <a:ext cx="8628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Trebuchet MS"/>
                <a:ea typeface="Trebuchet MS"/>
                <a:cs typeface="Trebuchet MS"/>
                <a:sym typeface="Trebuchet MS"/>
              </a:rPr>
              <a:t>The magnetic force is now known. We can then derive acceleration.</a:t>
            </a:r>
            <a:endParaRPr b="1" sz="21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74" name="Google Shape;2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576" y="1541525"/>
            <a:ext cx="3713143" cy="351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215280"/>
            <a:ext cx="4419601" cy="2167794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8"/>
          <p:cNvSpPr/>
          <p:nvPr/>
        </p:nvSpPr>
        <p:spPr>
          <a:xfrm>
            <a:off x="4126600" y="2859150"/>
            <a:ext cx="810600" cy="89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" name="Google Shape;282;p29"/>
          <p:cNvSpPr txBox="1"/>
          <p:nvPr/>
        </p:nvSpPr>
        <p:spPr>
          <a:xfrm>
            <a:off x="214775" y="371825"/>
            <a:ext cx="39708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 u="sng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 #0:</a:t>
            </a:r>
            <a:r>
              <a:rPr b="1" lang="en" sz="31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(cont.)</a:t>
            </a:r>
            <a:endParaRPr b="1" sz="31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83" name="Google Shape;283;p29"/>
          <p:cNvPicPr preferRelativeResize="0"/>
          <p:nvPr/>
        </p:nvPicPr>
        <p:blipFill rotWithShape="1">
          <a:blip r:embed="rId3">
            <a:alphaModFix/>
          </a:blip>
          <a:srcRect b="0" l="17070" r="14809" t="13688"/>
          <a:stretch/>
        </p:blipFill>
        <p:spPr>
          <a:xfrm>
            <a:off x="5689875" y="532034"/>
            <a:ext cx="3454126" cy="323294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9"/>
          <p:cNvSpPr txBox="1"/>
          <p:nvPr/>
        </p:nvSpPr>
        <p:spPr>
          <a:xfrm>
            <a:off x="258575" y="1033625"/>
            <a:ext cx="6108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Trebuchet MS"/>
                <a:ea typeface="Trebuchet MS"/>
                <a:cs typeface="Trebuchet MS"/>
                <a:sym typeface="Trebuchet MS"/>
              </a:rPr>
              <a:t>After some basic calculus we find the vector representations of the velocity of the charge from the acceleration. With further integration we can find the position vector as well.</a:t>
            </a:r>
            <a:endParaRPr b="1" sz="21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85" name="Google Shape;28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60500" y="2419350"/>
            <a:ext cx="383500" cy="372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6375" y="3021963"/>
            <a:ext cx="383500" cy="404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06700" y="106625"/>
            <a:ext cx="383508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9"/>
          <p:cNvSpPr txBox="1"/>
          <p:nvPr/>
        </p:nvSpPr>
        <p:spPr>
          <a:xfrm>
            <a:off x="7941175" y="152400"/>
            <a:ext cx="1126500" cy="14775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FF"/>
                </a:solidFill>
              </a:rPr>
              <a:t>Motion forms helical path</a:t>
            </a:r>
            <a:endParaRPr b="1" sz="2100">
              <a:solidFill>
                <a:srgbClr val="0000FF"/>
              </a:solidFill>
            </a:endParaRPr>
          </a:p>
        </p:txBody>
      </p:sp>
      <p:pic>
        <p:nvPicPr>
          <p:cNvPr id="289" name="Google Shape;289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8600" y="2434925"/>
            <a:ext cx="2042619" cy="93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8575" y="3654800"/>
            <a:ext cx="2813242" cy="115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9"/>
          <p:cNvSpPr/>
          <p:nvPr/>
        </p:nvSpPr>
        <p:spPr>
          <a:xfrm>
            <a:off x="1014400" y="3322775"/>
            <a:ext cx="548700" cy="661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90475" y="3654797"/>
            <a:ext cx="2750950" cy="1358903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9"/>
          <p:cNvSpPr/>
          <p:nvPr/>
        </p:nvSpPr>
        <p:spPr>
          <a:xfrm>
            <a:off x="3121900" y="3883400"/>
            <a:ext cx="692400" cy="66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9"/>
          <p:cNvSpPr txBox="1"/>
          <p:nvPr/>
        </p:nvSpPr>
        <p:spPr>
          <a:xfrm>
            <a:off x="7091100" y="3895650"/>
            <a:ext cx="1612200" cy="8772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FF"/>
                </a:solidFill>
              </a:rPr>
              <a:t>Describes rotations in the complex plane</a:t>
            </a:r>
            <a:endParaRPr b="1" sz="1500">
              <a:solidFill>
                <a:srgbClr val="0000FF"/>
              </a:solidFill>
            </a:endParaRPr>
          </a:p>
        </p:txBody>
      </p:sp>
      <p:cxnSp>
        <p:nvCxnSpPr>
          <p:cNvPr id="295" name="Google Shape;295;p29"/>
          <p:cNvCxnSpPr>
            <a:stCxn id="294" idx="1"/>
          </p:cNvCxnSpPr>
          <p:nvPr/>
        </p:nvCxnSpPr>
        <p:spPr>
          <a:xfrm rot="10800000">
            <a:off x="6528900" y="3994050"/>
            <a:ext cx="562200" cy="3402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29"/>
          <p:cNvCxnSpPr>
            <a:stCxn id="294" idx="1"/>
          </p:cNvCxnSpPr>
          <p:nvPr/>
        </p:nvCxnSpPr>
        <p:spPr>
          <a:xfrm flipH="1">
            <a:off x="6558300" y="4334250"/>
            <a:ext cx="532800" cy="2934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" name="Google Shape;297;p29"/>
          <p:cNvCxnSpPr>
            <a:stCxn id="294" idx="0"/>
            <a:endCxn id="288" idx="2"/>
          </p:cNvCxnSpPr>
          <p:nvPr/>
        </p:nvCxnSpPr>
        <p:spPr>
          <a:xfrm flipH="1" rot="10800000">
            <a:off x="7897200" y="1629750"/>
            <a:ext cx="607200" cy="22659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8" name="Google Shape;298;p29"/>
          <p:cNvSpPr txBox="1"/>
          <p:nvPr/>
        </p:nvSpPr>
        <p:spPr>
          <a:xfrm>
            <a:off x="2271225" y="3174375"/>
            <a:ext cx="2283000" cy="4155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FF"/>
                </a:solidFill>
              </a:rPr>
              <a:t>Derive again to solve</a:t>
            </a:r>
            <a:endParaRPr b="1" sz="15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2207400" y="2025575"/>
            <a:ext cx="50184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accent1"/>
                </a:solidFill>
                <a:latin typeface="Overpass Mono"/>
                <a:ea typeface="Overpass Mono"/>
                <a:cs typeface="Overpass Mono"/>
                <a:sym typeface="Overpass Mono"/>
              </a:rPr>
              <a:t>bit.ly/ece3-lab5</a:t>
            </a:r>
            <a:endParaRPr b="1" sz="3500">
              <a:solidFill>
                <a:schemeClr val="accen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accen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accen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20">
                <a:latin typeface="Roboto Mono"/>
                <a:ea typeface="Roboto Mono"/>
                <a:cs typeface="Roboto Mono"/>
                <a:sym typeface="Roboto Mono"/>
              </a:rPr>
              <a:t>Outline</a:t>
            </a:r>
            <a:endParaRPr sz="292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557775"/>
            <a:ext cx="9067500" cy="38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Roboto Mono"/>
              <a:buChar char="●"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Matrix, Vector Relationships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Mono"/>
              <a:buChar char="●"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Special Matrices (See ipynb)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Mono"/>
              <a:buChar char="●"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Matrix Norm (See ipynb)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Mono"/>
              <a:buChar char="●"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Matrix Vector Multiplication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214775" y="371825"/>
            <a:ext cx="6713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Matrices and Vectors</a:t>
            </a:r>
            <a:endParaRPr b="1" sz="31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214775" y="1033625"/>
            <a:ext cx="8806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rebuchet MS"/>
              <a:buChar char="-"/>
            </a:pPr>
            <a:r>
              <a:rPr lang="en" sz="2100">
                <a:latin typeface="Trebuchet MS"/>
                <a:ea typeface="Trebuchet MS"/>
                <a:cs typeface="Trebuchet MS"/>
                <a:sym typeface="Trebuchet MS"/>
              </a:rPr>
              <a:t>If you are studying a system with </a:t>
            </a:r>
            <a:r>
              <a:rPr i="1" lang="en" sz="2100"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lang="en" sz="2100">
                <a:latin typeface="Trebuchet MS"/>
                <a:ea typeface="Trebuchet MS"/>
                <a:cs typeface="Trebuchet MS"/>
                <a:sym typeface="Trebuchet MS"/>
              </a:rPr>
              <a:t> pieces of data, you can represent the data with a </a:t>
            </a:r>
            <a:r>
              <a:rPr i="1" lang="en" sz="2100"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lang="en" sz="2100">
                <a:latin typeface="Trebuchet MS"/>
                <a:ea typeface="Trebuchet MS"/>
                <a:cs typeface="Trebuchet MS"/>
                <a:sym typeface="Trebuchet MS"/>
              </a:rPr>
              <a:t>-dimensional </a:t>
            </a:r>
            <a:r>
              <a:rPr b="1" lang="en" sz="2100">
                <a:latin typeface="Trebuchet MS"/>
                <a:ea typeface="Trebuchet MS"/>
                <a:cs typeface="Trebuchet MS"/>
                <a:sym typeface="Trebuchet MS"/>
              </a:rPr>
              <a:t>vector</a:t>
            </a:r>
            <a:endParaRPr b="1" sz="21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rebuchet MS"/>
              <a:buChar char="-"/>
            </a:pPr>
            <a:r>
              <a:rPr lang="en" sz="2100">
                <a:latin typeface="Trebuchet MS"/>
                <a:ea typeface="Trebuchet MS"/>
                <a:cs typeface="Trebuchet MS"/>
                <a:sym typeface="Trebuchet MS"/>
              </a:rPr>
              <a:t>Transformations (how these </a:t>
            </a:r>
            <a:r>
              <a:rPr i="1" lang="en" sz="2100"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lang="en" sz="2100">
                <a:latin typeface="Trebuchet MS"/>
                <a:ea typeface="Trebuchet MS"/>
                <a:cs typeface="Trebuchet MS"/>
                <a:sym typeface="Trebuchet MS"/>
              </a:rPr>
              <a:t> pieces of data change) in your system can be represented with a </a:t>
            </a:r>
            <a:r>
              <a:rPr b="1" lang="en" sz="2100">
                <a:latin typeface="Trebuchet MS"/>
                <a:ea typeface="Trebuchet MS"/>
                <a:cs typeface="Trebuchet MS"/>
                <a:sym typeface="Trebuchet MS"/>
              </a:rPr>
              <a:t>matrix</a:t>
            </a:r>
            <a:endParaRPr sz="2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214775" y="2851525"/>
            <a:ext cx="623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Trebuchet MS"/>
                <a:ea typeface="Trebuchet MS"/>
                <a:cs typeface="Trebuchet MS"/>
                <a:sym typeface="Trebuchet MS"/>
              </a:rPr>
              <a:t>Ex:</a:t>
            </a:r>
            <a:endParaRPr b="1" sz="2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700925" y="2851475"/>
            <a:ext cx="3416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Trebuchet MS"/>
                <a:ea typeface="Trebuchet MS"/>
                <a:cs typeface="Trebuchet MS"/>
                <a:sym typeface="Trebuchet MS"/>
              </a:rPr>
              <a:t>Transformation Matrix:</a:t>
            </a:r>
            <a:r>
              <a:rPr b="1" lang="en" sz="2100">
                <a:latin typeface="Trebuchet MS"/>
                <a:ea typeface="Trebuchet MS"/>
                <a:cs typeface="Trebuchet MS"/>
                <a:sym typeface="Trebuchet MS"/>
              </a:rPr>
              <a:t> A</a:t>
            </a:r>
            <a:r>
              <a:rPr lang="en" sz="2100">
                <a:latin typeface="Trebuchet MS"/>
                <a:ea typeface="Trebuchet MS"/>
                <a:cs typeface="Trebuchet MS"/>
                <a:sym typeface="Trebuchet MS"/>
              </a:rPr>
              <a:t> = </a:t>
            </a:r>
            <a:endParaRPr b="1" sz="2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6046950" y="2851488"/>
            <a:ext cx="2385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Trebuchet MS"/>
                <a:ea typeface="Trebuchet MS"/>
                <a:cs typeface="Trebuchet MS"/>
                <a:sym typeface="Trebuchet MS"/>
              </a:rPr>
              <a:t>Initial</a:t>
            </a:r>
            <a:r>
              <a:rPr lang="en" sz="2100">
                <a:latin typeface="Trebuchet MS"/>
                <a:ea typeface="Trebuchet MS"/>
                <a:cs typeface="Trebuchet MS"/>
                <a:sym typeface="Trebuchet MS"/>
              </a:rPr>
              <a:t> Vector: </a:t>
            </a:r>
            <a:r>
              <a:rPr b="1" lang="en" sz="2100">
                <a:latin typeface="Trebuchet MS"/>
                <a:ea typeface="Trebuchet MS"/>
                <a:cs typeface="Trebuchet MS"/>
                <a:sym typeface="Trebuchet MS"/>
              </a:rPr>
              <a:t>v</a:t>
            </a:r>
            <a:r>
              <a:rPr b="1" baseline="-25000" lang="en" sz="2100">
                <a:latin typeface="Trebuchet MS"/>
                <a:ea typeface="Trebuchet MS"/>
                <a:cs typeface="Trebuchet MS"/>
                <a:sym typeface="Trebuchet MS"/>
              </a:rPr>
              <a:t>i</a:t>
            </a:r>
            <a:r>
              <a:rPr lang="en" sz="2100">
                <a:latin typeface="Trebuchet MS"/>
                <a:ea typeface="Trebuchet MS"/>
                <a:cs typeface="Trebuchet MS"/>
                <a:sym typeface="Trebuchet MS"/>
              </a:rPr>
              <a:t> = </a:t>
            </a:r>
            <a:endParaRPr sz="2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86" name="Google Shape;86;p17"/>
          <p:cNvGraphicFramePr/>
          <p:nvPr/>
        </p:nvGraphicFramePr>
        <p:xfrm>
          <a:off x="5246538" y="38521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{7DC9327D-6E46-421A-8186-F09B0670390C}</a:tableStyleId>
              </a:tblPr>
              <a:tblGrid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baseline="-25000" lang="en"/>
                        <a:t>i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</a:t>
                      </a:r>
                      <a:r>
                        <a:rPr baseline="-25000" lang="en"/>
                        <a:t>i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z</a:t>
                      </a:r>
                      <a:r>
                        <a:rPr baseline="-25000" lang="en"/>
                        <a:t>i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7" name="Google Shape;87;p17"/>
          <p:cNvSpPr/>
          <p:nvPr/>
        </p:nvSpPr>
        <p:spPr>
          <a:xfrm>
            <a:off x="5246548" y="3852150"/>
            <a:ext cx="308700" cy="1188600"/>
          </a:xfrm>
          <a:prstGeom prst="bracketPair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733000" y="4192500"/>
            <a:ext cx="2960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Trebuchet MS"/>
                <a:ea typeface="Trebuchet MS"/>
                <a:cs typeface="Trebuchet MS"/>
                <a:sym typeface="Trebuchet MS"/>
              </a:rPr>
              <a:t>Final</a:t>
            </a:r>
            <a:r>
              <a:rPr lang="en" sz="2100">
                <a:latin typeface="Trebuchet MS"/>
                <a:ea typeface="Trebuchet MS"/>
                <a:cs typeface="Trebuchet MS"/>
                <a:sym typeface="Trebuchet MS"/>
              </a:rPr>
              <a:t> Vector: </a:t>
            </a:r>
            <a:r>
              <a:rPr b="1" lang="en" sz="2100">
                <a:latin typeface="Trebuchet MS"/>
                <a:ea typeface="Trebuchet MS"/>
                <a:cs typeface="Trebuchet MS"/>
                <a:sym typeface="Trebuchet MS"/>
              </a:rPr>
              <a:t>v</a:t>
            </a:r>
            <a:r>
              <a:rPr b="1" baseline="-25000" lang="en" sz="2100">
                <a:latin typeface="Trebuchet MS"/>
                <a:ea typeface="Trebuchet MS"/>
                <a:cs typeface="Trebuchet MS"/>
                <a:sym typeface="Trebuchet MS"/>
              </a:rPr>
              <a:t>f</a:t>
            </a:r>
            <a:r>
              <a:rPr lang="en" sz="2100">
                <a:latin typeface="Trebuchet MS"/>
                <a:ea typeface="Trebuchet MS"/>
                <a:cs typeface="Trebuchet MS"/>
                <a:sym typeface="Trebuchet MS"/>
              </a:rPr>
              <a:t> = </a:t>
            </a:r>
            <a:r>
              <a:rPr b="1" lang="en" sz="2100"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lang="en" sz="210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en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</a:t>
            </a:r>
            <a:r>
              <a:rPr b="1" baseline="-25000" lang="en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</a:t>
            </a:r>
            <a:r>
              <a:rPr lang="en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= </a:t>
            </a:r>
            <a:endParaRPr sz="2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89" name="Google Shape;89;p17"/>
          <p:cNvGraphicFramePr/>
          <p:nvPr/>
        </p:nvGraphicFramePr>
        <p:xfrm>
          <a:off x="3695413" y="38521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{7DC9327D-6E46-421A-8186-F09B0670390C}</a:tableStyleId>
              </a:tblPr>
              <a:tblGrid>
                <a:gridCol w="498975"/>
                <a:gridCol w="498975"/>
                <a:gridCol w="417875"/>
              </a:tblGrid>
              <a:tr h="30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11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12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13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21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22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23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31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32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33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0" name="Google Shape;90;p17"/>
          <p:cNvSpPr/>
          <p:nvPr/>
        </p:nvSpPr>
        <p:spPr>
          <a:xfrm>
            <a:off x="3695375" y="3852125"/>
            <a:ext cx="1415700" cy="1188600"/>
          </a:xfrm>
          <a:prstGeom prst="bracketPair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5581825" y="4192463"/>
            <a:ext cx="308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=</a:t>
            </a:r>
            <a:endParaRPr sz="2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92" name="Google Shape;92;p17"/>
          <p:cNvGraphicFramePr/>
          <p:nvPr/>
        </p:nvGraphicFramePr>
        <p:xfrm>
          <a:off x="5917088" y="38521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{7DC9327D-6E46-421A-8186-F09B0670390C}</a:tableStyleId>
              </a:tblPr>
              <a:tblGrid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baseline="-25000" lang="en"/>
                        <a:t>f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</a:t>
                      </a:r>
                      <a:r>
                        <a:rPr baseline="-25000" lang="en"/>
                        <a:t>f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z</a:t>
                      </a:r>
                      <a:r>
                        <a:rPr baseline="-25000" lang="en"/>
                        <a:t>f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3" name="Google Shape;93;p17"/>
          <p:cNvSpPr/>
          <p:nvPr/>
        </p:nvSpPr>
        <p:spPr>
          <a:xfrm>
            <a:off x="5917098" y="3852138"/>
            <a:ext cx="308700" cy="1188600"/>
          </a:xfrm>
          <a:prstGeom prst="bracketPair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4" name="Google Shape;94;p17"/>
          <p:cNvGraphicFramePr/>
          <p:nvPr/>
        </p:nvGraphicFramePr>
        <p:xfrm>
          <a:off x="4128538" y="25111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{7DC9327D-6E46-421A-8186-F09B0670390C}</a:tableStyleId>
              </a:tblPr>
              <a:tblGrid>
                <a:gridCol w="498975"/>
                <a:gridCol w="498975"/>
                <a:gridCol w="417875"/>
              </a:tblGrid>
              <a:tr h="30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11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12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13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21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22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23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31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32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33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5" name="Google Shape;95;p17"/>
          <p:cNvSpPr/>
          <p:nvPr/>
        </p:nvSpPr>
        <p:spPr>
          <a:xfrm>
            <a:off x="4128500" y="2511100"/>
            <a:ext cx="1415700" cy="1188600"/>
          </a:xfrm>
          <a:prstGeom prst="bracketPair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6" name="Google Shape;96;p17"/>
          <p:cNvGraphicFramePr/>
          <p:nvPr/>
        </p:nvGraphicFramePr>
        <p:xfrm>
          <a:off x="8356038" y="25111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{7DC9327D-6E46-421A-8186-F09B0670390C}</a:tableStyleId>
              </a:tblPr>
              <a:tblGrid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baseline="-25000" lang="en"/>
                        <a:t>i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</a:t>
                      </a:r>
                      <a:r>
                        <a:rPr baseline="-25000" lang="en"/>
                        <a:t>i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z</a:t>
                      </a:r>
                      <a:r>
                        <a:rPr baseline="-25000" lang="en"/>
                        <a:t>i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7" name="Google Shape;97;p17"/>
          <p:cNvSpPr/>
          <p:nvPr/>
        </p:nvSpPr>
        <p:spPr>
          <a:xfrm>
            <a:off x="8356048" y="2511163"/>
            <a:ext cx="308700" cy="1188600"/>
          </a:xfrm>
          <a:prstGeom prst="bracketPair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214775" y="371825"/>
            <a:ext cx="6713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Matrices and Vectors</a:t>
            </a:r>
            <a:endParaRPr b="1" sz="31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214775" y="1033625"/>
            <a:ext cx="88065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rebuchet MS"/>
              <a:buChar char="-"/>
            </a:pPr>
            <a:r>
              <a:rPr lang="en" sz="2100">
                <a:latin typeface="Trebuchet MS"/>
                <a:ea typeface="Trebuchet MS"/>
                <a:cs typeface="Trebuchet MS"/>
                <a:sym typeface="Trebuchet MS"/>
              </a:rPr>
              <a:t>Matrices can also describe </a:t>
            </a:r>
            <a:r>
              <a:rPr b="1" lang="en" sz="2100">
                <a:latin typeface="Trebuchet MS"/>
                <a:ea typeface="Trebuchet MS"/>
                <a:cs typeface="Trebuchet MS"/>
                <a:sym typeface="Trebuchet MS"/>
              </a:rPr>
              <a:t>functions</a:t>
            </a:r>
            <a:r>
              <a:rPr lang="en" sz="2100">
                <a:latin typeface="Trebuchet MS"/>
                <a:ea typeface="Trebuchet MS"/>
                <a:cs typeface="Trebuchet MS"/>
                <a:sym typeface="Trebuchet MS"/>
              </a:rPr>
              <a:t> that take a vector as input and output another vector. Nonlinear and high order functions can similarly be approximated with matrix/vector multiplication.</a:t>
            </a:r>
            <a:endParaRPr sz="2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105" name="Google Shape;105;p18"/>
          <p:cNvGraphicFramePr/>
          <p:nvPr/>
        </p:nvGraphicFramePr>
        <p:xfrm>
          <a:off x="6399388" y="25717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{7DC9327D-6E46-421A-8186-F09B0670390C}</a:tableStyleId>
              </a:tblPr>
              <a:tblGrid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baseline="-25000" lang="en"/>
                        <a:t>i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</a:t>
                      </a:r>
                      <a:r>
                        <a:rPr baseline="-25000" lang="en"/>
                        <a:t>i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z</a:t>
                      </a:r>
                      <a:r>
                        <a:rPr baseline="-25000" lang="en"/>
                        <a:t>i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6" name="Google Shape;106;p18"/>
          <p:cNvSpPr/>
          <p:nvPr/>
        </p:nvSpPr>
        <p:spPr>
          <a:xfrm>
            <a:off x="6399398" y="2571800"/>
            <a:ext cx="308700" cy="1188600"/>
          </a:xfrm>
          <a:prstGeom prst="bracketPair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671450" y="2912150"/>
            <a:ext cx="4175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Trebuchet MS"/>
                <a:ea typeface="Trebuchet MS"/>
                <a:cs typeface="Trebuchet MS"/>
                <a:sym typeface="Trebuchet MS"/>
              </a:rPr>
              <a:t>Function of vector </a:t>
            </a:r>
            <a:r>
              <a:rPr b="1" lang="en" sz="2100">
                <a:latin typeface="Trebuchet MS"/>
                <a:ea typeface="Trebuchet MS"/>
                <a:cs typeface="Trebuchet MS"/>
                <a:sym typeface="Trebuchet MS"/>
              </a:rPr>
              <a:t>v</a:t>
            </a:r>
            <a:r>
              <a:rPr lang="en" sz="2100"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b="1" lang="en" sz="2100">
                <a:latin typeface="Trebuchet MS"/>
                <a:ea typeface="Trebuchet MS"/>
                <a:cs typeface="Trebuchet MS"/>
                <a:sym typeface="Trebuchet MS"/>
              </a:rPr>
              <a:t>f(v)</a:t>
            </a:r>
            <a:r>
              <a:rPr lang="en" sz="2100">
                <a:latin typeface="Trebuchet MS"/>
                <a:ea typeface="Trebuchet MS"/>
                <a:cs typeface="Trebuchet MS"/>
                <a:sym typeface="Trebuchet MS"/>
              </a:rPr>
              <a:t>= </a:t>
            </a:r>
            <a:r>
              <a:rPr b="1" lang="en" sz="2100"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lang="en" sz="210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en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</a:t>
            </a:r>
            <a:r>
              <a:rPr lang="en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= </a:t>
            </a:r>
            <a:endParaRPr sz="2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108" name="Google Shape;108;p18"/>
          <p:cNvGraphicFramePr/>
          <p:nvPr/>
        </p:nvGraphicFramePr>
        <p:xfrm>
          <a:off x="4848263" y="25717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{7DC9327D-6E46-421A-8186-F09B0670390C}</a:tableStyleId>
              </a:tblPr>
              <a:tblGrid>
                <a:gridCol w="498975"/>
                <a:gridCol w="498975"/>
                <a:gridCol w="417875"/>
              </a:tblGrid>
              <a:tr h="30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11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12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13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21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22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23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31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32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33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9" name="Google Shape;109;p18"/>
          <p:cNvSpPr/>
          <p:nvPr/>
        </p:nvSpPr>
        <p:spPr>
          <a:xfrm>
            <a:off x="4848225" y="2571775"/>
            <a:ext cx="1415700" cy="1188600"/>
          </a:xfrm>
          <a:prstGeom prst="bracketPair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6734675" y="2912113"/>
            <a:ext cx="308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=</a:t>
            </a:r>
            <a:endParaRPr sz="2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111" name="Google Shape;111;p18"/>
          <p:cNvGraphicFramePr/>
          <p:nvPr/>
        </p:nvGraphicFramePr>
        <p:xfrm>
          <a:off x="7069938" y="25717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{7DC9327D-6E46-421A-8186-F09B0670390C}</a:tableStyleId>
              </a:tblPr>
              <a:tblGrid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baseline="-25000" lang="en"/>
                        <a:t>f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</a:t>
                      </a:r>
                      <a:r>
                        <a:rPr baseline="-25000" lang="en"/>
                        <a:t>f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z</a:t>
                      </a:r>
                      <a:r>
                        <a:rPr baseline="-25000" lang="en"/>
                        <a:t>f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2" name="Google Shape;112;p18"/>
          <p:cNvSpPr/>
          <p:nvPr/>
        </p:nvSpPr>
        <p:spPr>
          <a:xfrm>
            <a:off x="7069948" y="2571788"/>
            <a:ext cx="308700" cy="1188600"/>
          </a:xfrm>
          <a:prstGeom prst="bracketPair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 txBox="1"/>
          <p:nvPr/>
        </p:nvSpPr>
        <p:spPr>
          <a:xfrm>
            <a:off x="6016600" y="4144175"/>
            <a:ext cx="382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v</a:t>
            </a:r>
            <a:endParaRPr b="1" sz="2100"/>
          </a:p>
        </p:txBody>
      </p:sp>
      <p:sp>
        <p:nvSpPr>
          <p:cNvPr id="114" name="Google Shape;114;p18"/>
          <p:cNvSpPr txBox="1"/>
          <p:nvPr/>
        </p:nvSpPr>
        <p:spPr>
          <a:xfrm>
            <a:off x="7183525" y="4144200"/>
            <a:ext cx="645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f(</a:t>
            </a:r>
            <a:r>
              <a:rPr b="1" lang="en" sz="2100"/>
              <a:t>v)</a:t>
            </a:r>
            <a:endParaRPr b="1" sz="2100"/>
          </a:p>
        </p:txBody>
      </p:sp>
      <p:cxnSp>
        <p:nvCxnSpPr>
          <p:cNvPr id="115" name="Google Shape;115;p18"/>
          <p:cNvCxnSpPr>
            <a:endCxn id="106" idx="2"/>
          </p:cNvCxnSpPr>
          <p:nvPr/>
        </p:nvCxnSpPr>
        <p:spPr>
          <a:xfrm flipH="1" rot="10800000">
            <a:off x="6264248" y="3760400"/>
            <a:ext cx="289500" cy="63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8"/>
          <p:cNvCxnSpPr>
            <a:endCxn id="112" idx="2"/>
          </p:cNvCxnSpPr>
          <p:nvPr/>
        </p:nvCxnSpPr>
        <p:spPr>
          <a:xfrm rot="10800000">
            <a:off x="7224298" y="3760388"/>
            <a:ext cx="113700" cy="5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19"/>
          <p:cNvSpPr txBox="1"/>
          <p:nvPr/>
        </p:nvSpPr>
        <p:spPr>
          <a:xfrm>
            <a:off x="214775" y="371825"/>
            <a:ext cx="6713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Matrices Vector Multiplication</a:t>
            </a:r>
            <a:endParaRPr b="1" sz="31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2673000" y="1690925"/>
            <a:ext cx="3417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v = b</a:t>
            </a:r>
            <a:endParaRPr sz="5000"/>
          </a:p>
        </p:txBody>
      </p:sp>
      <p:sp>
        <p:nvSpPr>
          <p:cNvPr id="124" name="Google Shape;124;p19"/>
          <p:cNvSpPr txBox="1"/>
          <p:nvPr/>
        </p:nvSpPr>
        <p:spPr>
          <a:xfrm>
            <a:off x="1699075" y="2884275"/>
            <a:ext cx="2128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 x n</a:t>
            </a:r>
            <a:endParaRPr sz="3000"/>
          </a:p>
        </p:txBody>
      </p:sp>
      <p:cxnSp>
        <p:nvCxnSpPr>
          <p:cNvPr id="125" name="Google Shape;125;p19"/>
          <p:cNvCxnSpPr/>
          <p:nvPr/>
        </p:nvCxnSpPr>
        <p:spPr>
          <a:xfrm flipH="1" rot="10800000">
            <a:off x="2673000" y="2487800"/>
            <a:ext cx="560700" cy="57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19"/>
          <p:cNvSpPr txBox="1"/>
          <p:nvPr/>
        </p:nvSpPr>
        <p:spPr>
          <a:xfrm>
            <a:off x="3675725" y="2884275"/>
            <a:ext cx="2128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 x 1</a:t>
            </a:r>
            <a:endParaRPr sz="3000"/>
          </a:p>
        </p:txBody>
      </p:sp>
      <p:cxnSp>
        <p:nvCxnSpPr>
          <p:cNvPr id="127" name="Google Shape;127;p19"/>
          <p:cNvCxnSpPr/>
          <p:nvPr/>
        </p:nvCxnSpPr>
        <p:spPr>
          <a:xfrm rot="10800000">
            <a:off x="4115650" y="2458275"/>
            <a:ext cx="488400" cy="46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19"/>
          <p:cNvSpPr txBox="1"/>
          <p:nvPr/>
        </p:nvSpPr>
        <p:spPr>
          <a:xfrm>
            <a:off x="5316125" y="2453150"/>
            <a:ext cx="2128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</a:t>
            </a:r>
            <a:r>
              <a:rPr lang="en" sz="3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x 1</a:t>
            </a:r>
            <a:endParaRPr sz="3000"/>
          </a:p>
        </p:txBody>
      </p:sp>
      <p:cxnSp>
        <p:nvCxnSpPr>
          <p:cNvPr id="129" name="Google Shape;129;p19"/>
          <p:cNvCxnSpPr/>
          <p:nvPr/>
        </p:nvCxnSpPr>
        <p:spPr>
          <a:xfrm rot="10800000">
            <a:off x="5316125" y="2315875"/>
            <a:ext cx="488400" cy="46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20"/>
          <p:cNvSpPr txBox="1"/>
          <p:nvPr/>
        </p:nvSpPr>
        <p:spPr>
          <a:xfrm>
            <a:off x="214775" y="371825"/>
            <a:ext cx="25596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 u="sng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 #1:</a:t>
            </a:r>
            <a:endParaRPr b="1" sz="3100" u="sng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2610875" y="371825"/>
            <a:ext cx="5057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Change of Basis</a:t>
            </a:r>
            <a:r>
              <a:rPr b="1" lang="en" sz="31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</p:txBody>
      </p:sp>
      <p:cxnSp>
        <p:nvCxnSpPr>
          <p:cNvPr id="137" name="Google Shape;137;p20"/>
          <p:cNvCxnSpPr/>
          <p:nvPr/>
        </p:nvCxnSpPr>
        <p:spPr>
          <a:xfrm rot="10800000">
            <a:off x="1178200" y="1254325"/>
            <a:ext cx="0" cy="2178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20"/>
          <p:cNvCxnSpPr/>
          <p:nvPr/>
        </p:nvCxnSpPr>
        <p:spPr>
          <a:xfrm flipH="1">
            <a:off x="323200" y="3433225"/>
            <a:ext cx="855000" cy="85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20"/>
          <p:cNvCxnSpPr/>
          <p:nvPr/>
        </p:nvCxnSpPr>
        <p:spPr>
          <a:xfrm>
            <a:off x="1178200" y="3433225"/>
            <a:ext cx="2052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20"/>
          <p:cNvCxnSpPr/>
          <p:nvPr/>
        </p:nvCxnSpPr>
        <p:spPr>
          <a:xfrm flipH="1" rot="10800000">
            <a:off x="1178200" y="2381725"/>
            <a:ext cx="1051500" cy="1051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20"/>
          <p:cNvCxnSpPr/>
          <p:nvPr/>
        </p:nvCxnSpPr>
        <p:spPr>
          <a:xfrm>
            <a:off x="1171475" y="3433225"/>
            <a:ext cx="779100" cy="450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20"/>
          <p:cNvCxnSpPr/>
          <p:nvPr/>
        </p:nvCxnSpPr>
        <p:spPr>
          <a:xfrm rot="10800000">
            <a:off x="706600" y="2616625"/>
            <a:ext cx="471600" cy="816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20"/>
          <p:cNvSpPr txBox="1"/>
          <p:nvPr/>
        </p:nvSpPr>
        <p:spPr>
          <a:xfrm>
            <a:off x="3230325" y="3233125"/>
            <a:ext cx="3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x</a:t>
            </a:r>
            <a:endParaRPr b="1"/>
          </a:p>
        </p:txBody>
      </p:sp>
      <p:sp>
        <p:nvSpPr>
          <p:cNvPr id="144" name="Google Shape;144;p20"/>
          <p:cNvSpPr txBox="1"/>
          <p:nvPr/>
        </p:nvSpPr>
        <p:spPr>
          <a:xfrm>
            <a:off x="1310825" y="1105150"/>
            <a:ext cx="3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</a:t>
            </a:r>
            <a:endParaRPr b="1"/>
          </a:p>
        </p:txBody>
      </p:sp>
      <p:sp>
        <p:nvSpPr>
          <p:cNvPr id="145" name="Google Shape;145;p20"/>
          <p:cNvSpPr txBox="1"/>
          <p:nvPr/>
        </p:nvSpPr>
        <p:spPr>
          <a:xfrm>
            <a:off x="323200" y="4196700"/>
            <a:ext cx="3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z</a:t>
            </a:r>
            <a:endParaRPr b="1"/>
          </a:p>
        </p:txBody>
      </p:sp>
      <p:sp>
        <p:nvSpPr>
          <p:cNvPr id="146" name="Google Shape;146;p20"/>
          <p:cNvSpPr txBox="1"/>
          <p:nvPr/>
        </p:nvSpPr>
        <p:spPr>
          <a:xfrm>
            <a:off x="2306650" y="2216425"/>
            <a:ext cx="3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a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1950575" y="3660775"/>
            <a:ext cx="3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b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566950" y="2216425"/>
            <a:ext cx="3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c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3522850" y="1033625"/>
            <a:ext cx="5330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rebuchet MS"/>
              <a:buChar char="-"/>
            </a:pPr>
            <a:r>
              <a:rPr lang="en" sz="2100">
                <a:latin typeface="Trebuchet MS"/>
                <a:ea typeface="Trebuchet MS"/>
                <a:cs typeface="Trebuchet MS"/>
                <a:sym typeface="Trebuchet MS"/>
              </a:rPr>
              <a:t>We are given standard basis </a:t>
            </a:r>
            <a:r>
              <a:rPr b="1" lang="en" sz="2100">
                <a:latin typeface="Trebuchet MS"/>
                <a:ea typeface="Trebuchet MS"/>
                <a:cs typeface="Trebuchet MS"/>
                <a:sym typeface="Trebuchet MS"/>
              </a:rPr>
              <a:t>(x y z)</a:t>
            </a:r>
            <a:endParaRPr b="1" sz="2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4089850" y="1845725"/>
            <a:ext cx="604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lang="en" sz="2100">
                <a:latin typeface="Trebuchet MS"/>
                <a:ea typeface="Trebuchet MS"/>
                <a:cs typeface="Trebuchet MS"/>
                <a:sym typeface="Trebuchet MS"/>
              </a:rPr>
              <a:t> = </a:t>
            </a:r>
            <a:endParaRPr sz="2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151" name="Google Shape;151;p20"/>
          <p:cNvGraphicFramePr/>
          <p:nvPr/>
        </p:nvGraphicFramePr>
        <p:xfrm>
          <a:off x="4646338" y="15053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{7DC9327D-6E46-421A-8186-F09B0670390C}</a:tableStyleId>
              </a:tblPr>
              <a:tblGrid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2" name="Google Shape;152;p20"/>
          <p:cNvSpPr/>
          <p:nvPr/>
        </p:nvSpPr>
        <p:spPr>
          <a:xfrm>
            <a:off x="4646348" y="1505363"/>
            <a:ext cx="308700" cy="1188600"/>
          </a:xfrm>
          <a:prstGeom prst="bracketPair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0"/>
          <p:cNvSpPr txBox="1"/>
          <p:nvPr/>
        </p:nvSpPr>
        <p:spPr>
          <a:xfrm>
            <a:off x="5281075" y="1845738"/>
            <a:ext cx="604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Trebuchet MS"/>
                <a:ea typeface="Trebuchet MS"/>
                <a:cs typeface="Trebuchet MS"/>
                <a:sym typeface="Trebuchet MS"/>
              </a:rPr>
              <a:t>y</a:t>
            </a:r>
            <a:r>
              <a:rPr lang="en" sz="2100">
                <a:latin typeface="Trebuchet MS"/>
                <a:ea typeface="Trebuchet MS"/>
                <a:cs typeface="Trebuchet MS"/>
                <a:sym typeface="Trebuchet MS"/>
              </a:rPr>
              <a:t> = </a:t>
            </a:r>
            <a:endParaRPr sz="2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154" name="Google Shape;154;p20"/>
          <p:cNvGraphicFramePr/>
          <p:nvPr/>
        </p:nvGraphicFramePr>
        <p:xfrm>
          <a:off x="5837563" y="15053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{7DC9327D-6E46-421A-8186-F09B0670390C}</a:tableStyleId>
              </a:tblPr>
              <a:tblGrid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5" name="Google Shape;155;p20"/>
          <p:cNvSpPr/>
          <p:nvPr/>
        </p:nvSpPr>
        <p:spPr>
          <a:xfrm>
            <a:off x="5837573" y="1505388"/>
            <a:ext cx="308700" cy="1188600"/>
          </a:xfrm>
          <a:prstGeom prst="bracketPair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0"/>
          <p:cNvSpPr txBox="1"/>
          <p:nvPr/>
        </p:nvSpPr>
        <p:spPr>
          <a:xfrm>
            <a:off x="6472300" y="1845763"/>
            <a:ext cx="604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Trebuchet MS"/>
                <a:ea typeface="Trebuchet MS"/>
                <a:cs typeface="Trebuchet MS"/>
                <a:sym typeface="Trebuchet MS"/>
              </a:rPr>
              <a:t>z</a:t>
            </a:r>
            <a:r>
              <a:rPr lang="en" sz="2100">
                <a:latin typeface="Trebuchet MS"/>
                <a:ea typeface="Trebuchet MS"/>
                <a:cs typeface="Trebuchet MS"/>
                <a:sym typeface="Trebuchet MS"/>
              </a:rPr>
              <a:t> = </a:t>
            </a:r>
            <a:endParaRPr sz="2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157" name="Google Shape;157;p20"/>
          <p:cNvGraphicFramePr/>
          <p:nvPr/>
        </p:nvGraphicFramePr>
        <p:xfrm>
          <a:off x="7028788" y="15053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{7DC9327D-6E46-421A-8186-F09B0670390C}</a:tableStyleId>
              </a:tblPr>
              <a:tblGrid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8" name="Google Shape;158;p20"/>
          <p:cNvSpPr/>
          <p:nvPr/>
        </p:nvSpPr>
        <p:spPr>
          <a:xfrm>
            <a:off x="7028798" y="1505425"/>
            <a:ext cx="308700" cy="1188600"/>
          </a:xfrm>
          <a:prstGeom prst="bracketPair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0"/>
          <p:cNvSpPr txBox="1"/>
          <p:nvPr/>
        </p:nvSpPr>
        <p:spPr>
          <a:xfrm>
            <a:off x="3468575" y="2657900"/>
            <a:ext cx="5621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rebuchet MS"/>
              <a:buChar char="-"/>
            </a:pPr>
            <a:r>
              <a:rPr lang="en" sz="2100">
                <a:latin typeface="Trebuchet MS"/>
                <a:ea typeface="Trebuchet MS"/>
                <a:cs typeface="Trebuchet MS"/>
                <a:sym typeface="Trebuchet MS"/>
              </a:rPr>
              <a:t>We now want to make a transformation matrix to switch to the new basis, </a:t>
            </a:r>
            <a:r>
              <a:rPr b="1" lang="en" sz="21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(a b c)</a:t>
            </a:r>
            <a:endParaRPr b="1" sz="21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0" name="Google Shape;160;p20"/>
          <p:cNvSpPr txBox="1"/>
          <p:nvPr/>
        </p:nvSpPr>
        <p:spPr>
          <a:xfrm>
            <a:off x="4089850" y="3821300"/>
            <a:ext cx="604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lang="en" sz="2100">
                <a:latin typeface="Trebuchet MS"/>
                <a:ea typeface="Trebuchet MS"/>
                <a:cs typeface="Trebuchet MS"/>
                <a:sym typeface="Trebuchet MS"/>
              </a:rPr>
              <a:t> = </a:t>
            </a:r>
            <a:endParaRPr sz="2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161" name="Google Shape;161;p20"/>
          <p:cNvGraphicFramePr/>
          <p:nvPr/>
        </p:nvGraphicFramePr>
        <p:xfrm>
          <a:off x="4571988" y="34809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{7DC9327D-6E46-421A-8186-F09B0670390C}</a:tableStyleId>
              </a:tblPr>
              <a:tblGrid>
                <a:gridCol w="855000"/>
              </a:tblGrid>
              <a:tr h="32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√(2) /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√(2) / 2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2" name="Google Shape;162;p20"/>
          <p:cNvSpPr/>
          <p:nvPr/>
        </p:nvSpPr>
        <p:spPr>
          <a:xfrm>
            <a:off x="4681763" y="3453125"/>
            <a:ext cx="664500" cy="1188600"/>
          </a:xfrm>
          <a:prstGeom prst="bracketPair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0"/>
          <p:cNvSpPr txBox="1"/>
          <p:nvPr/>
        </p:nvSpPr>
        <p:spPr>
          <a:xfrm>
            <a:off x="5517963" y="3821350"/>
            <a:ext cx="604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Trebuchet MS"/>
                <a:ea typeface="Trebuchet MS"/>
                <a:cs typeface="Trebuchet MS"/>
                <a:sym typeface="Trebuchet MS"/>
              </a:rPr>
              <a:t>b</a:t>
            </a:r>
            <a:r>
              <a:rPr lang="en" sz="2100">
                <a:latin typeface="Trebuchet MS"/>
                <a:ea typeface="Trebuchet MS"/>
                <a:cs typeface="Trebuchet MS"/>
                <a:sym typeface="Trebuchet MS"/>
              </a:rPr>
              <a:t> = </a:t>
            </a:r>
            <a:endParaRPr sz="2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4" name="Google Shape;164;p20"/>
          <p:cNvSpPr txBox="1"/>
          <p:nvPr/>
        </p:nvSpPr>
        <p:spPr>
          <a:xfrm>
            <a:off x="6946088" y="3793475"/>
            <a:ext cx="604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Trebuchet MS"/>
                <a:ea typeface="Trebuchet MS"/>
                <a:cs typeface="Trebuchet MS"/>
                <a:sym typeface="Trebuchet MS"/>
              </a:rPr>
              <a:t>c</a:t>
            </a:r>
            <a:r>
              <a:rPr lang="en" sz="2100">
                <a:latin typeface="Trebuchet MS"/>
                <a:ea typeface="Trebuchet MS"/>
                <a:cs typeface="Trebuchet MS"/>
                <a:sym typeface="Trebuchet MS"/>
              </a:rPr>
              <a:t> = </a:t>
            </a:r>
            <a:endParaRPr sz="2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165" name="Google Shape;165;p20"/>
          <p:cNvGraphicFramePr/>
          <p:nvPr/>
        </p:nvGraphicFramePr>
        <p:xfrm>
          <a:off x="6003338" y="34810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{7DC9327D-6E46-421A-8186-F09B0670390C}</a:tableStyleId>
              </a:tblPr>
              <a:tblGrid>
                <a:gridCol w="855000"/>
              </a:tblGrid>
              <a:tr h="32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√(2) /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√(2) /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6" name="Google Shape;166;p20"/>
          <p:cNvSpPr/>
          <p:nvPr/>
        </p:nvSpPr>
        <p:spPr>
          <a:xfrm>
            <a:off x="6098588" y="3481000"/>
            <a:ext cx="664500" cy="1188600"/>
          </a:xfrm>
          <a:prstGeom prst="bracketPair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7" name="Google Shape;167;p20"/>
          <p:cNvGraphicFramePr/>
          <p:nvPr/>
        </p:nvGraphicFramePr>
        <p:xfrm>
          <a:off x="7434688" y="34810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{7DC9327D-6E46-421A-8186-F09B0670390C}</a:tableStyleId>
              </a:tblPr>
              <a:tblGrid>
                <a:gridCol w="855000"/>
              </a:tblGrid>
              <a:tr h="32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√(2) / 2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√(2) /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8" name="Google Shape;168;p20"/>
          <p:cNvSpPr/>
          <p:nvPr/>
        </p:nvSpPr>
        <p:spPr>
          <a:xfrm>
            <a:off x="7515413" y="3481063"/>
            <a:ext cx="664500" cy="1188600"/>
          </a:xfrm>
          <a:prstGeom prst="bracketPair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21"/>
          <p:cNvSpPr txBox="1"/>
          <p:nvPr/>
        </p:nvSpPr>
        <p:spPr>
          <a:xfrm>
            <a:off x="214775" y="371825"/>
            <a:ext cx="44472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 u="sng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 #1 (cont.):</a:t>
            </a:r>
            <a:endParaRPr b="1" sz="3100" u="sng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5" name="Google Shape;175;p21"/>
          <p:cNvSpPr txBox="1"/>
          <p:nvPr/>
        </p:nvSpPr>
        <p:spPr>
          <a:xfrm>
            <a:off x="214775" y="1033625"/>
            <a:ext cx="7832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rebuchet MS"/>
              <a:buChar char="-"/>
            </a:pPr>
            <a:r>
              <a:rPr lang="en" sz="2100">
                <a:latin typeface="Trebuchet MS"/>
                <a:ea typeface="Trebuchet MS"/>
                <a:cs typeface="Trebuchet MS"/>
                <a:sym typeface="Trebuchet MS"/>
              </a:rPr>
              <a:t>Write each </a:t>
            </a:r>
            <a:r>
              <a:rPr b="1" lang="en" sz="2100">
                <a:latin typeface="Trebuchet MS"/>
                <a:ea typeface="Trebuchet MS"/>
                <a:cs typeface="Trebuchet MS"/>
                <a:sym typeface="Trebuchet MS"/>
              </a:rPr>
              <a:t>(a b c) </a:t>
            </a:r>
            <a:r>
              <a:rPr lang="en" sz="2100">
                <a:latin typeface="Trebuchet MS"/>
                <a:ea typeface="Trebuchet MS"/>
                <a:cs typeface="Trebuchet MS"/>
                <a:sym typeface="Trebuchet MS"/>
              </a:rPr>
              <a:t>with respect to </a:t>
            </a:r>
            <a:r>
              <a:rPr b="1" lang="en" sz="2100">
                <a:latin typeface="Trebuchet MS"/>
                <a:ea typeface="Trebuchet MS"/>
                <a:cs typeface="Trebuchet MS"/>
                <a:sym typeface="Trebuchet MS"/>
              </a:rPr>
              <a:t>(x y z)</a:t>
            </a:r>
            <a:endParaRPr b="1" sz="2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1201375" y="1537763"/>
            <a:ext cx="75906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a</a:t>
            </a:r>
            <a:r>
              <a:rPr lang="en" sz="2100"/>
              <a:t> = [</a:t>
            </a:r>
            <a:r>
              <a:rPr lang="en" sz="2100">
                <a:solidFill>
                  <a:schemeClr val="dk1"/>
                </a:solidFill>
              </a:rPr>
              <a:t>√(2) / 2] </a:t>
            </a:r>
            <a:r>
              <a:rPr b="1" lang="en" sz="2100">
                <a:solidFill>
                  <a:schemeClr val="dk1"/>
                </a:solidFill>
              </a:rPr>
              <a:t>x</a:t>
            </a:r>
            <a:r>
              <a:rPr lang="en" sz="2100">
                <a:solidFill>
                  <a:schemeClr val="dk1"/>
                </a:solidFill>
              </a:rPr>
              <a:t> + [√(2) / 2] </a:t>
            </a:r>
            <a:r>
              <a:rPr b="1" lang="en" sz="2100">
                <a:solidFill>
                  <a:schemeClr val="dk1"/>
                </a:solidFill>
              </a:rPr>
              <a:t>y </a:t>
            </a:r>
            <a:r>
              <a:rPr lang="en" sz="2100">
                <a:solidFill>
                  <a:schemeClr val="dk1"/>
                </a:solidFill>
              </a:rPr>
              <a:t>+ 0 </a:t>
            </a:r>
            <a:r>
              <a:rPr b="1" lang="en" sz="2100">
                <a:solidFill>
                  <a:schemeClr val="dk1"/>
                </a:solidFill>
              </a:rPr>
              <a:t>z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b</a:t>
            </a:r>
            <a:r>
              <a:rPr lang="en" sz="2100">
                <a:solidFill>
                  <a:schemeClr val="dk1"/>
                </a:solidFill>
              </a:rPr>
              <a:t> = [√(2) / 2] </a:t>
            </a:r>
            <a:r>
              <a:rPr b="1" lang="en" sz="2100">
                <a:solidFill>
                  <a:schemeClr val="dk1"/>
                </a:solidFill>
              </a:rPr>
              <a:t>x</a:t>
            </a:r>
            <a:r>
              <a:rPr lang="en" sz="2100">
                <a:solidFill>
                  <a:schemeClr val="dk1"/>
                </a:solidFill>
              </a:rPr>
              <a:t> + 0 </a:t>
            </a:r>
            <a:r>
              <a:rPr b="1" lang="en" sz="2100">
                <a:solidFill>
                  <a:schemeClr val="dk1"/>
                </a:solidFill>
              </a:rPr>
              <a:t>y </a:t>
            </a:r>
            <a:r>
              <a:rPr lang="en" sz="2100">
                <a:solidFill>
                  <a:schemeClr val="dk1"/>
                </a:solidFill>
              </a:rPr>
              <a:t>+ [√(2) / 2] </a:t>
            </a:r>
            <a:r>
              <a:rPr b="1" lang="en" sz="2100">
                <a:solidFill>
                  <a:schemeClr val="dk1"/>
                </a:solidFill>
              </a:rPr>
              <a:t>z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dk1"/>
                </a:solidFill>
              </a:rPr>
              <a:t>c</a:t>
            </a:r>
            <a:r>
              <a:rPr lang="en" sz="2100">
                <a:solidFill>
                  <a:schemeClr val="dk1"/>
                </a:solidFill>
              </a:rPr>
              <a:t> = 0 </a:t>
            </a:r>
            <a:r>
              <a:rPr b="1" lang="en" sz="2100">
                <a:solidFill>
                  <a:schemeClr val="dk1"/>
                </a:solidFill>
              </a:rPr>
              <a:t>x</a:t>
            </a:r>
            <a:r>
              <a:rPr lang="en" sz="2100">
                <a:solidFill>
                  <a:schemeClr val="dk1"/>
                </a:solidFill>
              </a:rPr>
              <a:t> + [√(2) / 2] </a:t>
            </a:r>
            <a:r>
              <a:rPr b="1" lang="en" sz="2100">
                <a:solidFill>
                  <a:schemeClr val="dk1"/>
                </a:solidFill>
              </a:rPr>
              <a:t>y</a:t>
            </a:r>
            <a:r>
              <a:rPr lang="en" sz="2100">
                <a:solidFill>
                  <a:schemeClr val="dk1"/>
                </a:solidFill>
              </a:rPr>
              <a:t> + [√(2) / 2] </a:t>
            </a:r>
            <a:r>
              <a:rPr b="1" lang="en" sz="2100">
                <a:solidFill>
                  <a:schemeClr val="dk1"/>
                </a:solidFill>
              </a:rPr>
              <a:t>z</a:t>
            </a:r>
            <a:endParaRPr b="1" sz="2100">
              <a:solidFill>
                <a:schemeClr val="dk1"/>
              </a:solidFill>
            </a:endParaRPr>
          </a:p>
        </p:txBody>
      </p:sp>
      <p:sp>
        <p:nvSpPr>
          <p:cNvPr id="177" name="Google Shape;177;p21"/>
          <p:cNvSpPr txBox="1"/>
          <p:nvPr/>
        </p:nvSpPr>
        <p:spPr>
          <a:xfrm>
            <a:off x="214775" y="2692163"/>
            <a:ext cx="8806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rebuchet MS"/>
              <a:buChar char="-"/>
            </a:pPr>
            <a:r>
              <a:rPr lang="en" sz="2100">
                <a:latin typeface="Trebuchet MS"/>
                <a:ea typeface="Trebuchet MS"/>
                <a:cs typeface="Trebuchet MS"/>
                <a:sym typeface="Trebuchet MS"/>
              </a:rPr>
              <a:t>We can now write the transformation matrix from </a:t>
            </a:r>
            <a:r>
              <a:rPr b="1" lang="en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(x y z) </a:t>
            </a:r>
            <a:r>
              <a:rPr lang="en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</a:t>
            </a:r>
            <a:r>
              <a:rPr b="1" lang="en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(a b c)</a:t>
            </a:r>
            <a:endParaRPr b="1"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1277575" y="3704200"/>
            <a:ext cx="711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Trebuchet MS"/>
                <a:ea typeface="Trebuchet MS"/>
                <a:cs typeface="Trebuchet MS"/>
                <a:sym typeface="Trebuchet MS"/>
              </a:rPr>
              <a:t>A = </a:t>
            </a:r>
            <a:endParaRPr b="1" sz="2100">
              <a:solidFill>
                <a:schemeClr val="dk1"/>
              </a:solidFill>
            </a:endParaRPr>
          </a:p>
        </p:txBody>
      </p:sp>
      <p:graphicFrame>
        <p:nvGraphicFramePr>
          <p:cNvPr id="179" name="Google Shape;179;p21"/>
          <p:cNvGraphicFramePr/>
          <p:nvPr/>
        </p:nvGraphicFramePr>
        <p:xfrm>
          <a:off x="2000800" y="32038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{7DC9327D-6E46-421A-8186-F09B0670390C}</a:tableStyleId>
              </a:tblPr>
              <a:tblGrid>
                <a:gridCol w="1079625"/>
                <a:gridCol w="1079625"/>
                <a:gridCol w="1079625"/>
              </a:tblGrid>
              <a:tr h="403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</a:rPr>
                        <a:t>√(2) /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</a:rPr>
                        <a:t>√(2) /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0</a:t>
                      </a:r>
                      <a:endParaRPr sz="2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</a:rPr>
                        <a:t>√(2) /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0</a:t>
                      </a:r>
                      <a:endParaRPr sz="2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</a:rPr>
                        <a:t>√(2) /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0</a:t>
                      </a:r>
                      <a:endParaRPr sz="2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</a:rPr>
                        <a:t>√(2) /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</a:rPr>
                        <a:t>√(2) /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0" name="Google Shape;180;p21"/>
          <p:cNvSpPr/>
          <p:nvPr/>
        </p:nvSpPr>
        <p:spPr>
          <a:xfrm>
            <a:off x="2000835" y="3203800"/>
            <a:ext cx="3238800" cy="1508700"/>
          </a:xfrm>
          <a:prstGeom prst="bracketPair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22"/>
          <p:cNvSpPr txBox="1"/>
          <p:nvPr/>
        </p:nvSpPr>
        <p:spPr>
          <a:xfrm>
            <a:off x="214775" y="371825"/>
            <a:ext cx="44472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 u="sng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 #1 (cont.):</a:t>
            </a:r>
            <a:endParaRPr b="1" sz="3100" u="sng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214775" y="1033625"/>
            <a:ext cx="7832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rebuchet MS"/>
              <a:buChar char="-"/>
            </a:pPr>
            <a:r>
              <a:rPr lang="en" sz="2100">
                <a:latin typeface="Trebuchet MS"/>
                <a:ea typeface="Trebuchet MS"/>
                <a:cs typeface="Trebuchet MS"/>
                <a:sym typeface="Trebuchet MS"/>
              </a:rPr>
              <a:t>We can now take some point p from</a:t>
            </a:r>
            <a:r>
              <a:rPr lang="en" sz="210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en" sz="2100">
                <a:latin typeface="Trebuchet MS"/>
                <a:ea typeface="Trebuchet MS"/>
                <a:cs typeface="Trebuchet MS"/>
                <a:sym typeface="Trebuchet MS"/>
              </a:rPr>
              <a:t>(x y z) </a:t>
            </a:r>
            <a:r>
              <a:rPr lang="en" sz="2100">
                <a:latin typeface="Trebuchet MS"/>
                <a:ea typeface="Trebuchet MS"/>
                <a:cs typeface="Trebuchet MS"/>
                <a:sym typeface="Trebuchet MS"/>
              </a:rPr>
              <a:t>and express it with respect to </a:t>
            </a:r>
            <a:r>
              <a:rPr b="1" lang="en" sz="2100">
                <a:latin typeface="Trebuchet MS"/>
                <a:ea typeface="Trebuchet MS"/>
                <a:cs typeface="Trebuchet MS"/>
                <a:sym typeface="Trebuchet MS"/>
              </a:rPr>
              <a:t>(a b c)</a:t>
            </a:r>
            <a:endParaRPr b="1" sz="2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p22"/>
          <p:cNvSpPr txBox="1"/>
          <p:nvPr/>
        </p:nvSpPr>
        <p:spPr>
          <a:xfrm>
            <a:off x="685050" y="2317825"/>
            <a:ext cx="1045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Trebuchet MS"/>
                <a:ea typeface="Trebuchet MS"/>
                <a:cs typeface="Trebuchet MS"/>
                <a:sym typeface="Trebuchet MS"/>
              </a:rPr>
              <a:t>p</a:t>
            </a:r>
            <a:r>
              <a:rPr b="1" baseline="-25000" lang="en" sz="2100">
                <a:latin typeface="Trebuchet MS"/>
                <a:ea typeface="Trebuchet MS"/>
                <a:cs typeface="Trebuchet MS"/>
                <a:sym typeface="Trebuchet MS"/>
              </a:rPr>
              <a:t>(xyz)</a:t>
            </a:r>
            <a:r>
              <a:rPr lang="en" sz="2100">
                <a:latin typeface="Trebuchet MS"/>
                <a:ea typeface="Trebuchet MS"/>
                <a:cs typeface="Trebuchet MS"/>
                <a:sym typeface="Trebuchet MS"/>
              </a:rPr>
              <a:t> = </a:t>
            </a:r>
            <a:endParaRPr sz="2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189" name="Google Shape;189;p22"/>
          <p:cNvGraphicFramePr/>
          <p:nvPr/>
        </p:nvGraphicFramePr>
        <p:xfrm>
          <a:off x="1682788" y="19774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{7DC9327D-6E46-421A-8186-F09B0670390C}</a:tableStyleId>
              </a:tblPr>
              <a:tblGrid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</a:t>
                      </a:r>
                      <a:r>
                        <a:rPr baseline="-25000" lang="en"/>
                        <a:t>3</a:t>
                      </a:r>
                      <a:endParaRPr baseline="-25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0" name="Google Shape;190;p22"/>
          <p:cNvSpPr/>
          <p:nvPr/>
        </p:nvSpPr>
        <p:spPr>
          <a:xfrm>
            <a:off x="1682798" y="1977475"/>
            <a:ext cx="308700" cy="1188600"/>
          </a:xfrm>
          <a:prstGeom prst="bracketPair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2"/>
          <p:cNvSpPr txBox="1"/>
          <p:nvPr/>
        </p:nvSpPr>
        <p:spPr>
          <a:xfrm>
            <a:off x="2266850" y="2317825"/>
            <a:ext cx="1547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Trebuchet MS"/>
                <a:ea typeface="Trebuchet MS"/>
                <a:cs typeface="Trebuchet MS"/>
                <a:sym typeface="Trebuchet MS"/>
              </a:rPr>
              <a:t>in </a:t>
            </a:r>
            <a:r>
              <a:rPr b="1" lang="en" sz="2100">
                <a:latin typeface="Trebuchet MS"/>
                <a:ea typeface="Trebuchet MS"/>
                <a:cs typeface="Trebuchet MS"/>
                <a:sym typeface="Trebuchet MS"/>
              </a:rPr>
              <a:t>(x y z)</a:t>
            </a:r>
            <a:endParaRPr sz="2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2" name="Google Shape;192;p22"/>
          <p:cNvSpPr txBox="1"/>
          <p:nvPr/>
        </p:nvSpPr>
        <p:spPr>
          <a:xfrm>
            <a:off x="685050" y="3623050"/>
            <a:ext cx="2051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Trebuchet MS"/>
                <a:ea typeface="Trebuchet MS"/>
                <a:cs typeface="Trebuchet MS"/>
                <a:sym typeface="Trebuchet MS"/>
              </a:rPr>
              <a:t>p</a:t>
            </a:r>
            <a:r>
              <a:rPr b="1" baseline="-25000" lang="en" sz="2100">
                <a:latin typeface="Trebuchet MS"/>
                <a:ea typeface="Trebuchet MS"/>
                <a:cs typeface="Trebuchet MS"/>
                <a:sym typeface="Trebuchet MS"/>
              </a:rPr>
              <a:t>(abc)</a:t>
            </a:r>
            <a:r>
              <a:rPr lang="en" sz="2100">
                <a:latin typeface="Trebuchet MS"/>
                <a:ea typeface="Trebuchet MS"/>
                <a:cs typeface="Trebuchet MS"/>
                <a:sym typeface="Trebuchet MS"/>
              </a:rPr>
              <a:t> = </a:t>
            </a:r>
            <a:r>
              <a:rPr b="1" lang="en" sz="2100"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lang="en" sz="210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en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</a:t>
            </a:r>
            <a:r>
              <a:rPr b="1" baseline="-25000" lang="en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(xyz)</a:t>
            </a:r>
            <a:r>
              <a:rPr b="1" lang="en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= </a:t>
            </a:r>
            <a:endParaRPr sz="2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193" name="Google Shape;193;p22"/>
          <p:cNvGraphicFramePr/>
          <p:nvPr/>
        </p:nvGraphicFramePr>
        <p:xfrm>
          <a:off x="2736450" y="31226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{7DC9327D-6E46-421A-8186-F09B0670390C}</a:tableStyleId>
              </a:tblPr>
              <a:tblGrid>
                <a:gridCol w="1079625"/>
                <a:gridCol w="1079625"/>
                <a:gridCol w="1079625"/>
              </a:tblGrid>
              <a:tr h="403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</a:rPr>
                        <a:t>√(2) /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</a:rPr>
                        <a:t>√(2) /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0</a:t>
                      </a:r>
                      <a:endParaRPr sz="2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</a:rPr>
                        <a:t>√(2) /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0</a:t>
                      </a:r>
                      <a:endParaRPr sz="2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</a:rPr>
                        <a:t>√(2) /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0</a:t>
                      </a:r>
                      <a:endParaRPr sz="2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</a:rPr>
                        <a:t>√(2) /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</a:rPr>
                        <a:t>√(2) /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4" name="Google Shape;194;p22"/>
          <p:cNvSpPr/>
          <p:nvPr/>
        </p:nvSpPr>
        <p:spPr>
          <a:xfrm>
            <a:off x="2736485" y="3122650"/>
            <a:ext cx="3238800" cy="1508700"/>
          </a:xfrm>
          <a:prstGeom prst="bracketPair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5" name="Google Shape;195;p22"/>
          <p:cNvGraphicFramePr/>
          <p:nvPr/>
        </p:nvGraphicFramePr>
        <p:xfrm>
          <a:off x="6142538" y="31226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{7DC9327D-6E46-421A-8186-F09B0670390C}</a:tableStyleId>
              </a:tblPr>
              <a:tblGrid>
                <a:gridCol w="452500"/>
              </a:tblGrid>
              <a:tr h="50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p</a:t>
                      </a:r>
                      <a:r>
                        <a:rPr baseline="-25000" lang="en" sz="2100"/>
                        <a:t>1</a:t>
                      </a:r>
                      <a:endParaRPr baseline="-25000" sz="2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p</a:t>
                      </a:r>
                      <a:r>
                        <a:rPr baseline="-25000" lang="en" sz="2100"/>
                        <a:t>2</a:t>
                      </a:r>
                      <a:endParaRPr baseline="-25000" sz="2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p</a:t>
                      </a:r>
                      <a:r>
                        <a:rPr baseline="-25000" lang="en" sz="2100"/>
                        <a:t>3</a:t>
                      </a:r>
                      <a:endParaRPr baseline="-25000" sz="2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6" name="Google Shape;196;p22"/>
          <p:cNvSpPr/>
          <p:nvPr/>
        </p:nvSpPr>
        <p:spPr>
          <a:xfrm>
            <a:off x="6079202" y="3122650"/>
            <a:ext cx="548700" cy="1508700"/>
          </a:xfrm>
          <a:prstGeom prst="bracketPair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2"/>
          <p:cNvSpPr txBox="1"/>
          <p:nvPr/>
        </p:nvSpPr>
        <p:spPr>
          <a:xfrm>
            <a:off x="6853300" y="3623050"/>
            <a:ext cx="1547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Trebuchet MS"/>
                <a:ea typeface="Trebuchet MS"/>
                <a:cs typeface="Trebuchet MS"/>
                <a:sym typeface="Trebuchet MS"/>
              </a:rPr>
              <a:t>in </a:t>
            </a:r>
            <a:r>
              <a:rPr b="1" lang="en" sz="2100">
                <a:latin typeface="Trebuchet MS"/>
                <a:ea typeface="Trebuchet MS"/>
                <a:cs typeface="Trebuchet MS"/>
                <a:sym typeface="Trebuchet MS"/>
              </a:rPr>
              <a:t>(a b c)</a:t>
            </a:r>
            <a:endParaRPr sz="21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