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verpass Mono"/>
      <p:regular r:id="rId16"/>
      <p:bold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RobotoMono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verpassMono-bold.fntdata"/><Relationship Id="rId16" Type="http://schemas.openxmlformats.org/officeDocument/2006/relationships/font" Target="fonts/OverpassMono-regular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29821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29821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db607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db607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fd52e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fd52e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ef0490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ef0490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094730e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094730e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094730e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094730e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94730e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94730e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094730e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094730e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94730e5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094730e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94730e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094730e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450350"/>
            <a:ext cx="3540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2021</a:t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7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" y="4929925"/>
            <a:ext cx="2120600" cy="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2207400" y="2025575"/>
            <a:ext cx="5018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bit.ly/ece3-lab7</a:t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Roboto Mono"/>
                <a:ea typeface="Roboto Mono"/>
                <a:cs typeface="Roboto Mono"/>
                <a:sym typeface="Roboto Mono"/>
              </a:rPr>
              <a:t>Outline</a:t>
            </a:r>
            <a:endParaRPr sz="29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57775"/>
            <a:ext cx="8623500" cy="4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Matrix Multiplication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Linear Equations (in Notebook)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Linear Dynamical Systems (in Notebook)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Multiplication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79200" y="848900"/>
            <a:ext cx="8193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matrices </a:t>
            </a:r>
            <a:r>
              <a:rPr b="1" lang="en" sz="2000"/>
              <a:t>A</a:t>
            </a:r>
            <a:r>
              <a:rPr lang="en" sz="2000"/>
              <a:t> and </a:t>
            </a:r>
            <a:r>
              <a:rPr b="1" lang="en" sz="2000"/>
              <a:t>B</a:t>
            </a:r>
            <a:r>
              <a:rPr lang="en" sz="2000"/>
              <a:t> can be multiplied together if their dimensions match such that the matrix operating from the </a:t>
            </a:r>
            <a:r>
              <a:rPr b="1" lang="en" sz="2000"/>
              <a:t>left</a:t>
            </a:r>
            <a:r>
              <a:rPr lang="en" sz="2000"/>
              <a:t> has the same </a:t>
            </a:r>
            <a:r>
              <a:rPr b="1" lang="en" sz="2000"/>
              <a:t>number of columns</a:t>
            </a:r>
            <a:r>
              <a:rPr lang="en" sz="2000"/>
              <a:t> as the matrix on the </a:t>
            </a:r>
            <a:r>
              <a:rPr b="1" lang="en" sz="2000"/>
              <a:t>right</a:t>
            </a:r>
            <a:r>
              <a:rPr lang="en" sz="2000"/>
              <a:t> (which it is acting upon) has </a:t>
            </a:r>
            <a:r>
              <a:rPr b="1" lang="en" sz="2000"/>
              <a:t>numbers of rows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matrix product </a:t>
            </a:r>
            <a:r>
              <a:rPr b="1" lang="en" sz="2000"/>
              <a:t>AB </a:t>
            </a:r>
            <a:r>
              <a:rPr lang="en" sz="2000"/>
              <a:t>is computable if </a:t>
            </a:r>
            <a:r>
              <a:rPr b="1" lang="en" sz="2000"/>
              <a:t>A</a:t>
            </a:r>
            <a:r>
              <a:rPr lang="en" sz="2000"/>
              <a:t> is an n x m matrix (n rows, m columns) and </a:t>
            </a:r>
            <a:r>
              <a:rPr b="1" lang="en" sz="2000"/>
              <a:t>B</a:t>
            </a:r>
            <a:r>
              <a:rPr lang="en" sz="2000"/>
              <a:t> is an m x k matrix (m rows, k columns). The resulting matrix </a:t>
            </a:r>
            <a:r>
              <a:rPr b="1" lang="en" sz="2000"/>
              <a:t>C</a:t>
            </a:r>
            <a:r>
              <a:rPr lang="en" sz="2000"/>
              <a:t> = </a:t>
            </a:r>
            <a:r>
              <a:rPr b="1" lang="en" sz="2000"/>
              <a:t>AB</a:t>
            </a:r>
            <a:r>
              <a:rPr lang="en" sz="2000"/>
              <a:t> will be an n x k matrix (n rows, k columns).</a:t>
            </a:r>
            <a:endParaRPr sz="2000"/>
          </a:p>
        </p:txBody>
      </p:sp>
      <p:sp>
        <p:nvSpPr>
          <p:cNvPr id="77" name="Google Shape;77;p16"/>
          <p:cNvSpPr txBox="1"/>
          <p:nvPr/>
        </p:nvSpPr>
        <p:spPr>
          <a:xfrm>
            <a:off x="2620800" y="3743375"/>
            <a:ext cx="390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A</a:t>
            </a:r>
            <a:r>
              <a:rPr baseline="-25000" lang="en" sz="3900"/>
              <a:t>nx</a:t>
            </a:r>
            <a:r>
              <a:rPr baseline="-25000" lang="en" sz="3900"/>
              <a:t>m</a:t>
            </a:r>
            <a:r>
              <a:rPr lang="en" sz="3900"/>
              <a:t> </a:t>
            </a:r>
            <a:r>
              <a:rPr b="1" lang="en" sz="3900"/>
              <a:t>B</a:t>
            </a:r>
            <a:r>
              <a:rPr baseline="-25000" lang="en" sz="3900"/>
              <a:t>m</a:t>
            </a:r>
            <a:r>
              <a:rPr baseline="-25000" lang="en" sz="3900"/>
              <a:t>x</a:t>
            </a:r>
            <a:r>
              <a:rPr baseline="-25000" lang="en" sz="3900"/>
              <a:t>k</a:t>
            </a:r>
            <a:r>
              <a:rPr lang="en" sz="3900"/>
              <a:t>= </a:t>
            </a:r>
            <a:r>
              <a:rPr b="1" lang="en" sz="3900"/>
              <a:t>C</a:t>
            </a:r>
            <a:r>
              <a:rPr baseline="-25000" lang="en" sz="3900"/>
              <a:t>nxk</a:t>
            </a:r>
            <a:endParaRPr baseline="-25000" sz="3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79200" y="171800"/>
            <a:ext cx="864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1: General Matrix Multiplication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795725" y="3168425"/>
            <a:ext cx="5616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A</a:t>
            </a:r>
            <a:r>
              <a:rPr baseline="-25000" lang="en" sz="3900"/>
              <a:t>nxm</a:t>
            </a:r>
            <a:r>
              <a:rPr lang="en" sz="3900"/>
              <a:t> </a:t>
            </a:r>
            <a:r>
              <a:rPr b="1" lang="en" sz="3900"/>
              <a:t>B</a:t>
            </a:r>
            <a:r>
              <a:rPr baseline="-25000" lang="en" sz="3900"/>
              <a:t>mxk</a:t>
            </a:r>
            <a:r>
              <a:rPr lang="en" sz="3900"/>
              <a:t>= </a:t>
            </a:r>
            <a:r>
              <a:rPr b="1" lang="en" sz="3900"/>
              <a:t>(</a:t>
            </a:r>
            <a:r>
              <a:rPr b="1" lang="en" sz="3900"/>
              <a:t>AB)</a:t>
            </a:r>
            <a:r>
              <a:rPr baseline="-25000" lang="en" sz="3900"/>
              <a:t>nxk</a:t>
            </a:r>
            <a:r>
              <a:rPr lang="en" sz="3900"/>
              <a:t> = </a:t>
            </a:r>
            <a:r>
              <a:rPr b="1" lang="en" sz="3900">
                <a:solidFill>
                  <a:schemeClr val="dk1"/>
                </a:solidFill>
              </a:rPr>
              <a:t>C</a:t>
            </a:r>
            <a:r>
              <a:rPr baseline="-25000" lang="en" sz="3900">
                <a:solidFill>
                  <a:schemeClr val="dk1"/>
                </a:solidFill>
              </a:rPr>
              <a:t>nxk</a:t>
            </a:r>
            <a:endParaRPr baseline="-25000" sz="3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8718" r="5304" t="17039"/>
          <a:stretch/>
        </p:blipFill>
        <p:spPr>
          <a:xfrm>
            <a:off x="279200" y="848900"/>
            <a:ext cx="4012574" cy="17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4359" l="2870" r="4827" t="6672"/>
          <a:stretch/>
        </p:blipFill>
        <p:spPr>
          <a:xfrm>
            <a:off x="4494300" y="848900"/>
            <a:ext cx="4114450" cy="16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1 (cont.)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1089" l="3021" r="1348" t="5151"/>
          <a:stretch/>
        </p:blipFill>
        <p:spPr>
          <a:xfrm>
            <a:off x="126800" y="848900"/>
            <a:ext cx="8864800" cy="20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400" y="2677774"/>
            <a:ext cx="4006148" cy="19854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79200" y="2853250"/>
            <a:ext cx="4006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Each coefficient </a:t>
            </a:r>
            <a:r>
              <a:rPr b="1" lang="en" sz="2000"/>
              <a:t>c</a:t>
            </a:r>
            <a:r>
              <a:rPr b="1" baseline="-25000" lang="en" sz="2000"/>
              <a:t>ij</a:t>
            </a:r>
            <a:r>
              <a:rPr b="1" lang="en" sz="2000"/>
              <a:t> </a:t>
            </a:r>
            <a:r>
              <a:rPr lang="en" sz="2000"/>
              <a:t>is calculated as the sum of the products of row elements </a:t>
            </a:r>
            <a:r>
              <a:rPr b="1" lang="en" sz="2000"/>
              <a:t>a</a:t>
            </a:r>
            <a:r>
              <a:rPr b="1" baseline="-25000" lang="en" sz="2000"/>
              <a:t>ih</a:t>
            </a:r>
            <a:r>
              <a:rPr b="1" lang="en" sz="2000"/>
              <a:t> </a:t>
            </a:r>
            <a:r>
              <a:rPr lang="en" sz="2000"/>
              <a:t>and </a:t>
            </a:r>
            <a:r>
              <a:rPr b="1" lang="en" sz="2000"/>
              <a:t>b</a:t>
            </a:r>
            <a:r>
              <a:rPr b="1" baseline="-25000" lang="en" sz="2000"/>
              <a:t>hj</a:t>
            </a:r>
            <a:r>
              <a:rPr lang="en" sz="2000"/>
              <a:t>, with </a:t>
            </a:r>
            <a:r>
              <a:rPr b="1" lang="en" sz="2000"/>
              <a:t>h</a:t>
            </a:r>
            <a:r>
              <a:rPr lang="en" sz="2000"/>
              <a:t> ranging from </a:t>
            </a:r>
            <a:r>
              <a:rPr b="1" lang="en" sz="2000"/>
              <a:t>1</a:t>
            </a:r>
            <a:r>
              <a:rPr lang="en" sz="2000"/>
              <a:t> to </a:t>
            </a:r>
            <a:r>
              <a:rPr b="1" lang="en" sz="2000"/>
              <a:t>m</a:t>
            </a:r>
            <a:r>
              <a:rPr lang="en" sz="2000"/>
              <a:t> (the number of columns in </a:t>
            </a:r>
            <a:r>
              <a:rPr b="1" lang="en" sz="2000"/>
              <a:t>A</a:t>
            </a:r>
            <a:r>
              <a:rPr lang="en" sz="2000"/>
              <a:t> and rows in </a:t>
            </a:r>
            <a:r>
              <a:rPr b="1" lang="en" sz="2000"/>
              <a:t>B</a:t>
            </a:r>
            <a:r>
              <a:rPr lang="en" sz="2000"/>
              <a:t>):</a:t>
            </a:r>
            <a:endParaRPr sz="200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0" l="8718" r="5304" t="17039"/>
          <a:stretch/>
        </p:blipFill>
        <p:spPr>
          <a:xfrm>
            <a:off x="3355599" y="1930375"/>
            <a:ext cx="2169650" cy="9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6">
            <a:alphaModFix/>
          </a:blip>
          <a:srcRect b="4359" l="2870" r="4827" t="6672"/>
          <a:stretch/>
        </p:blipFill>
        <p:spPr>
          <a:xfrm>
            <a:off x="5979725" y="1930375"/>
            <a:ext cx="2648300" cy="10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Operation Properties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79200" y="848900"/>
            <a:ext cx="874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identity matrix </a:t>
            </a:r>
            <a:r>
              <a:rPr b="1" lang="en" sz="2000"/>
              <a:t>I</a:t>
            </a:r>
            <a:r>
              <a:rPr lang="en" sz="2000"/>
              <a:t> is an n x n (square) diagonal matrix in which the diagonal entries are all populated with 1’s. </a:t>
            </a:r>
            <a:endParaRPr sz="20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7986" l="5556" r="5822" t="8212"/>
          <a:stretch/>
        </p:blipFill>
        <p:spPr>
          <a:xfrm>
            <a:off x="4168075" y="1649300"/>
            <a:ext cx="4304375" cy="2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79200" y="1649300"/>
            <a:ext cx="388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some n x m matrix </a:t>
            </a:r>
            <a:r>
              <a:rPr b="1" lang="en" sz="2000"/>
              <a:t>A</a:t>
            </a:r>
            <a:r>
              <a:rPr lang="en" sz="2000"/>
              <a:t>, the product of </a:t>
            </a:r>
            <a:r>
              <a:rPr b="1" lang="en" sz="2000"/>
              <a:t>A</a:t>
            </a:r>
            <a:r>
              <a:rPr lang="en" sz="2000"/>
              <a:t> with the identity matrix will reproduce </a:t>
            </a:r>
            <a:r>
              <a:rPr b="1" lang="en" sz="2000"/>
              <a:t>A</a:t>
            </a:r>
            <a:r>
              <a:rPr lang="en" sz="2000"/>
              <a:t>. The number of columns of the matrix operating from the left must always match the number of rows of the matrix on the left.</a:t>
            </a:r>
            <a:endParaRPr sz="2000"/>
          </a:p>
        </p:txBody>
      </p:sp>
      <p:sp>
        <p:nvSpPr>
          <p:cNvPr id="107" name="Google Shape;107;p19"/>
          <p:cNvSpPr txBox="1"/>
          <p:nvPr/>
        </p:nvSpPr>
        <p:spPr>
          <a:xfrm>
            <a:off x="279200" y="4170625"/>
            <a:ext cx="460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</a:t>
            </a:r>
            <a:r>
              <a:rPr baseline="-25000" lang="en" sz="3000"/>
              <a:t>nxn</a:t>
            </a:r>
            <a:r>
              <a:rPr lang="en" sz="3000"/>
              <a:t> </a:t>
            </a:r>
            <a:r>
              <a:rPr b="1" lang="en" sz="3000"/>
              <a:t>A</a:t>
            </a:r>
            <a:r>
              <a:rPr baseline="-25000" lang="en" sz="3000"/>
              <a:t>nxm</a:t>
            </a:r>
            <a:r>
              <a:rPr lang="en" sz="3000"/>
              <a:t> = </a:t>
            </a:r>
            <a:r>
              <a:rPr b="1" lang="en" sz="3000">
                <a:solidFill>
                  <a:schemeClr val="dk1"/>
                </a:solidFill>
              </a:rPr>
              <a:t>A</a:t>
            </a:r>
            <a:r>
              <a:rPr baseline="-25000" lang="en" sz="3000">
                <a:solidFill>
                  <a:schemeClr val="dk1"/>
                </a:solidFill>
              </a:rPr>
              <a:t>nxm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I</a:t>
            </a:r>
            <a:r>
              <a:rPr baseline="-25000" lang="en" sz="3000">
                <a:solidFill>
                  <a:schemeClr val="dk1"/>
                </a:solidFill>
              </a:rPr>
              <a:t>mxm</a:t>
            </a:r>
            <a:r>
              <a:rPr lang="en" sz="3000">
                <a:solidFill>
                  <a:schemeClr val="dk1"/>
                </a:solidFill>
              </a:rPr>
              <a:t> = </a:t>
            </a:r>
            <a:r>
              <a:rPr b="1" lang="en" sz="3000">
                <a:solidFill>
                  <a:schemeClr val="dk1"/>
                </a:solidFill>
              </a:rPr>
              <a:t>A</a:t>
            </a:r>
            <a:r>
              <a:rPr baseline="-25000" lang="en" sz="3000">
                <a:solidFill>
                  <a:schemeClr val="dk1"/>
                </a:solidFill>
              </a:rPr>
              <a:t>nxm</a:t>
            </a:r>
            <a:endParaRPr baseline="-25000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Operation Properties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79200" y="848900"/>
            <a:ext cx="874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matrices </a:t>
            </a:r>
            <a:r>
              <a:rPr b="1" lang="en" sz="2000"/>
              <a:t>A</a:t>
            </a:r>
            <a:r>
              <a:rPr lang="en" sz="2000"/>
              <a:t>, </a:t>
            </a:r>
            <a:r>
              <a:rPr b="1" lang="en" sz="2000"/>
              <a:t>B</a:t>
            </a:r>
            <a:r>
              <a:rPr lang="en" sz="2000"/>
              <a:t>, and </a:t>
            </a:r>
            <a:r>
              <a:rPr b="1" lang="en" sz="2000"/>
              <a:t>C</a:t>
            </a:r>
            <a:r>
              <a:rPr lang="en" sz="2000"/>
              <a:t>, the following properties hold (assuming the dimensions of the matrices are such that all the operations are computable):</a:t>
            </a:r>
            <a:endParaRPr sz="2000"/>
          </a:p>
        </p:txBody>
      </p:sp>
      <p:sp>
        <p:nvSpPr>
          <p:cNvPr id="115" name="Google Shape;115;p20"/>
          <p:cNvSpPr txBox="1"/>
          <p:nvPr/>
        </p:nvSpPr>
        <p:spPr>
          <a:xfrm>
            <a:off x="279200" y="1649300"/>
            <a:ext cx="81933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Associativity:</a:t>
            </a:r>
            <a:r>
              <a:rPr b="1" lang="en" sz="3000"/>
              <a:t> ABC </a:t>
            </a:r>
            <a:r>
              <a:rPr lang="en" sz="3000"/>
              <a:t>=</a:t>
            </a:r>
            <a:r>
              <a:rPr b="1" lang="en" sz="3000"/>
              <a:t> </a:t>
            </a:r>
            <a:r>
              <a:rPr lang="en" sz="3000"/>
              <a:t>(</a:t>
            </a:r>
            <a:r>
              <a:rPr b="1" lang="en" sz="3000"/>
              <a:t>AB</a:t>
            </a:r>
            <a:r>
              <a:rPr lang="en" sz="3000"/>
              <a:t>)</a:t>
            </a:r>
            <a:r>
              <a:rPr b="1" lang="en" sz="3000"/>
              <a:t>C </a:t>
            </a:r>
            <a:r>
              <a:rPr lang="en" sz="3000"/>
              <a:t>=</a:t>
            </a:r>
            <a:r>
              <a:rPr b="1" lang="en" sz="3000"/>
              <a:t> A</a:t>
            </a:r>
            <a:r>
              <a:rPr lang="en" sz="3000"/>
              <a:t>(</a:t>
            </a:r>
            <a:r>
              <a:rPr b="1" lang="en" sz="3000"/>
              <a:t>BC</a:t>
            </a:r>
            <a:r>
              <a:rPr lang="en" sz="3000"/>
              <a:t>)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Dimensions </a:t>
            </a:r>
            <a:r>
              <a:rPr b="1" lang="en" sz="2400"/>
              <a:t>A</a:t>
            </a:r>
            <a:r>
              <a:rPr baseline="-25000" lang="en" sz="2400"/>
              <a:t>nxm</a:t>
            </a:r>
            <a:r>
              <a:rPr lang="en" sz="2400"/>
              <a:t>, </a:t>
            </a:r>
            <a:r>
              <a:rPr b="1" lang="en" sz="2400"/>
              <a:t>B</a:t>
            </a:r>
            <a:r>
              <a:rPr baseline="-25000" lang="en" sz="2400"/>
              <a:t>mxk</a:t>
            </a:r>
            <a:r>
              <a:rPr lang="en" sz="2400"/>
              <a:t>, </a:t>
            </a:r>
            <a:r>
              <a:rPr b="1" lang="en" sz="2400"/>
              <a:t>C</a:t>
            </a:r>
            <a:r>
              <a:rPr baseline="-25000" lang="en" sz="2400"/>
              <a:t>kxj</a:t>
            </a:r>
            <a:r>
              <a:rPr lang="en" sz="2400"/>
              <a:t> so that it is computable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Distributivity: </a:t>
            </a:r>
            <a:r>
              <a:rPr b="1" lang="en" sz="3000"/>
              <a:t>A</a:t>
            </a:r>
            <a:r>
              <a:rPr lang="en" sz="3000"/>
              <a:t>(</a:t>
            </a:r>
            <a:r>
              <a:rPr b="1" lang="en" sz="3000"/>
              <a:t>B </a:t>
            </a:r>
            <a:r>
              <a:rPr lang="en" sz="3000"/>
              <a:t>+</a:t>
            </a:r>
            <a:r>
              <a:rPr b="1" lang="en" sz="3000"/>
              <a:t> C</a:t>
            </a:r>
            <a:r>
              <a:rPr lang="en" sz="3000"/>
              <a:t>)</a:t>
            </a:r>
            <a:r>
              <a:rPr b="1" lang="en" sz="3000"/>
              <a:t> </a:t>
            </a:r>
            <a:r>
              <a:rPr lang="en" sz="3000"/>
              <a:t>= </a:t>
            </a:r>
            <a:r>
              <a:rPr b="1" lang="en" sz="3000"/>
              <a:t>AB </a:t>
            </a:r>
            <a:r>
              <a:rPr lang="en" sz="3000"/>
              <a:t>+</a:t>
            </a:r>
            <a:r>
              <a:rPr b="1" lang="en" sz="3000"/>
              <a:t> AC</a:t>
            </a:r>
            <a:endParaRPr b="1"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Dimensions </a:t>
            </a:r>
            <a:r>
              <a:rPr b="1" lang="en" sz="2400"/>
              <a:t>A</a:t>
            </a:r>
            <a:r>
              <a:rPr baseline="-25000" lang="en" sz="2400"/>
              <a:t>nxm</a:t>
            </a:r>
            <a:r>
              <a:rPr lang="en" sz="2400"/>
              <a:t>, </a:t>
            </a:r>
            <a:r>
              <a:rPr b="1" lang="en" sz="2400"/>
              <a:t>B</a:t>
            </a:r>
            <a:r>
              <a:rPr baseline="-25000" lang="en" sz="2400"/>
              <a:t>mxk</a:t>
            </a:r>
            <a:r>
              <a:rPr lang="en" sz="2400"/>
              <a:t>, </a:t>
            </a:r>
            <a:r>
              <a:rPr b="1" lang="en" sz="2400"/>
              <a:t>C</a:t>
            </a:r>
            <a:r>
              <a:rPr baseline="-25000" lang="en" sz="2400"/>
              <a:t>mxk</a:t>
            </a:r>
            <a:r>
              <a:rPr lang="en" sz="2400"/>
              <a:t> (</a:t>
            </a:r>
            <a:r>
              <a:rPr b="1" lang="en" sz="2400"/>
              <a:t>B</a:t>
            </a:r>
            <a:r>
              <a:rPr lang="en" sz="2400"/>
              <a:t> and </a:t>
            </a:r>
            <a:r>
              <a:rPr b="1" lang="en" sz="2400"/>
              <a:t>C</a:t>
            </a:r>
            <a:r>
              <a:rPr lang="en" sz="2400"/>
              <a:t> the same size) so that it is computable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(</a:t>
            </a:r>
            <a:r>
              <a:rPr b="1" lang="en" sz="3000"/>
              <a:t>AB</a:t>
            </a:r>
            <a:r>
              <a:rPr lang="en" sz="3000"/>
              <a:t>)</a:t>
            </a:r>
            <a:r>
              <a:rPr b="1" baseline="30000" lang="en" sz="3000"/>
              <a:t>T</a:t>
            </a:r>
            <a:r>
              <a:rPr b="1" lang="en" sz="3000"/>
              <a:t> = B</a:t>
            </a:r>
            <a:r>
              <a:rPr b="1" baseline="30000" lang="en" sz="3000"/>
              <a:t>T</a:t>
            </a:r>
            <a:r>
              <a:rPr b="1" lang="en" sz="3000"/>
              <a:t>A</a:t>
            </a:r>
            <a:r>
              <a:rPr b="1" baseline="30000" lang="en" sz="3000"/>
              <a:t>T</a:t>
            </a:r>
            <a:endParaRPr b="1" sz="30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Dimensions </a:t>
            </a:r>
            <a:r>
              <a:rPr b="1" lang="en" sz="2400"/>
              <a:t>A</a:t>
            </a:r>
            <a:r>
              <a:rPr baseline="-25000" lang="en" sz="2400"/>
              <a:t>nxm</a:t>
            </a:r>
            <a:r>
              <a:rPr lang="en" sz="2400"/>
              <a:t> and </a:t>
            </a:r>
            <a:r>
              <a:rPr b="1" lang="en" sz="2400"/>
              <a:t>B</a:t>
            </a:r>
            <a:r>
              <a:rPr baseline="-25000" lang="en" sz="2400"/>
              <a:t>mxk</a:t>
            </a:r>
            <a:r>
              <a:rPr lang="en" sz="2400"/>
              <a:t> so (</a:t>
            </a:r>
            <a:r>
              <a:rPr b="1" lang="en" sz="2400"/>
              <a:t>AB</a:t>
            </a:r>
            <a:r>
              <a:rPr lang="en" sz="2400"/>
              <a:t>)</a:t>
            </a:r>
            <a:r>
              <a:rPr baseline="-25000" lang="en" sz="2400"/>
              <a:t>nxk</a:t>
            </a:r>
            <a:r>
              <a:rPr lang="en" sz="2400"/>
              <a:t> and (</a:t>
            </a:r>
            <a:r>
              <a:rPr b="1" lang="en" sz="2400"/>
              <a:t>AB</a:t>
            </a:r>
            <a:r>
              <a:rPr lang="en" sz="2400"/>
              <a:t>)</a:t>
            </a:r>
            <a:r>
              <a:rPr baseline="30000" lang="en" sz="2400"/>
              <a:t>T</a:t>
            </a:r>
            <a:r>
              <a:rPr baseline="-25000" lang="en" sz="2400"/>
              <a:t>kxn</a:t>
            </a:r>
            <a:endParaRPr baseline="-25000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Dimensions </a:t>
            </a:r>
            <a:r>
              <a:rPr b="1" lang="en" sz="2400"/>
              <a:t>B</a:t>
            </a:r>
            <a:r>
              <a:rPr baseline="30000" lang="en" sz="2400"/>
              <a:t>T</a:t>
            </a:r>
            <a:r>
              <a:rPr baseline="-25000" lang="en" sz="2400"/>
              <a:t>kxm</a:t>
            </a:r>
            <a:r>
              <a:rPr lang="en" sz="2400"/>
              <a:t> and </a:t>
            </a:r>
            <a:r>
              <a:rPr b="1" lang="en" sz="2400"/>
              <a:t>A</a:t>
            </a:r>
            <a:r>
              <a:rPr baseline="30000" lang="en" sz="2400"/>
              <a:t>T</a:t>
            </a:r>
            <a:r>
              <a:rPr baseline="-25000" lang="en" sz="2400"/>
              <a:t>mxn</a:t>
            </a:r>
            <a:r>
              <a:rPr lang="en" sz="2400"/>
              <a:t>, so (</a:t>
            </a:r>
            <a:r>
              <a:rPr b="1" lang="en" sz="2400"/>
              <a:t>B</a:t>
            </a:r>
            <a:r>
              <a:rPr baseline="30000" lang="en" sz="2400"/>
              <a:t>T</a:t>
            </a:r>
            <a:r>
              <a:rPr b="1" lang="en" sz="2400"/>
              <a:t>A</a:t>
            </a:r>
            <a:r>
              <a:rPr baseline="30000" lang="en" sz="2400"/>
              <a:t>T</a:t>
            </a:r>
            <a:r>
              <a:rPr lang="en" sz="2400"/>
              <a:t>)</a:t>
            </a:r>
            <a:r>
              <a:rPr baseline="-25000" lang="en" sz="2400"/>
              <a:t>kxn</a:t>
            </a:r>
            <a:endParaRPr baseline="-2500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Operation Properties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79200" y="848900"/>
            <a:ext cx="828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Consider the matrix </a:t>
            </a:r>
            <a:r>
              <a:rPr b="1" lang="en" sz="2000"/>
              <a:t>A</a:t>
            </a:r>
            <a:r>
              <a:rPr lang="en" sz="2000"/>
              <a:t> and the scalar ɑ. The scalar-matrix multiplication then follows similar to scalar-vector and vector-scalar multiplication:</a:t>
            </a:r>
            <a:endParaRPr sz="2000"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2673" r="1513" t="0"/>
          <a:stretch/>
        </p:blipFill>
        <p:spPr>
          <a:xfrm>
            <a:off x="278800" y="2846675"/>
            <a:ext cx="8730977" cy="16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79200" y="1649300"/>
            <a:ext cx="819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matrix </a:t>
            </a:r>
            <a:r>
              <a:rPr b="1" lang="en" sz="3000"/>
              <a:t>A</a:t>
            </a:r>
            <a:r>
              <a:rPr baseline="-25000" lang="en" sz="3000"/>
              <a:t>nxm</a:t>
            </a:r>
            <a:r>
              <a:rPr lang="en" sz="3000"/>
              <a:t> and scalar ɑ, the following property holds: </a:t>
            </a:r>
            <a:r>
              <a:rPr lang="en" sz="3000">
                <a:solidFill>
                  <a:schemeClr val="dk1"/>
                </a:solidFill>
              </a:rPr>
              <a:t>ɑ</a:t>
            </a:r>
            <a:r>
              <a:rPr b="1" lang="en" sz="3000">
                <a:solidFill>
                  <a:schemeClr val="dk1"/>
                </a:solidFill>
              </a:rPr>
              <a:t>A</a:t>
            </a:r>
            <a:r>
              <a:rPr baseline="-25000" lang="en" sz="3000">
                <a:solidFill>
                  <a:schemeClr val="dk1"/>
                </a:solidFill>
              </a:rPr>
              <a:t>nxm</a:t>
            </a:r>
            <a:r>
              <a:rPr lang="en" sz="3000">
                <a:solidFill>
                  <a:schemeClr val="dk1"/>
                </a:solidFill>
              </a:rPr>
              <a:t>= </a:t>
            </a:r>
            <a:r>
              <a:rPr b="1" lang="en" sz="3000">
                <a:solidFill>
                  <a:schemeClr val="dk1"/>
                </a:solidFill>
              </a:rPr>
              <a:t>A</a:t>
            </a:r>
            <a:r>
              <a:rPr baseline="-25000" lang="en" sz="3000">
                <a:solidFill>
                  <a:schemeClr val="dk1"/>
                </a:solidFill>
              </a:rPr>
              <a:t>nxm</a:t>
            </a:r>
            <a:r>
              <a:rPr lang="en" sz="3000">
                <a:solidFill>
                  <a:schemeClr val="dk1"/>
                </a:solidFill>
              </a:rPr>
              <a:t>ɑ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Operation Properties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79200" y="848900"/>
            <a:ext cx="8283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Now c</a:t>
            </a:r>
            <a:r>
              <a:rPr lang="en" sz="2000"/>
              <a:t>onsider the matrices </a:t>
            </a:r>
            <a:r>
              <a:rPr b="1" lang="en" sz="2000"/>
              <a:t>A</a:t>
            </a:r>
            <a:r>
              <a:rPr baseline="-25000" lang="en" sz="2000"/>
              <a:t>nxm</a:t>
            </a:r>
            <a:r>
              <a:rPr lang="en" sz="2000"/>
              <a:t> and </a:t>
            </a:r>
            <a:r>
              <a:rPr b="1" lang="en" sz="2000"/>
              <a:t>B</a:t>
            </a:r>
            <a:r>
              <a:rPr baseline="-25000" lang="en" sz="2000"/>
              <a:t>mxk</a:t>
            </a:r>
            <a:r>
              <a:rPr lang="en" sz="2000"/>
              <a:t>, </a:t>
            </a:r>
            <a:r>
              <a:rPr lang="en" sz="2000"/>
              <a:t>and the scalar c. Then: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(</a:t>
            </a:r>
            <a:r>
              <a:rPr b="1" lang="en" sz="2000">
                <a:solidFill>
                  <a:schemeClr val="dk1"/>
                </a:solidFill>
              </a:rPr>
              <a:t>A</a:t>
            </a:r>
            <a:r>
              <a:rPr baseline="-25000" lang="en" sz="2000">
                <a:solidFill>
                  <a:schemeClr val="dk1"/>
                </a:solidFill>
              </a:rPr>
              <a:t>nxm</a:t>
            </a:r>
            <a:r>
              <a:rPr b="1" lang="en" sz="2000">
                <a:solidFill>
                  <a:schemeClr val="dk1"/>
                </a:solidFill>
              </a:rPr>
              <a:t>B</a:t>
            </a:r>
            <a:r>
              <a:rPr baseline="-25000" lang="en" sz="2000">
                <a:solidFill>
                  <a:schemeClr val="dk1"/>
                </a:solidFill>
              </a:rPr>
              <a:t>mxk</a:t>
            </a:r>
            <a:r>
              <a:rPr lang="en" sz="2000">
                <a:solidFill>
                  <a:schemeClr val="dk1"/>
                </a:solidFill>
              </a:rPr>
              <a:t>)c = </a:t>
            </a:r>
            <a:r>
              <a:rPr b="1" lang="en" sz="2000">
                <a:solidFill>
                  <a:schemeClr val="dk1"/>
                </a:solidFill>
              </a:rPr>
              <a:t>A</a:t>
            </a:r>
            <a:r>
              <a:rPr baseline="-25000" lang="en" sz="2000">
                <a:solidFill>
                  <a:schemeClr val="dk1"/>
                </a:solidFill>
              </a:rPr>
              <a:t>nxm</a:t>
            </a:r>
            <a:r>
              <a:rPr lang="en" sz="2000">
                <a:solidFill>
                  <a:schemeClr val="dk1"/>
                </a:solidFill>
              </a:rPr>
              <a:t>(c</a:t>
            </a:r>
            <a:r>
              <a:rPr b="1" lang="en" sz="2000">
                <a:solidFill>
                  <a:schemeClr val="dk1"/>
                </a:solidFill>
              </a:rPr>
              <a:t>B</a:t>
            </a:r>
            <a:r>
              <a:rPr baseline="-25000" lang="en" sz="2000">
                <a:solidFill>
                  <a:schemeClr val="dk1"/>
                </a:solidFill>
              </a:rPr>
              <a:t>mxk</a:t>
            </a:r>
            <a:r>
              <a:rPr lang="en" sz="2000">
                <a:solidFill>
                  <a:schemeClr val="dk1"/>
                </a:solidFill>
              </a:rPr>
              <a:t>) = (c</a:t>
            </a:r>
            <a:r>
              <a:rPr b="1" lang="en" sz="2000">
                <a:solidFill>
                  <a:schemeClr val="dk1"/>
                </a:solidFill>
              </a:rPr>
              <a:t>A</a:t>
            </a:r>
            <a:r>
              <a:rPr baseline="-25000" lang="en" sz="2000">
                <a:solidFill>
                  <a:schemeClr val="dk1"/>
                </a:solidFill>
              </a:rPr>
              <a:t>nxm</a:t>
            </a:r>
            <a:r>
              <a:rPr lang="en" sz="2000">
                <a:solidFill>
                  <a:schemeClr val="dk1"/>
                </a:solidFill>
              </a:rPr>
              <a:t>)</a:t>
            </a:r>
            <a:r>
              <a:rPr b="1" lang="en" sz="2000">
                <a:solidFill>
                  <a:schemeClr val="dk1"/>
                </a:solidFill>
              </a:rPr>
              <a:t>B</a:t>
            </a:r>
            <a:r>
              <a:rPr baseline="-25000" lang="en" sz="2000">
                <a:solidFill>
                  <a:schemeClr val="dk1"/>
                </a:solidFill>
              </a:rPr>
              <a:t>mxk</a:t>
            </a:r>
            <a:r>
              <a:rPr lang="en" sz="2000">
                <a:solidFill>
                  <a:schemeClr val="dk1"/>
                </a:solidFill>
              </a:rPr>
              <a:t>= c(</a:t>
            </a:r>
            <a:r>
              <a:rPr b="1" lang="en" sz="2000">
                <a:solidFill>
                  <a:schemeClr val="dk1"/>
                </a:solidFill>
              </a:rPr>
              <a:t>A</a:t>
            </a:r>
            <a:r>
              <a:rPr baseline="-25000" lang="en" sz="2000">
                <a:solidFill>
                  <a:schemeClr val="dk1"/>
                </a:solidFill>
              </a:rPr>
              <a:t>nxm</a:t>
            </a:r>
            <a:r>
              <a:rPr b="1" lang="en" sz="2000">
                <a:solidFill>
                  <a:schemeClr val="dk1"/>
                </a:solidFill>
              </a:rPr>
              <a:t>B</a:t>
            </a:r>
            <a:r>
              <a:rPr baseline="-25000" lang="en" sz="2000">
                <a:solidFill>
                  <a:schemeClr val="dk1"/>
                </a:solidFill>
              </a:rPr>
              <a:t>mxk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baseline="-25000" sz="2000">
              <a:solidFill>
                <a:schemeClr val="dk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40829" l="3290" r="12555" t="3559"/>
          <a:stretch/>
        </p:blipFill>
        <p:spPr>
          <a:xfrm>
            <a:off x="203000" y="1975225"/>
            <a:ext cx="4567399" cy="276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400" y="2203825"/>
            <a:ext cx="4250749" cy="2406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 flipH="1" rot="10800000">
            <a:off x="4584075" y="2781525"/>
            <a:ext cx="264300" cy="138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