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verpass Mono"/>
      <p:regular r:id="rId19"/>
      <p:bold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passMono-bold.fntdata"/><Relationship Id="rId11" Type="http://schemas.openxmlformats.org/officeDocument/2006/relationships/slide" Target="slides/slide6.xml"/><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slide" Target="slides/slide8.xml"/><Relationship Id="rId24" Type="http://schemas.openxmlformats.org/officeDocument/2006/relationships/font" Target="fonts/CenturyGothic-boldItalic.fntdata"/><Relationship Id="rId12" Type="http://schemas.openxmlformats.org/officeDocument/2006/relationships/slide" Target="slides/slide7.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verpassMon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629821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629821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bc04513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bc04513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bc04513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bc04513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bc045132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bc045132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1e9cadbc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1e9cadbc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bc045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bc045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4bc0451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4bc0451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bc0451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bc0451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bc0451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bc0451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bc0451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bc0451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bc04513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bc04513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bc0451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bc0451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bc04513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bc04513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0" y="4218710"/>
            <a:ext cx="9144000" cy="924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2" name="Google Shape;52;p13"/>
          <p:cNvSpPr txBox="1"/>
          <p:nvPr>
            <p:ph type="ctrTitle"/>
          </p:nvPr>
        </p:nvSpPr>
        <p:spPr>
          <a:xfrm>
            <a:off x="317809" y="1154296"/>
            <a:ext cx="8452200" cy="6921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lt1"/>
              </a:buClr>
              <a:buSzPts val="2700"/>
              <a:buFont typeface="Century Gothic"/>
              <a:buNone/>
              <a:defRPr b="1" i="0" sz="2700" u="none" cap="none" strike="noStrike">
                <a:solidFill>
                  <a:schemeClr val="lt1"/>
                </a:solidFill>
                <a:latin typeface="Century Gothic"/>
                <a:ea typeface="Century Gothic"/>
                <a:cs typeface="Century Gothic"/>
                <a:sym typeface="Century Gothic"/>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53" name="Google Shape;53;p13"/>
          <p:cNvSpPr txBox="1"/>
          <p:nvPr>
            <p:ph idx="1" type="subTitle"/>
          </p:nvPr>
        </p:nvSpPr>
        <p:spPr>
          <a:xfrm>
            <a:off x="394000" y="1811325"/>
            <a:ext cx="8452200" cy="393900"/>
          </a:xfrm>
          <a:prstGeom prst="rect">
            <a:avLst/>
          </a:prstGeom>
          <a:noFill/>
          <a:ln>
            <a:noFill/>
          </a:ln>
        </p:spPr>
        <p:txBody>
          <a:bodyPr anchorCtr="0" anchor="t" bIns="0" lIns="0" spcFirstLastPara="1" rIns="0" wrap="square" tIns="0">
            <a:normAutofit/>
          </a:bodyPr>
          <a:lstStyle>
            <a:lvl1pPr lvl="0" marR="0" rtl="0" algn="l">
              <a:lnSpc>
                <a:spcPct val="90000"/>
              </a:lnSpc>
              <a:spcBef>
                <a:spcPts val="800"/>
              </a:spcBef>
              <a:spcAft>
                <a:spcPts val="0"/>
              </a:spcAft>
              <a:buClr>
                <a:schemeClr val="accen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lvl="1" marR="0" rtl="0" algn="ctr">
              <a:lnSpc>
                <a:spcPct val="90000"/>
              </a:lnSpc>
              <a:spcBef>
                <a:spcPts val="12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2pPr>
            <a:lvl3pPr lvl="2" marR="0" rtl="0" algn="ctr">
              <a:lnSpc>
                <a:spcPct val="90000"/>
              </a:lnSpc>
              <a:spcBef>
                <a:spcPts val="1200"/>
              </a:spcBef>
              <a:spcAft>
                <a:spcPts val="0"/>
              </a:spcAft>
              <a:buClr>
                <a:schemeClr val="accent1"/>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rtl="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1200"/>
              </a:spcBef>
              <a:spcAft>
                <a:spcPts val="12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2">
            <a:alphaModFix/>
          </a:blip>
          <a:srcRect b="0" l="0" r="0" t="0"/>
          <a:stretch/>
        </p:blipFill>
        <p:spPr>
          <a:xfrm>
            <a:off x="7050024" y="4841748"/>
            <a:ext cx="1932469" cy="143764"/>
          </a:xfrm>
          <a:prstGeom prst="rect">
            <a:avLst/>
          </a:prstGeom>
          <a:noFill/>
          <a:ln>
            <a:noFill/>
          </a:ln>
        </p:spPr>
      </p:pic>
      <p:sp>
        <p:nvSpPr>
          <p:cNvPr id="55" name="Google Shape;55;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2">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86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latin typeface="Trebuchet MS"/>
                <a:ea typeface="Trebuchet MS"/>
                <a:cs typeface="Trebuchet MS"/>
                <a:sym typeface="Trebuchet MS"/>
              </a:rPr>
              <a:t>Introduction to Electrical and Computer Engineering</a:t>
            </a:r>
            <a:endParaRPr>
              <a:latin typeface="Trebuchet MS"/>
              <a:ea typeface="Trebuchet MS"/>
              <a:cs typeface="Trebuchet MS"/>
              <a:sym typeface="Trebuchet MS"/>
            </a:endParaRPr>
          </a:p>
        </p:txBody>
      </p:sp>
      <p:sp>
        <p:nvSpPr>
          <p:cNvPr id="61" name="Google Shape;61;p14"/>
          <p:cNvSpPr txBox="1"/>
          <p:nvPr/>
        </p:nvSpPr>
        <p:spPr>
          <a:xfrm>
            <a:off x="2801550" y="2450350"/>
            <a:ext cx="3540900" cy="110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A86E8"/>
                </a:solidFill>
                <a:latin typeface="Trebuchet MS"/>
                <a:ea typeface="Trebuchet MS"/>
                <a:cs typeface="Trebuchet MS"/>
                <a:sym typeface="Trebuchet MS"/>
              </a:rPr>
              <a:t>ECE-3 Fall 2021</a:t>
            </a:r>
            <a:endParaRPr b="1" sz="2000">
              <a:solidFill>
                <a:srgbClr val="4A86E8"/>
              </a:solidFill>
              <a:latin typeface="Trebuchet MS"/>
              <a:ea typeface="Trebuchet MS"/>
              <a:cs typeface="Trebuchet MS"/>
              <a:sym typeface="Trebuchet MS"/>
            </a:endParaRPr>
          </a:p>
          <a:p>
            <a:pPr indent="0" lvl="0" marL="0" rtl="0" algn="ctr">
              <a:spcBef>
                <a:spcPts val="0"/>
              </a:spcBef>
              <a:spcAft>
                <a:spcPts val="0"/>
              </a:spcAft>
              <a:buNone/>
            </a:pPr>
            <a:r>
              <a:t/>
            </a:r>
            <a:endParaRPr b="1" sz="2000">
              <a:solidFill>
                <a:srgbClr val="4A86E8"/>
              </a:solidFill>
              <a:latin typeface="Trebuchet MS"/>
              <a:ea typeface="Trebuchet MS"/>
              <a:cs typeface="Trebuchet MS"/>
              <a:sym typeface="Trebuchet MS"/>
            </a:endParaRPr>
          </a:p>
          <a:p>
            <a:pPr indent="0" lvl="0" marL="0" rtl="0" algn="ctr">
              <a:spcBef>
                <a:spcPts val="0"/>
              </a:spcBef>
              <a:spcAft>
                <a:spcPts val="0"/>
              </a:spcAft>
              <a:buNone/>
            </a:pPr>
            <a:r>
              <a:rPr b="1" lang="en" sz="2000">
                <a:solidFill>
                  <a:srgbClr val="4A86E8"/>
                </a:solidFill>
                <a:latin typeface="Trebuchet MS"/>
                <a:ea typeface="Trebuchet MS"/>
                <a:cs typeface="Trebuchet MS"/>
                <a:sym typeface="Trebuchet MS"/>
              </a:rPr>
              <a:t>LAB 9</a:t>
            </a:r>
            <a:endParaRPr sz="2000">
              <a:latin typeface="Trebuchet MS"/>
              <a:ea typeface="Trebuchet MS"/>
              <a:cs typeface="Trebuchet MS"/>
              <a:sym typeface="Trebuchet MS"/>
            </a:endParaRPr>
          </a:p>
        </p:txBody>
      </p:sp>
      <p:pic>
        <p:nvPicPr>
          <p:cNvPr id="62" name="Google Shape;62;p14"/>
          <p:cNvPicPr preferRelativeResize="0"/>
          <p:nvPr/>
        </p:nvPicPr>
        <p:blipFill>
          <a:blip r:embed="rId3">
            <a:alphaModFix/>
          </a:blip>
          <a:stretch>
            <a:fillRect/>
          </a:stretch>
        </p:blipFill>
        <p:spPr>
          <a:xfrm>
            <a:off x="44497" y="4929925"/>
            <a:ext cx="2120600" cy="15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3"/>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Inverse</a:t>
            </a:r>
            <a:endParaRPr b="1" sz="3900">
              <a:solidFill>
                <a:schemeClr val="accent1"/>
              </a:solidFill>
              <a:latin typeface="Trebuchet MS"/>
              <a:ea typeface="Trebuchet MS"/>
              <a:cs typeface="Trebuchet MS"/>
              <a:sym typeface="Trebuchet MS"/>
            </a:endParaRPr>
          </a:p>
        </p:txBody>
      </p:sp>
      <p:sp>
        <p:nvSpPr>
          <p:cNvPr id="155" name="Google Shape;155;p23"/>
          <p:cNvSpPr txBox="1"/>
          <p:nvPr/>
        </p:nvSpPr>
        <p:spPr>
          <a:xfrm>
            <a:off x="411300" y="1024000"/>
            <a:ext cx="86097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has a </a:t>
            </a:r>
            <a:r>
              <a:rPr b="1" lang="en" sz="1800"/>
              <a:t>left inverse</a:t>
            </a:r>
            <a:r>
              <a:rPr lang="en" sz="1800"/>
              <a:t> if its columns are linearly independent</a:t>
            </a:r>
            <a:endParaRPr sz="1800"/>
          </a:p>
          <a:p>
            <a:pPr indent="-342900" lvl="0" marL="457200" rtl="0" algn="l">
              <a:spcBef>
                <a:spcPts val="0"/>
              </a:spcBef>
              <a:spcAft>
                <a:spcPts val="0"/>
              </a:spcAft>
              <a:buSzPts val="1800"/>
              <a:buChar char="●"/>
            </a:pPr>
            <a:r>
              <a:rPr lang="en" sz="1800"/>
              <a:t>A matrix has a </a:t>
            </a:r>
            <a:r>
              <a:rPr b="1" lang="en" sz="1800"/>
              <a:t>right inverse</a:t>
            </a:r>
            <a:r>
              <a:rPr lang="en" sz="1800"/>
              <a:t> if its rows are linearly independent</a:t>
            </a:r>
            <a:endParaRPr sz="1800"/>
          </a:p>
          <a:p>
            <a:pPr indent="-342900" lvl="0" marL="457200" rtl="0" algn="l">
              <a:spcBef>
                <a:spcPts val="0"/>
              </a:spcBef>
              <a:spcAft>
                <a:spcPts val="0"/>
              </a:spcAft>
              <a:buSzPts val="1800"/>
              <a:buChar char="●"/>
            </a:pPr>
            <a:r>
              <a:rPr lang="en" sz="1800"/>
              <a:t>A matrix is </a:t>
            </a:r>
            <a:r>
              <a:rPr b="1" lang="en" sz="1800"/>
              <a:t>invertible</a:t>
            </a:r>
            <a:r>
              <a:rPr lang="en" sz="1800"/>
              <a:t> if both the left and right inverses exist. In this case, the matrix </a:t>
            </a:r>
            <a:r>
              <a:rPr b="1" lang="en" sz="1800"/>
              <a:t>inverse</a:t>
            </a:r>
            <a:r>
              <a:rPr lang="en" sz="1800"/>
              <a:t> is unique and equal to both the left and the right inverses</a:t>
            </a:r>
            <a:endParaRPr sz="1800"/>
          </a:p>
          <a:p>
            <a:pPr indent="-342900" lvl="1" marL="914400" rtl="0" algn="l">
              <a:spcBef>
                <a:spcPts val="0"/>
              </a:spcBef>
              <a:spcAft>
                <a:spcPts val="0"/>
              </a:spcAft>
              <a:buSzPts val="1800"/>
              <a:buChar char="○"/>
            </a:pPr>
            <a:r>
              <a:rPr lang="en" sz="1800"/>
              <a:t>If a matrix is invertible (ie: the inverse of the matrix exists), it must be a square matrix. This is not </a:t>
            </a:r>
            <a:r>
              <a:rPr lang="en" sz="1800"/>
              <a:t>necessarily</a:t>
            </a:r>
            <a:r>
              <a:rPr lang="en" sz="1800"/>
              <a:t> true for the left or right inverses</a:t>
            </a:r>
            <a:endParaRPr sz="1800"/>
          </a:p>
        </p:txBody>
      </p:sp>
      <p:sp>
        <p:nvSpPr>
          <p:cNvPr id="156" name="Google Shape;156;p23"/>
          <p:cNvSpPr txBox="1"/>
          <p:nvPr/>
        </p:nvSpPr>
        <p:spPr>
          <a:xfrm>
            <a:off x="384275" y="3059500"/>
            <a:ext cx="840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Left and Right Inverse: </a:t>
            </a:r>
            <a:r>
              <a:rPr b="1" lang="en" sz="2400"/>
              <a:t>A</a:t>
            </a:r>
            <a:r>
              <a:rPr b="1" baseline="30000" lang="en" sz="2400"/>
              <a:t>-1</a:t>
            </a:r>
            <a:r>
              <a:rPr b="1" baseline="-25000" lang="en" sz="2400"/>
              <a:t>Left </a:t>
            </a:r>
            <a:r>
              <a:rPr b="1" lang="en" sz="2400"/>
              <a:t>A = I      A A</a:t>
            </a:r>
            <a:r>
              <a:rPr b="1" baseline="30000" lang="en" sz="2400"/>
              <a:t>-1</a:t>
            </a:r>
            <a:r>
              <a:rPr b="1" baseline="-25000" lang="en" sz="2400"/>
              <a:t>Right</a:t>
            </a:r>
            <a:r>
              <a:rPr b="1" lang="en" sz="2400"/>
              <a:t> = I</a:t>
            </a:r>
            <a:endParaRPr b="1" sz="2400"/>
          </a:p>
        </p:txBody>
      </p:sp>
      <p:sp>
        <p:nvSpPr>
          <p:cNvPr id="157" name="Google Shape;157;p23"/>
          <p:cNvSpPr txBox="1"/>
          <p:nvPr/>
        </p:nvSpPr>
        <p:spPr>
          <a:xfrm>
            <a:off x="351325" y="3980450"/>
            <a:ext cx="831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Invertible Matrix: </a:t>
            </a:r>
            <a:r>
              <a:rPr b="1" lang="en" sz="2400"/>
              <a:t>A</a:t>
            </a:r>
            <a:r>
              <a:rPr b="1" baseline="30000" lang="en" sz="2400"/>
              <a:t>-1</a:t>
            </a:r>
            <a:r>
              <a:rPr b="1" baseline="-25000" lang="en" sz="2400"/>
              <a:t> </a:t>
            </a:r>
            <a:r>
              <a:rPr b="1" lang="en" sz="2400"/>
              <a:t>A = A A</a:t>
            </a:r>
            <a:r>
              <a:rPr b="1" baseline="30000" lang="en" sz="2400"/>
              <a:t>-1</a:t>
            </a:r>
            <a:r>
              <a:rPr b="1" lang="en" sz="2400"/>
              <a:t> = I</a:t>
            </a:r>
            <a:r>
              <a:rPr lang="en" sz="2400"/>
              <a:t>, with </a:t>
            </a:r>
            <a:r>
              <a:rPr b="1" lang="en" sz="2400">
                <a:solidFill>
                  <a:schemeClr val="dk1"/>
                </a:solidFill>
              </a:rPr>
              <a:t>A</a:t>
            </a:r>
            <a:r>
              <a:rPr b="1" baseline="30000" lang="en" sz="2400">
                <a:solidFill>
                  <a:schemeClr val="dk1"/>
                </a:solidFill>
              </a:rPr>
              <a:t>-1</a:t>
            </a:r>
            <a:r>
              <a:rPr b="1" lang="en" sz="2400">
                <a:solidFill>
                  <a:schemeClr val="dk1"/>
                </a:solidFill>
              </a:rPr>
              <a:t> = A</a:t>
            </a:r>
            <a:r>
              <a:rPr b="1" baseline="30000" lang="en" sz="2400">
                <a:solidFill>
                  <a:schemeClr val="dk1"/>
                </a:solidFill>
              </a:rPr>
              <a:t>-1</a:t>
            </a:r>
            <a:r>
              <a:rPr b="1" baseline="-25000" lang="en" sz="2400">
                <a:solidFill>
                  <a:schemeClr val="dk1"/>
                </a:solidFill>
              </a:rPr>
              <a:t>Left</a:t>
            </a:r>
            <a:r>
              <a:rPr b="1" lang="en" sz="2400">
                <a:solidFill>
                  <a:schemeClr val="dk1"/>
                </a:solidFill>
              </a:rPr>
              <a:t> = A</a:t>
            </a:r>
            <a:r>
              <a:rPr b="1" baseline="30000" lang="en" sz="2400">
                <a:solidFill>
                  <a:schemeClr val="dk1"/>
                </a:solidFill>
              </a:rPr>
              <a:t>-1</a:t>
            </a:r>
            <a:r>
              <a:rPr b="1" baseline="-25000" lang="en" sz="2400">
                <a:solidFill>
                  <a:schemeClr val="dk1"/>
                </a:solidFill>
              </a:rPr>
              <a:t>Right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4"/>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and Affine Functions</a:t>
            </a:r>
            <a:endParaRPr b="1" sz="3900">
              <a:solidFill>
                <a:schemeClr val="accent1"/>
              </a:solidFill>
              <a:latin typeface="Trebuchet MS"/>
              <a:ea typeface="Trebuchet MS"/>
              <a:cs typeface="Trebuchet MS"/>
              <a:sym typeface="Trebuchet MS"/>
            </a:endParaRPr>
          </a:p>
        </p:txBody>
      </p:sp>
      <p:pic>
        <p:nvPicPr>
          <p:cNvPr id="164" name="Google Shape;164;p24"/>
          <p:cNvPicPr preferRelativeResize="0"/>
          <p:nvPr/>
        </p:nvPicPr>
        <p:blipFill>
          <a:blip r:embed="rId3">
            <a:alphaModFix/>
          </a:blip>
          <a:stretch>
            <a:fillRect/>
          </a:stretch>
        </p:blipFill>
        <p:spPr>
          <a:xfrm>
            <a:off x="152400" y="1024000"/>
            <a:ext cx="8991602" cy="1317887"/>
          </a:xfrm>
          <a:prstGeom prst="rect">
            <a:avLst/>
          </a:prstGeom>
          <a:noFill/>
          <a:ln>
            <a:noFill/>
          </a:ln>
        </p:spPr>
      </p:pic>
      <p:pic>
        <p:nvPicPr>
          <p:cNvPr id="165" name="Google Shape;165;p24"/>
          <p:cNvPicPr preferRelativeResize="0"/>
          <p:nvPr/>
        </p:nvPicPr>
        <p:blipFill rotWithShape="1">
          <a:blip r:embed="rId4">
            <a:alphaModFix/>
          </a:blip>
          <a:srcRect b="0" l="931" r="0" t="0"/>
          <a:stretch/>
        </p:blipFill>
        <p:spPr>
          <a:xfrm>
            <a:off x="194438" y="2494275"/>
            <a:ext cx="8907523" cy="1283150"/>
          </a:xfrm>
          <a:prstGeom prst="rect">
            <a:avLst/>
          </a:prstGeom>
          <a:noFill/>
          <a:ln>
            <a:noFill/>
          </a:ln>
        </p:spPr>
      </p:pic>
      <p:sp>
        <p:nvSpPr>
          <p:cNvPr id="166" name="Google Shape;166;p24"/>
          <p:cNvSpPr/>
          <p:nvPr/>
        </p:nvSpPr>
        <p:spPr>
          <a:xfrm>
            <a:off x="147800" y="1965775"/>
            <a:ext cx="81735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5"/>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Dynamical Systems</a:t>
            </a:r>
            <a:endParaRPr b="1" sz="3900">
              <a:solidFill>
                <a:schemeClr val="accent1"/>
              </a:solidFill>
              <a:latin typeface="Trebuchet MS"/>
              <a:ea typeface="Trebuchet MS"/>
              <a:cs typeface="Trebuchet MS"/>
              <a:sym typeface="Trebuchet MS"/>
            </a:endParaRPr>
          </a:p>
        </p:txBody>
      </p:sp>
      <p:pic>
        <p:nvPicPr>
          <p:cNvPr id="173" name="Google Shape;173;p25"/>
          <p:cNvPicPr preferRelativeResize="0"/>
          <p:nvPr/>
        </p:nvPicPr>
        <p:blipFill>
          <a:blip r:embed="rId3">
            <a:alphaModFix/>
          </a:blip>
          <a:stretch>
            <a:fillRect/>
          </a:stretch>
        </p:blipFill>
        <p:spPr>
          <a:xfrm>
            <a:off x="152400" y="1024000"/>
            <a:ext cx="8991599" cy="1889068"/>
          </a:xfrm>
          <a:prstGeom prst="rect">
            <a:avLst/>
          </a:prstGeom>
          <a:noFill/>
          <a:ln>
            <a:noFill/>
          </a:ln>
        </p:spPr>
      </p:pic>
      <p:sp>
        <p:nvSpPr>
          <p:cNvPr id="174" name="Google Shape;174;p25"/>
          <p:cNvSpPr txBox="1"/>
          <p:nvPr/>
        </p:nvSpPr>
        <p:spPr>
          <a:xfrm>
            <a:off x="152400" y="2913075"/>
            <a:ext cx="8609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Each state </a:t>
            </a:r>
            <a:r>
              <a:rPr b="1" lang="en" sz="1800"/>
              <a:t>x</a:t>
            </a:r>
            <a:r>
              <a:rPr b="1" baseline="-25000" lang="en" sz="1800"/>
              <a:t>t</a:t>
            </a:r>
            <a:r>
              <a:rPr lang="en" sz="1800"/>
              <a:t> depends on the previous state </a:t>
            </a:r>
            <a:r>
              <a:rPr b="1" lang="en" sz="1800"/>
              <a:t>x</a:t>
            </a:r>
            <a:r>
              <a:rPr b="1" baseline="-25000" lang="en" sz="1800"/>
              <a:t>t-1</a:t>
            </a:r>
            <a:endParaRPr b="1" sz="1800"/>
          </a:p>
          <a:p>
            <a:pPr indent="-342900" lvl="0" marL="457200" rtl="0" algn="l">
              <a:spcBef>
                <a:spcPts val="0"/>
              </a:spcBef>
              <a:spcAft>
                <a:spcPts val="0"/>
              </a:spcAft>
              <a:buSzPts val="1800"/>
              <a:buChar char="●"/>
            </a:pPr>
            <a:r>
              <a:rPr lang="en" sz="1800"/>
              <a:t>To successfully define the system, you need to define:</a:t>
            </a:r>
            <a:endParaRPr sz="1800"/>
          </a:p>
          <a:p>
            <a:pPr indent="-342900" lvl="1" marL="914400" rtl="0" algn="l">
              <a:spcBef>
                <a:spcPts val="0"/>
              </a:spcBef>
              <a:spcAft>
                <a:spcPts val="0"/>
              </a:spcAft>
              <a:buSzPts val="1800"/>
              <a:buChar char="○"/>
            </a:pPr>
            <a:r>
              <a:rPr b="1" lang="en" sz="1800"/>
              <a:t>x</a:t>
            </a:r>
            <a:r>
              <a:rPr b="1" baseline="-25000" lang="en" sz="1800"/>
              <a:t>0</a:t>
            </a:r>
            <a:r>
              <a:rPr lang="en" sz="1800"/>
              <a:t>, the initial state of the system</a:t>
            </a:r>
            <a:endParaRPr sz="1800"/>
          </a:p>
          <a:p>
            <a:pPr indent="-342900" lvl="1" marL="914400" rtl="0" algn="l">
              <a:spcBef>
                <a:spcPts val="0"/>
              </a:spcBef>
              <a:spcAft>
                <a:spcPts val="0"/>
              </a:spcAft>
              <a:buSzPts val="1800"/>
              <a:buChar char="○"/>
            </a:pPr>
            <a:r>
              <a:rPr b="1" lang="en" sz="1800"/>
              <a:t>A</a:t>
            </a:r>
            <a:r>
              <a:rPr b="1" baseline="-25000" lang="en" sz="1800"/>
              <a:t>t</a:t>
            </a:r>
            <a:r>
              <a:rPr lang="en" sz="1800"/>
              <a:t>, the dynamic matrix at each time t</a:t>
            </a:r>
            <a:endParaRPr sz="1800"/>
          </a:p>
          <a:p>
            <a:pPr indent="-342900" lvl="2" marL="1371600" rtl="0" algn="l">
              <a:spcBef>
                <a:spcPts val="0"/>
              </a:spcBef>
              <a:spcAft>
                <a:spcPts val="0"/>
              </a:spcAft>
              <a:buSzPts val="1800"/>
              <a:buChar char="■"/>
            </a:pPr>
            <a:r>
              <a:rPr lang="en" sz="1800"/>
              <a:t>If the system is time-invariant, this dynamic matrix will be constant</a:t>
            </a:r>
            <a:endParaRPr sz="1800"/>
          </a:p>
          <a:p>
            <a:pPr indent="-342900" lvl="2" marL="1371600" rtl="0" algn="l">
              <a:spcBef>
                <a:spcPts val="0"/>
              </a:spcBef>
              <a:spcAft>
                <a:spcPts val="0"/>
              </a:spcAft>
              <a:buSzPts val="1800"/>
              <a:buChar char="■"/>
            </a:pPr>
            <a:r>
              <a:rPr lang="en" sz="1800"/>
              <a:t>In this case, the n</a:t>
            </a:r>
            <a:r>
              <a:rPr baseline="30000" lang="en" sz="1800"/>
              <a:t>th</a:t>
            </a:r>
            <a:r>
              <a:rPr lang="en" sz="1800"/>
              <a:t> new state can be determined by repeatedly operating the </a:t>
            </a:r>
            <a:r>
              <a:rPr b="1" lang="en" sz="1800"/>
              <a:t>A</a:t>
            </a:r>
            <a:r>
              <a:rPr lang="en" sz="1800"/>
              <a:t> matrix on the initial state, ie: </a:t>
            </a:r>
            <a:r>
              <a:rPr b="1" lang="en" sz="1800"/>
              <a:t>x</a:t>
            </a:r>
            <a:r>
              <a:rPr b="1" baseline="-25000" lang="en" sz="1800"/>
              <a:t>n</a:t>
            </a:r>
            <a:r>
              <a:rPr lang="en" sz="1800"/>
              <a:t> = (</a:t>
            </a:r>
            <a:r>
              <a:rPr b="1" lang="en" sz="1800"/>
              <a:t>A</a:t>
            </a:r>
            <a:r>
              <a:rPr lang="en" sz="1800"/>
              <a:t>)</a:t>
            </a:r>
            <a:r>
              <a:rPr baseline="30000" lang="en" sz="1800"/>
              <a:t>n</a:t>
            </a:r>
            <a:r>
              <a:rPr b="1" lang="en" sz="1800"/>
              <a:t>x</a:t>
            </a:r>
            <a:r>
              <a:rPr b="1" baseline="-25000" lang="en" sz="1800"/>
              <a:t>0</a:t>
            </a:r>
            <a:endParaRPr b="1" baseline="-25000"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6"/>
          <p:cNvSpPr txBox="1"/>
          <p:nvPr/>
        </p:nvSpPr>
        <p:spPr>
          <a:xfrm>
            <a:off x="2207400" y="2025575"/>
            <a:ext cx="5018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accent1"/>
                </a:solidFill>
                <a:latin typeface="Overpass Mono"/>
                <a:ea typeface="Overpass Mono"/>
                <a:cs typeface="Overpass Mono"/>
                <a:sym typeface="Overpass Mono"/>
              </a:rPr>
              <a:t>bit.ly/ece3-lab9</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rPr b="1" lang="en" sz="3500">
                <a:solidFill>
                  <a:schemeClr val="accent1"/>
                </a:solidFill>
                <a:latin typeface="Overpass Mono"/>
                <a:ea typeface="Overpass Mono"/>
                <a:cs typeface="Overpass Mono"/>
                <a:sym typeface="Overpass Mono"/>
              </a:rPr>
              <a:t>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Vectors</a:t>
            </a:r>
            <a:endParaRPr b="1" sz="3900">
              <a:solidFill>
                <a:schemeClr val="accent1"/>
              </a:solidFill>
              <a:latin typeface="Trebuchet MS"/>
              <a:ea typeface="Trebuchet MS"/>
              <a:cs typeface="Trebuchet MS"/>
              <a:sym typeface="Trebuchet MS"/>
            </a:endParaRPr>
          </a:p>
        </p:txBody>
      </p:sp>
      <p:sp>
        <p:nvSpPr>
          <p:cNvPr id="69" name="Google Shape;69;p15"/>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An n-vector </a:t>
            </a:r>
            <a:r>
              <a:rPr b="1" lang="en" sz="1800"/>
              <a:t>x</a:t>
            </a:r>
            <a:r>
              <a:rPr lang="en" sz="1800"/>
              <a:t> can be written as a column vector with n number of indices</a:t>
            </a:r>
            <a:endParaRPr sz="1800"/>
          </a:p>
          <a:p>
            <a:pPr indent="-342900" lvl="0" marL="457200" rtl="0" algn="l">
              <a:spcBef>
                <a:spcPts val="0"/>
              </a:spcBef>
              <a:spcAft>
                <a:spcPts val="0"/>
              </a:spcAft>
              <a:buSzPts val="1800"/>
              <a:buChar char="●"/>
            </a:pPr>
            <a:r>
              <a:rPr lang="en" sz="1800"/>
              <a:t>The vector </a:t>
            </a:r>
            <a:r>
              <a:rPr b="1" lang="en" sz="1800"/>
              <a:t>x</a:t>
            </a:r>
            <a:r>
              <a:rPr lang="en" sz="1800"/>
              <a:t> can equivalently be written as a sum over all of the index coefficients x</a:t>
            </a:r>
            <a:r>
              <a:rPr baseline="-25000" lang="en" sz="1800"/>
              <a:t>i</a:t>
            </a:r>
            <a:r>
              <a:rPr lang="en" sz="1800"/>
              <a:t> times corresponding unit vectors </a:t>
            </a:r>
            <a:r>
              <a:rPr b="1" lang="en" sz="1800"/>
              <a:t>e</a:t>
            </a:r>
            <a:r>
              <a:rPr b="1" baseline="-25000" lang="en" sz="1800"/>
              <a:t>i</a:t>
            </a:r>
            <a:r>
              <a:rPr lang="en" sz="1800"/>
              <a:t> which form the basis set for the n-dimensional vector space</a:t>
            </a:r>
            <a:endParaRPr sz="1800"/>
          </a:p>
        </p:txBody>
      </p:sp>
      <p:pic>
        <p:nvPicPr>
          <p:cNvPr id="70" name="Google Shape;70;p15"/>
          <p:cNvPicPr preferRelativeResize="0"/>
          <p:nvPr/>
        </p:nvPicPr>
        <p:blipFill rotWithShape="1">
          <a:blip r:embed="rId3">
            <a:alphaModFix/>
          </a:blip>
          <a:srcRect b="16812" l="12958" r="12481" t="8162"/>
          <a:stretch/>
        </p:blipFill>
        <p:spPr>
          <a:xfrm>
            <a:off x="576425" y="2675200"/>
            <a:ext cx="2438725" cy="1891875"/>
          </a:xfrm>
          <a:prstGeom prst="rect">
            <a:avLst/>
          </a:prstGeom>
          <a:noFill/>
          <a:ln>
            <a:noFill/>
          </a:ln>
        </p:spPr>
      </p:pic>
      <p:pic>
        <p:nvPicPr>
          <p:cNvPr id="71" name="Google Shape;71;p15"/>
          <p:cNvPicPr preferRelativeResize="0"/>
          <p:nvPr/>
        </p:nvPicPr>
        <p:blipFill>
          <a:blip r:embed="rId4">
            <a:alphaModFix/>
          </a:blip>
          <a:stretch>
            <a:fillRect/>
          </a:stretch>
        </p:blipFill>
        <p:spPr>
          <a:xfrm>
            <a:off x="3892473" y="2710625"/>
            <a:ext cx="1425677" cy="1821025"/>
          </a:xfrm>
          <a:prstGeom prst="rect">
            <a:avLst/>
          </a:prstGeom>
          <a:noFill/>
          <a:ln>
            <a:noFill/>
          </a:ln>
        </p:spPr>
      </p:pic>
      <p:pic>
        <p:nvPicPr>
          <p:cNvPr id="72" name="Google Shape;72;p15"/>
          <p:cNvPicPr preferRelativeResize="0"/>
          <p:nvPr/>
        </p:nvPicPr>
        <p:blipFill rotWithShape="1">
          <a:blip r:embed="rId5">
            <a:alphaModFix/>
          </a:blip>
          <a:srcRect b="0" l="24812" r="0" t="0"/>
          <a:stretch/>
        </p:blipFill>
        <p:spPr>
          <a:xfrm>
            <a:off x="5318150" y="2634425"/>
            <a:ext cx="1154400" cy="1821025"/>
          </a:xfrm>
          <a:prstGeom prst="rect">
            <a:avLst/>
          </a:prstGeom>
          <a:noFill/>
          <a:ln>
            <a:noFill/>
          </a:ln>
        </p:spPr>
      </p:pic>
      <p:pic>
        <p:nvPicPr>
          <p:cNvPr id="73" name="Google Shape;73;p15"/>
          <p:cNvPicPr preferRelativeResize="0"/>
          <p:nvPr/>
        </p:nvPicPr>
        <p:blipFill rotWithShape="1">
          <a:blip r:embed="rId6">
            <a:alphaModFix/>
          </a:blip>
          <a:srcRect b="0" l="14478" r="0" t="0"/>
          <a:stretch/>
        </p:blipFill>
        <p:spPr>
          <a:xfrm>
            <a:off x="6800125" y="2702225"/>
            <a:ext cx="1313075" cy="1837825"/>
          </a:xfrm>
          <a:prstGeom prst="rect">
            <a:avLst/>
          </a:prstGeom>
          <a:noFill/>
          <a:ln>
            <a:noFill/>
          </a:ln>
        </p:spPr>
      </p:pic>
      <p:sp>
        <p:nvSpPr>
          <p:cNvPr id="74" name="Google Shape;74;p15"/>
          <p:cNvSpPr txBox="1"/>
          <p:nvPr/>
        </p:nvSpPr>
        <p:spPr>
          <a:xfrm>
            <a:off x="3259075" y="33902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with</a:t>
            </a:r>
            <a:endParaRPr sz="1800"/>
          </a:p>
        </p:txBody>
      </p:sp>
      <p:sp>
        <p:nvSpPr>
          <p:cNvPr id="75" name="Google Shape;75;p15"/>
          <p:cNvSpPr txBox="1"/>
          <p:nvPr/>
        </p:nvSpPr>
        <p:spPr>
          <a:xfrm>
            <a:off x="5020225" y="33140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endParaRPr sz="1800"/>
          </a:p>
        </p:txBody>
      </p:sp>
      <p:sp>
        <p:nvSpPr>
          <p:cNvPr id="76" name="Google Shape;76;p15"/>
          <p:cNvSpPr txBox="1"/>
          <p:nvPr/>
        </p:nvSpPr>
        <p:spPr>
          <a:xfrm>
            <a:off x="6196800" y="3314075"/>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nvSpPr>
        <p:spPr>
          <a:xfrm>
            <a:off x="351325" y="238900"/>
            <a:ext cx="739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Dot Product, Norm</a:t>
            </a:r>
            <a:endParaRPr b="1" sz="3900">
              <a:solidFill>
                <a:schemeClr val="accent1"/>
              </a:solidFill>
              <a:latin typeface="Trebuchet MS"/>
              <a:ea typeface="Trebuchet MS"/>
              <a:cs typeface="Trebuchet MS"/>
              <a:sym typeface="Trebuchet MS"/>
            </a:endParaRPr>
          </a:p>
        </p:txBody>
      </p:sp>
      <p:sp>
        <p:nvSpPr>
          <p:cNvPr id="83" name="Google Shape;83;p16"/>
          <p:cNvSpPr txBox="1"/>
          <p:nvPr/>
        </p:nvSpPr>
        <p:spPr>
          <a:xfrm>
            <a:off x="411300" y="1024000"/>
            <a:ext cx="8321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dot product of two n-vectors </a:t>
            </a:r>
            <a:r>
              <a:rPr b="1" lang="en" sz="1800"/>
              <a:t>a</a:t>
            </a:r>
            <a:r>
              <a:rPr lang="en" sz="1800"/>
              <a:t> and </a:t>
            </a:r>
            <a:r>
              <a:rPr b="1" lang="en" sz="1800"/>
              <a:t>b</a:t>
            </a:r>
            <a:r>
              <a:rPr lang="en" sz="1800"/>
              <a:t> is </a:t>
            </a:r>
            <a:r>
              <a:rPr b="1" lang="en" sz="1800"/>
              <a:t>a·b</a:t>
            </a:r>
            <a:endParaRPr b="1" sz="1800"/>
          </a:p>
          <a:p>
            <a:pPr indent="-342900" lvl="0" marL="457200" rtl="0" algn="l">
              <a:spcBef>
                <a:spcPts val="0"/>
              </a:spcBef>
              <a:spcAft>
                <a:spcPts val="0"/>
              </a:spcAft>
              <a:buSzPts val="1800"/>
              <a:buChar char="●"/>
            </a:pPr>
            <a:r>
              <a:rPr b="1" lang="en" sz="1800">
                <a:solidFill>
                  <a:schemeClr val="dk1"/>
                </a:solidFill>
              </a:rPr>
              <a:t>a</a:t>
            </a:r>
            <a:r>
              <a:rPr b="1" lang="en" sz="1800">
                <a:solidFill>
                  <a:schemeClr val="dk1"/>
                </a:solidFill>
              </a:rPr>
              <a:t>·b </a:t>
            </a:r>
            <a:r>
              <a:rPr lang="en" sz="1800"/>
              <a:t>can be expressed as the vector products of the transpose of </a:t>
            </a:r>
            <a:r>
              <a:rPr b="1" lang="en" sz="1800"/>
              <a:t>a</a:t>
            </a:r>
            <a:r>
              <a:rPr lang="en" sz="1800"/>
              <a:t> (a row vector) with the column vector </a:t>
            </a:r>
            <a:r>
              <a:rPr b="1" lang="en" sz="1800"/>
              <a:t>b</a:t>
            </a:r>
            <a:endParaRPr b="1" sz="1800"/>
          </a:p>
          <a:p>
            <a:pPr indent="-342900" lvl="0" marL="457200" rtl="0" algn="l">
              <a:spcBef>
                <a:spcPts val="0"/>
              </a:spcBef>
              <a:spcAft>
                <a:spcPts val="0"/>
              </a:spcAft>
              <a:buSzPts val="1800"/>
              <a:buChar char="●"/>
            </a:pPr>
            <a:r>
              <a:rPr lang="en" sz="1800"/>
              <a:t>The norm of a vector is the square root of the dot product of that vector with itself. This can be thought of the vector’s “magnitude” or the overall distance of the vector’s tip from the origin of the vector space. This is the Euclidean Norm of the vector.</a:t>
            </a:r>
            <a:endParaRPr sz="1800"/>
          </a:p>
        </p:txBody>
      </p:sp>
      <p:pic>
        <p:nvPicPr>
          <p:cNvPr id="84" name="Google Shape;84;p16"/>
          <p:cNvPicPr preferRelativeResize="0"/>
          <p:nvPr/>
        </p:nvPicPr>
        <p:blipFill>
          <a:blip r:embed="rId3">
            <a:alphaModFix/>
          </a:blip>
          <a:stretch>
            <a:fillRect/>
          </a:stretch>
        </p:blipFill>
        <p:spPr>
          <a:xfrm>
            <a:off x="152400" y="3173975"/>
            <a:ext cx="4976325" cy="1817125"/>
          </a:xfrm>
          <a:prstGeom prst="rect">
            <a:avLst/>
          </a:prstGeom>
          <a:noFill/>
          <a:ln>
            <a:noFill/>
          </a:ln>
        </p:spPr>
      </p:pic>
      <p:pic>
        <p:nvPicPr>
          <p:cNvPr id="85" name="Google Shape;85;p16"/>
          <p:cNvPicPr preferRelativeResize="0"/>
          <p:nvPr/>
        </p:nvPicPr>
        <p:blipFill>
          <a:blip r:embed="rId4">
            <a:alphaModFix/>
          </a:blip>
          <a:stretch>
            <a:fillRect/>
          </a:stretch>
        </p:blipFill>
        <p:spPr>
          <a:xfrm>
            <a:off x="5749273" y="3763302"/>
            <a:ext cx="2983426" cy="6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7"/>
          <p:cNvSpPr txBox="1"/>
          <p:nvPr/>
        </p:nvSpPr>
        <p:spPr>
          <a:xfrm>
            <a:off x="351325" y="238900"/>
            <a:ext cx="832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Mean Square Value, RMS</a:t>
            </a:r>
            <a:endParaRPr b="1" sz="3900">
              <a:solidFill>
                <a:schemeClr val="accent1"/>
              </a:solidFill>
              <a:latin typeface="Trebuchet MS"/>
              <a:ea typeface="Trebuchet MS"/>
              <a:cs typeface="Trebuchet MS"/>
              <a:sym typeface="Trebuchet MS"/>
            </a:endParaRPr>
          </a:p>
        </p:txBody>
      </p:sp>
      <p:sp>
        <p:nvSpPr>
          <p:cNvPr id="92" name="Google Shape;92;p17"/>
          <p:cNvSpPr txBox="1"/>
          <p:nvPr/>
        </p:nvSpPr>
        <p:spPr>
          <a:xfrm>
            <a:off x="411300" y="1024000"/>
            <a:ext cx="8321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a:t>
            </a:r>
            <a:r>
              <a:rPr b="1" lang="en" sz="1800"/>
              <a:t>Mean Square Value</a:t>
            </a:r>
            <a:r>
              <a:rPr lang="en" sz="1800"/>
              <a:t>” of a vector is the norm of the vector squared (ie: the dot product of the vector with itself) divided by the number of index values there are (ie: divide by n in an n-</a:t>
            </a:r>
            <a:r>
              <a:rPr lang="en" sz="1800"/>
              <a:t>dimensional</a:t>
            </a:r>
            <a:r>
              <a:rPr lang="en" sz="1800"/>
              <a:t> space, or the total number of points being considered)</a:t>
            </a:r>
            <a:endParaRPr sz="1800"/>
          </a:p>
          <a:p>
            <a:pPr indent="-342900" lvl="0" marL="457200" rtl="0" algn="l">
              <a:spcBef>
                <a:spcPts val="0"/>
              </a:spcBef>
              <a:spcAft>
                <a:spcPts val="0"/>
              </a:spcAft>
              <a:buSzPts val="1800"/>
              <a:buChar char="●"/>
            </a:pPr>
            <a:r>
              <a:rPr lang="en" sz="1800"/>
              <a:t>The “</a:t>
            </a:r>
            <a:r>
              <a:rPr b="1" lang="en" sz="1800"/>
              <a:t>Root Mean Square Value</a:t>
            </a:r>
            <a:r>
              <a:rPr lang="en" sz="1800"/>
              <a:t>,” or RMS value, is the square root of the mean square value</a:t>
            </a:r>
            <a:endParaRPr sz="1800"/>
          </a:p>
        </p:txBody>
      </p:sp>
      <p:pic>
        <p:nvPicPr>
          <p:cNvPr id="93" name="Google Shape;93;p17"/>
          <p:cNvPicPr preferRelativeResize="0"/>
          <p:nvPr/>
        </p:nvPicPr>
        <p:blipFill>
          <a:blip r:embed="rId3">
            <a:alphaModFix/>
          </a:blip>
          <a:stretch>
            <a:fillRect/>
          </a:stretch>
        </p:blipFill>
        <p:spPr>
          <a:xfrm>
            <a:off x="1581150" y="2993925"/>
            <a:ext cx="5981700" cy="173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Distance Metrics</a:t>
            </a:r>
            <a:endParaRPr b="1" sz="3900">
              <a:solidFill>
                <a:schemeClr val="accent1"/>
              </a:solidFill>
              <a:latin typeface="Trebuchet MS"/>
              <a:ea typeface="Trebuchet MS"/>
              <a:cs typeface="Trebuchet MS"/>
              <a:sym typeface="Trebuchet MS"/>
            </a:endParaRPr>
          </a:p>
        </p:txBody>
      </p:sp>
      <p:sp>
        <p:nvSpPr>
          <p:cNvPr id="100" name="Google Shape;100;p18"/>
          <p:cNvSpPr txBox="1"/>
          <p:nvPr/>
        </p:nvSpPr>
        <p:spPr>
          <a:xfrm>
            <a:off x="411300" y="1024000"/>
            <a:ext cx="8321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Distances in a vector space can be defined in various ways. We will usually consider only the Euclidean distance metric, but others may be used depending on the application</a:t>
            </a:r>
            <a:endParaRPr sz="1800"/>
          </a:p>
          <a:p>
            <a:pPr indent="-342900" lvl="0" marL="457200" rtl="0" algn="l">
              <a:spcBef>
                <a:spcPts val="0"/>
              </a:spcBef>
              <a:spcAft>
                <a:spcPts val="0"/>
              </a:spcAft>
              <a:buSzPts val="1800"/>
              <a:buChar char="●"/>
            </a:pPr>
            <a:r>
              <a:rPr lang="en" sz="1800"/>
              <a:t>Examples of various distance metrics in an n-dimensional space are shown below</a:t>
            </a:r>
            <a:endParaRPr sz="1800"/>
          </a:p>
        </p:txBody>
      </p:sp>
      <p:pic>
        <p:nvPicPr>
          <p:cNvPr id="101" name="Google Shape;101;p18"/>
          <p:cNvPicPr preferRelativeResize="0"/>
          <p:nvPr/>
        </p:nvPicPr>
        <p:blipFill>
          <a:blip r:embed="rId3">
            <a:alphaModFix/>
          </a:blip>
          <a:stretch>
            <a:fillRect/>
          </a:stretch>
        </p:blipFill>
        <p:spPr>
          <a:xfrm>
            <a:off x="351325" y="2571750"/>
            <a:ext cx="2501250" cy="1290100"/>
          </a:xfrm>
          <a:prstGeom prst="rect">
            <a:avLst/>
          </a:prstGeom>
          <a:noFill/>
          <a:ln>
            <a:noFill/>
          </a:ln>
        </p:spPr>
      </p:pic>
      <p:pic>
        <p:nvPicPr>
          <p:cNvPr id="102" name="Google Shape;102;p18"/>
          <p:cNvPicPr preferRelativeResize="0"/>
          <p:nvPr/>
        </p:nvPicPr>
        <p:blipFill>
          <a:blip r:embed="rId4">
            <a:alphaModFix/>
          </a:blip>
          <a:stretch>
            <a:fillRect/>
          </a:stretch>
        </p:blipFill>
        <p:spPr>
          <a:xfrm>
            <a:off x="2926475" y="2593900"/>
            <a:ext cx="2662900" cy="1012450"/>
          </a:xfrm>
          <a:prstGeom prst="rect">
            <a:avLst/>
          </a:prstGeom>
          <a:noFill/>
          <a:ln>
            <a:noFill/>
          </a:ln>
        </p:spPr>
      </p:pic>
      <p:pic>
        <p:nvPicPr>
          <p:cNvPr id="103" name="Google Shape;103;p18"/>
          <p:cNvPicPr preferRelativeResize="0"/>
          <p:nvPr/>
        </p:nvPicPr>
        <p:blipFill>
          <a:blip r:embed="rId5">
            <a:alphaModFix/>
          </a:blip>
          <a:stretch>
            <a:fillRect/>
          </a:stretch>
        </p:blipFill>
        <p:spPr>
          <a:xfrm>
            <a:off x="5749475" y="2571750"/>
            <a:ext cx="2243725" cy="1095475"/>
          </a:xfrm>
          <a:prstGeom prst="rect">
            <a:avLst/>
          </a:prstGeom>
          <a:noFill/>
          <a:ln>
            <a:noFill/>
          </a:ln>
        </p:spPr>
      </p:pic>
      <p:sp>
        <p:nvSpPr>
          <p:cNvPr id="104" name="Google Shape;104;p18"/>
          <p:cNvSpPr txBox="1"/>
          <p:nvPr/>
        </p:nvSpPr>
        <p:spPr>
          <a:xfrm>
            <a:off x="475000"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Euclidean Distance</a:t>
            </a:r>
            <a:endParaRPr sz="1800"/>
          </a:p>
        </p:txBody>
      </p:sp>
      <p:sp>
        <p:nvSpPr>
          <p:cNvPr id="105" name="Google Shape;105;p18"/>
          <p:cNvSpPr txBox="1"/>
          <p:nvPr/>
        </p:nvSpPr>
        <p:spPr>
          <a:xfrm>
            <a:off x="31360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Hamming Distance</a:t>
            </a:r>
            <a:endParaRPr sz="1800"/>
          </a:p>
        </p:txBody>
      </p:sp>
      <p:sp>
        <p:nvSpPr>
          <p:cNvPr id="106" name="Google Shape;106;p18"/>
          <p:cNvSpPr txBox="1"/>
          <p:nvPr/>
        </p:nvSpPr>
        <p:spPr>
          <a:xfrm>
            <a:off x="59636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Block Distance</a:t>
            </a:r>
            <a:endParaRPr sz="1800"/>
          </a:p>
        </p:txBody>
      </p:sp>
      <p:pic>
        <p:nvPicPr>
          <p:cNvPr id="107" name="Google Shape;107;p18"/>
          <p:cNvPicPr preferRelativeResize="0"/>
          <p:nvPr/>
        </p:nvPicPr>
        <p:blipFill>
          <a:blip r:embed="rId6">
            <a:alphaModFix/>
          </a:blip>
          <a:stretch>
            <a:fillRect/>
          </a:stretch>
        </p:blipFill>
        <p:spPr>
          <a:xfrm>
            <a:off x="351325" y="4187714"/>
            <a:ext cx="2662900" cy="847286"/>
          </a:xfrm>
          <a:prstGeom prst="rect">
            <a:avLst/>
          </a:prstGeom>
          <a:noFill/>
          <a:ln>
            <a:noFill/>
          </a:ln>
        </p:spPr>
      </p:pic>
      <p:sp>
        <p:nvSpPr>
          <p:cNvPr id="108" name="Google Shape;108;p18"/>
          <p:cNvSpPr txBox="1"/>
          <p:nvPr/>
        </p:nvSpPr>
        <p:spPr>
          <a:xfrm>
            <a:off x="3014225" y="441075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Minkowski Distance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9"/>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Matrix-Vector Multiplication</a:t>
            </a:r>
            <a:endParaRPr b="1" sz="3900">
              <a:solidFill>
                <a:schemeClr val="accent1"/>
              </a:solidFill>
              <a:latin typeface="Trebuchet MS"/>
              <a:ea typeface="Trebuchet MS"/>
              <a:cs typeface="Trebuchet MS"/>
              <a:sym typeface="Trebuchet MS"/>
            </a:endParaRPr>
          </a:p>
        </p:txBody>
      </p:sp>
      <p:sp>
        <p:nvSpPr>
          <p:cNvPr id="115" name="Google Shape;115;p19"/>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 vector </a:t>
            </a:r>
            <a:r>
              <a:rPr b="1" lang="en" sz="1800"/>
              <a:t>v</a:t>
            </a:r>
            <a:r>
              <a:rPr lang="en" sz="1800"/>
              <a:t> as long as the number of columns in the matrix </a:t>
            </a:r>
            <a:r>
              <a:rPr b="1" lang="en" sz="1800"/>
              <a:t>A</a:t>
            </a:r>
            <a:r>
              <a:rPr lang="en" sz="1800"/>
              <a:t> match the number of rows in the column vector </a:t>
            </a:r>
            <a:r>
              <a:rPr b="1" lang="en" sz="1800"/>
              <a:t>v</a:t>
            </a:r>
            <a:endParaRPr b="1" sz="1800"/>
          </a:p>
          <a:p>
            <a:pPr indent="-342900" lvl="0" marL="457200" rtl="0" algn="l">
              <a:spcBef>
                <a:spcPts val="0"/>
              </a:spcBef>
              <a:spcAft>
                <a:spcPts val="0"/>
              </a:spcAft>
              <a:buSzPts val="1800"/>
              <a:buChar char="●"/>
            </a:pPr>
            <a:r>
              <a:rPr lang="en" sz="1800"/>
              <a:t>ex: An mxn matrix </a:t>
            </a:r>
            <a:r>
              <a:rPr b="1" lang="en" sz="1800"/>
              <a:t>A</a:t>
            </a:r>
            <a:r>
              <a:rPr lang="en" sz="1800"/>
              <a:t> (ie: m rows, n columns) can operate on an n-vector </a:t>
            </a:r>
            <a:r>
              <a:rPr b="1" lang="en" sz="1800"/>
              <a:t>v </a:t>
            </a:r>
            <a:r>
              <a:rPr lang="en" sz="1800"/>
              <a:t>(ie: column vector with n rows) from the left, producing an m-vector</a:t>
            </a:r>
            <a:endParaRPr sz="1800"/>
          </a:p>
        </p:txBody>
      </p:sp>
      <p:pic>
        <p:nvPicPr>
          <p:cNvPr id="116" name="Google Shape;116;p19"/>
          <p:cNvPicPr preferRelativeResize="0"/>
          <p:nvPr/>
        </p:nvPicPr>
        <p:blipFill>
          <a:blip r:embed="rId3">
            <a:alphaModFix/>
          </a:blip>
          <a:stretch>
            <a:fillRect/>
          </a:stretch>
        </p:blipFill>
        <p:spPr>
          <a:xfrm>
            <a:off x="152400" y="2189850"/>
            <a:ext cx="5227576" cy="2953650"/>
          </a:xfrm>
          <a:prstGeom prst="rect">
            <a:avLst/>
          </a:prstGeom>
          <a:noFill/>
          <a:ln>
            <a:noFill/>
          </a:ln>
        </p:spPr>
      </p:pic>
      <p:sp>
        <p:nvSpPr>
          <p:cNvPr id="117" name="Google Shape;117;p19"/>
          <p:cNvSpPr txBox="1"/>
          <p:nvPr/>
        </p:nvSpPr>
        <p:spPr>
          <a:xfrm>
            <a:off x="4788100" y="2426100"/>
            <a:ext cx="17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00"/>
                </a:solidFill>
                <a:latin typeface="Trebuchet MS"/>
                <a:ea typeface="Trebuchet MS"/>
                <a:cs typeface="Trebuchet MS"/>
                <a:sym typeface="Trebuchet MS"/>
              </a:rPr>
              <a:t>m x n matrix</a:t>
            </a:r>
            <a:endParaRPr b="1" sz="1800"/>
          </a:p>
        </p:txBody>
      </p:sp>
      <p:sp>
        <p:nvSpPr>
          <p:cNvPr id="118" name="Google Shape;118;p19"/>
          <p:cNvSpPr txBox="1"/>
          <p:nvPr/>
        </p:nvSpPr>
        <p:spPr>
          <a:xfrm>
            <a:off x="4788100" y="3435825"/>
            <a:ext cx="23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n x 1 column vector</a:t>
            </a:r>
            <a:endParaRPr b="1" sz="1800"/>
          </a:p>
        </p:txBody>
      </p:sp>
      <p:sp>
        <p:nvSpPr>
          <p:cNvPr id="119" name="Google Shape;119;p19"/>
          <p:cNvSpPr txBox="1"/>
          <p:nvPr/>
        </p:nvSpPr>
        <p:spPr>
          <a:xfrm>
            <a:off x="5994678" y="4289900"/>
            <a:ext cx="28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m</a:t>
            </a:r>
            <a:r>
              <a:rPr b="1" lang="en" sz="1800">
                <a:latin typeface="Trebuchet MS"/>
                <a:ea typeface="Trebuchet MS"/>
                <a:cs typeface="Trebuchet MS"/>
                <a:sym typeface="Trebuchet MS"/>
              </a:rPr>
              <a:t> x 1 column vector</a:t>
            </a:r>
            <a:endParaRPr b="1" sz="1800"/>
          </a:p>
        </p:txBody>
      </p:sp>
      <p:cxnSp>
        <p:nvCxnSpPr>
          <p:cNvPr id="120" name="Google Shape;120;p19"/>
          <p:cNvCxnSpPr>
            <a:stCxn id="117" idx="1"/>
          </p:cNvCxnSpPr>
          <p:nvPr/>
        </p:nvCxnSpPr>
        <p:spPr>
          <a:xfrm rot="10800000">
            <a:off x="4064500" y="2630850"/>
            <a:ext cx="723600" cy="26100"/>
          </a:xfrm>
          <a:prstGeom prst="straightConnector1">
            <a:avLst/>
          </a:prstGeom>
          <a:noFill/>
          <a:ln cap="flat" cmpd="sng" w="28575">
            <a:solidFill>
              <a:schemeClr val="dk2"/>
            </a:solidFill>
            <a:prstDash val="solid"/>
            <a:round/>
            <a:headEnd len="med" w="med" type="none"/>
            <a:tailEnd len="med" w="med" type="triangle"/>
          </a:ln>
        </p:spPr>
      </p:cxnSp>
      <p:cxnSp>
        <p:nvCxnSpPr>
          <p:cNvPr id="121" name="Google Shape;121;p19"/>
          <p:cNvCxnSpPr/>
          <p:nvPr/>
        </p:nvCxnSpPr>
        <p:spPr>
          <a:xfrm flipH="1">
            <a:off x="3251800" y="3679725"/>
            <a:ext cx="1536300" cy="15300"/>
          </a:xfrm>
          <a:prstGeom prst="straightConnector1">
            <a:avLst/>
          </a:prstGeom>
          <a:noFill/>
          <a:ln cap="flat" cmpd="sng" w="28575">
            <a:solidFill>
              <a:schemeClr val="dk2"/>
            </a:solidFill>
            <a:prstDash val="solid"/>
            <a:round/>
            <a:headEnd len="med" w="med" type="none"/>
            <a:tailEnd len="med" w="med" type="triangle"/>
          </a:ln>
        </p:spPr>
      </p:cxnSp>
      <p:cxnSp>
        <p:nvCxnSpPr>
          <p:cNvPr id="122" name="Google Shape;122;p19"/>
          <p:cNvCxnSpPr/>
          <p:nvPr/>
        </p:nvCxnSpPr>
        <p:spPr>
          <a:xfrm rot="10800000">
            <a:off x="5298700" y="4507700"/>
            <a:ext cx="723600" cy="26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0"/>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a:t>
            </a:r>
            <a:endParaRPr b="1" sz="3900">
              <a:solidFill>
                <a:schemeClr val="accent1"/>
              </a:solidFill>
              <a:latin typeface="Trebuchet MS"/>
              <a:ea typeface="Trebuchet MS"/>
              <a:cs typeface="Trebuchet MS"/>
              <a:sym typeface="Trebuchet MS"/>
            </a:endParaRPr>
          </a:p>
        </p:txBody>
      </p:sp>
      <p:sp>
        <p:nvSpPr>
          <p:cNvPr id="129" name="Google Shape;129;p20"/>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another matrix </a:t>
            </a:r>
            <a:r>
              <a:rPr b="1" lang="en" sz="1800"/>
              <a:t>B</a:t>
            </a:r>
            <a:r>
              <a:rPr lang="en" sz="1800"/>
              <a:t> as long as the number of columns in the matrix </a:t>
            </a:r>
            <a:r>
              <a:rPr b="1" lang="en" sz="1800"/>
              <a:t>A</a:t>
            </a:r>
            <a:r>
              <a:rPr lang="en" sz="1800"/>
              <a:t> match the number of rows in the matrix </a:t>
            </a:r>
            <a:r>
              <a:rPr b="1" lang="en" sz="1800"/>
              <a:t>B</a:t>
            </a:r>
            <a:endParaRPr b="1" sz="1800"/>
          </a:p>
          <a:p>
            <a:pPr indent="-342900" lvl="0" marL="457200" rtl="0" algn="l">
              <a:spcBef>
                <a:spcPts val="0"/>
              </a:spcBef>
              <a:spcAft>
                <a:spcPts val="0"/>
              </a:spcAft>
              <a:buSzPts val="1800"/>
              <a:buChar char="●"/>
            </a:pPr>
            <a:r>
              <a:rPr lang="en" sz="1800"/>
              <a:t>ex: An nxm matrix </a:t>
            </a:r>
            <a:r>
              <a:rPr b="1" lang="en" sz="1800"/>
              <a:t>A</a:t>
            </a:r>
            <a:r>
              <a:rPr lang="en" sz="1800"/>
              <a:t> (ie: n rows, m columns) can operate on an mxk matrix </a:t>
            </a:r>
            <a:r>
              <a:rPr b="1" lang="en" sz="1800"/>
              <a:t>B</a:t>
            </a:r>
            <a:r>
              <a:rPr lang="en" sz="1800"/>
              <a:t> (ie: m rows, k columns), producing an nxk matrix (n rows, k columns)</a:t>
            </a:r>
            <a:endParaRPr sz="1800"/>
          </a:p>
        </p:txBody>
      </p:sp>
      <p:pic>
        <p:nvPicPr>
          <p:cNvPr id="130" name="Google Shape;130;p20"/>
          <p:cNvPicPr preferRelativeResize="0"/>
          <p:nvPr/>
        </p:nvPicPr>
        <p:blipFill rotWithShape="1">
          <a:blip r:embed="rId3">
            <a:alphaModFix/>
          </a:blip>
          <a:srcRect b="0" l="8718" r="5304" t="17039"/>
          <a:stretch/>
        </p:blipFill>
        <p:spPr>
          <a:xfrm>
            <a:off x="264400" y="2317000"/>
            <a:ext cx="4012574" cy="1706775"/>
          </a:xfrm>
          <a:prstGeom prst="rect">
            <a:avLst/>
          </a:prstGeom>
          <a:noFill/>
          <a:ln>
            <a:noFill/>
          </a:ln>
        </p:spPr>
      </p:pic>
      <p:pic>
        <p:nvPicPr>
          <p:cNvPr id="131" name="Google Shape;131;p20"/>
          <p:cNvPicPr preferRelativeResize="0"/>
          <p:nvPr/>
        </p:nvPicPr>
        <p:blipFill rotWithShape="1">
          <a:blip r:embed="rId4">
            <a:alphaModFix/>
          </a:blip>
          <a:srcRect b="4359" l="2870" r="4827" t="6672"/>
          <a:stretch/>
        </p:blipFill>
        <p:spPr>
          <a:xfrm>
            <a:off x="4479500" y="2317000"/>
            <a:ext cx="4114450" cy="1627125"/>
          </a:xfrm>
          <a:prstGeom prst="rect">
            <a:avLst/>
          </a:prstGeom>
          <a:noFill/>
          <a:ln>
            <a:noFill/>
          </a:ln>
        </p:spPr>
      </p:pic>
      <p:sp>
        <p:nvSpPr>
          <p:cNvPr id="132" name="Google Shape;132;p20"/>
          <p:cNvSpPr txBox="1"/>
          <p:nvPr/>
        </p:nvSpPr>
        <p:spPr>
          <a:xfrm>
            <a:off x="1763700" y="4167325"/>
            <a:ext cx="5616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t>A</a:t>
            </a:r>
            <a:r>
              <a:rPr baseline="-25000" lang="en" sz="3900"/>
              <a:t>nxm</a:t>
            </a:r>
            <a:r>
              <a:rPr lang="en" sz="3900"/>
              <a:t> </a:t>
            </a:r>
            <a:r>
              <a:rPr b="1" lang="en" sz="3900"/>
              <a:t>B</a:t>
            </a:r>
            <a:r>
              <a:rPr baseline="-25000" lang="en" sz="3900"/>
              <a:t>mxk</a:t>
            </a:r>
            <a:r>
              <a:rPr lang="en" sz="3900"/>
              <a:t>= </a:t>
            </a:r>
            <a:r>
              <a:rPr b="1" lang="en" sz="3900"/>
              <a:t>(AB)</a:t>
            </a:r>
            <a:r>
              <a:rPr baseline="-25000" lang="en" sz="3900"/>
              <a:t>nxk</a:t>
            </a:r>
            <a:r>
              <a:rPr lang="en" sz="3900"/>
              <a:t> = </a:t>
            </a:r>
            <a:r>
              <a:rPr b="1" lang="en" sz="3900">
                <a:solidFill>
                  <a:srgbClr val="000000"/>
                </a:solidFill>
              </a:rPr>
              <a:t>C</a:t>
            </a:r>
            <a:r>
              <a:rPr baseline="-25000" lang="en" sz="3900">
                <a:solidFill>
                  <a:srgbClr val="000000"/>
                </a:solidFill>
              </a:rPr>
              <a:t>nxk</a:t>
            </a:r>
            <a:endParaRPr baseline="-25000" sz="3900">
              <a:solidFill>
                <a:srgbClr val="000000"/>
              </a:solidFill>
            </a:endParaRPr>
          </a:p>
          <a:p>
            <a:pPr indent="0" lvl="0" marL="0" rtl="0" algn="l">
              <a:spcBef>
                <a:spcPts val="0"/>
              </a:spcBef>
              <a:spcAft>
                <a:spcPts val="0"/>
              </a:spcAft>
              <a:buNone/>
            </a:pPr>
            <a:r>
              <a:t/>
            </a:r>
            <a:endParaRPr sz="3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1"/>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 (cont.)</a:t>
            </a:r>
            <a:endParaRPr b="1" sz="3900">
              <a:solidFill>
                <a:schemeClr val="accent1"/>
              </a:solidFill>
              <a:latin typeface="Trebuchet MS"/>
              <a:ea typeface="Trebuchet MS"/>
              <a:cs typeface="Trebuchet MS"/>
              <a:sym typeface="Trebuchet MS"/>
            </a:endParaRPr>
          </a:p>
        </p:txBody>
      </p:sp>
      <p:pic>
        <p:nvPicPr>
          <p:cNvPr id="139" name="Google Shape;139;p21"/>
          <p:cNvPicPr preferRelativeResize="0"/>
          <p:nvPr/>
        </p:nvPicPr>
        <p:blipFill rotWithShape="1">
          <a:blip r:embed="rId3">
            <a:alphaModFix/>
          </a:blip>
          <a:srcRect b="11089" l="3021" r="1348" t="5151"/>
          <a:stretch/>
        </p:blipFill>
        <p:spPr>
          <a:xfrm>
            <a:off x="139600" y="1100150"/>
            <a:ext cx="8864800" cy="2004349"/>
          </a:xfrm>
          <a:prstGeom prst="rect">
            <a:avLst/>
          </a:prstGeom>
          <a:noFill/>
          <a:ln>
            <a:noFill/>
          </a:ln>
        </p:spPr>
      </p:pic>
      <p:pic>
        <p:nvPicPr>
          <p:cNvPr id="140" name="Google Shape;140;p21"/>
          <p:cNvPicPr preferRelativeResize="0"/>
          <p:nvPr/>
        </p:nvPicPr>
        <p:blipFill>
          <a:blip r:embed="rId4">
            <a:alphaModFix/>
          </a:blip>
          <a:stretch>
            <a:fillRect/>
          </a:stretch>
        </p:blipFill>
        <p:spPr>
          <a:xfrm>
            <a:off x="4285400" y="2677774"/>
            <a:ext cx="4006148" cy="1985452"/>
          </a:xfrm>
          <a:prstGeom prst="rect">
            <a:avLst/>
          </a:prstGeom>
          <a:noFill/>
          <a:ln>
            <a:noFill/>
          </a:ln>
        </p:spPr>
      </p:pic>
      <p:sp>
        <p:nvSpPr>
          <p:cNvPr id="141" name="Google Shape;141;p21"/>
          <p:cNvSpPr txBox="1"/>
          <p:nvPr/>
        </p:nvSpPr>
        <p:spPr>
          <a:xfrm>
            <a:off x="279200" y="3030600"/>
            <a:ext cx="400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With e</a:t>
            </a:r>
            <a:r>
              <a:rPr lang="en" sz="2000"/>
              <a:t>ach coefficient </a:t>
            </a:r>
            <a:r>
              <a:rPr b="1" lang="en" sz="2000"/>
              <a:t>c</a:t>
            </a:r>
            <a:r>
              <a:rPr b="1" baseline="-25000" lang="en" sz="2000"/>
              <a:t>ij</a:t>
            </a:r>
            <a:r>
              <a:rPr b="1" lang="en" sz="2000"/>
              <a:t> </a:t>
            </a:r>
            <a:r>
              <a:rPr lang="en" sz="2000"/>
              <a:t>calculated as the sum of the products of row elements </a:t>
            </a:r>
            <a:r>
              <a:rPr b="1" lang="en" sz="2000"/>
              <a:t>a</a:t>
            </a:r>
            <a:r>
              <a:rPr b="1" baseline="-25000" lang="en" sz="2000"/>
              <a:t>ih</a:t>
            </a:r>
            <a:r>
              <a:rPr b="1" lang="en" sz="2000"/>
              <a:t> </a:t>
            </a:r>
            <a:r>
              <a:rPr lang="en" sz="2000"/>
              <a:t>and column elements </a:t>
            </a:r>
            <a:r>
              <a:rPr b="1" lang="en" sz="2000"/>
              <a:t>b</a:t>
            </a:r>
            <a:r>
              <a:rPr b="1" baseline="-25000" lang="en" sz="2000"/>
              <a:t>hj</a:t>
            </a:r>
            <a:r>
              <a:rPr lang="en" sz="2000"/>
              <a:t>, from matrices </a:t>
            </a:r>
            <a:r>
              <a:rPr b="1" lang="en" sz="2000"/>
              <a:t>A</a:t>
            </a:r>
            <a:r>
              <a:rPr lang="en" sz="2000"/>
              <a:t> and </a:t>
            </a:r>
            <a:r>
              <a:rPr b="1" lang="en" sz="2000"/>
              <a:t>B</a:t>
            </a:r>
            <a:r>
              <a:rPr lang="en" sz="2000"/>
              <a:t> respectively.</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2"/>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Operation Properties</a:t>
            </a:r>
            <a:endParaRPr b="1" sz="3900">
              <a:solidFill>
                <a:schemeClr val="accent1"/>
              </a:solidFill>
              <a:latin typeface="Trebuchet MS"/>
              <a:ea typeface="Trebuchet MS"/>
              <a:cs typeface="Trebuchet MS"/>
              <a:sym typeface="Trebuchet MS"/>
            </a:endParaRPr>
          </a:p>
        </p:txBody>
      </p:sp>
      <p:sp>
        <p:nvSpPr>
          <p:cNvPr id="148" name="Google Shape;148;p22"/>
          <p:cNvSpPr txBox="1"/>
          <p:nvPr/>
        </p:nvSpPr>
        <p:spPr>
          <a:xfrm>
            <a:off x="411300" y="1024000"/>
            <a:ext cx="86097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identity matrix </a:t>
            </a:r>
            <a:r>
              <a:rPr b="1" lang="en" sz="1800"/>
              <a:t>I</a:t>
            </a:r>
            <a:r>
              <a:rPr lang="en" sz="1800"/>
              <a:t> is a square diagonal matrix whose diagonal entries are entirely populated with 1’s, with the rest of the values being 0</a:t>
            </a:r>
            <a:endParaRPr sz="1800"/>
          </a:p>
          <a:p>
            <a:pPr indent="-342900" lvl="1" marL="914400" rtl="0" algn="l">
              <a:spcBef>
                <a:spcPts val="0"/>
              </a:spcBef>
              <a:spcAft>
                <a:spcPts val="0"/>
              </a:spcAft>
              <a:buSzPts val="1800"/>
              <a:buChar char="○"/>
            </a:pPr>
            <a:r>
              <a:rPr lang="en" sz="1800"/>
              <a:t>Operating the identity matrix on a matrix from the left or the right will reproduce that matrix (assuming dimensions make it computable)</a:t>
            </a:r>
            <a:endParaRPr sz="1800"/>
          </a:p>
          <a:p>
            <a:pPr indent="-342900" lvl="0" marL="457200" rtl="0" algn="l">
              <a:spcBef>
                <a:spcPts val="0"/>
              </a:spcBef>
              <a:spcAft>
                <a:spcPts val="0"/>
              </a:spcAft>
              <a:buSzPts val="1800"/>
              <a:buChar char="●"/>
            </a:pPr>
            <a:r>
              <a:rPr lang="en" sz="1800"/>
              <a:t>The following properties hold (assuming dimensions make them computable):</a:t>
            </a:r>
            <a:endParaRPr sz="1800"/>
          </a:p>
          <a:p>
            <a:pPr indent="-342900" lvl="1" marL="914400" rtl="0" algn="l">
              <a:spcBef>
                <a:spcPts val="0"/>
              </a:spcBef>
              <a:spcAft>
                <a:spcPts val="0"/>
              </a:spcAft>
              <a:buSzPts val="1800"/>
              <a:buChar char="○"/>
            </a:pPr>
            <a:r>
              <a:rPr lang="en" sz="1800"/>
              <a:t>Associativity: </a:t>
            </a:r>
            <a:r>
              <a:rPr b="1" lang="en" sz="1800"/>
              <a:t>ABC = (AB)C = A(BC)</a:t>
            </a:r>
            <a:endParaRPr b="1" sz="1800"/>
          </a:p>
          <a:p>
            <a:pPr indent="-342900" lvl="1" marL="914400" rtl="0" algn="l">
              <a:spcBef>
                <a:spcPts val="0"/>
              </a:spcBef>
              <a:spcAft>
                <a:spcPts val="0"/>
              </a:spcAft>
              <a:buSzPts val="1800"/>
              <a:buChar char="○"/>
            </a:pPr>
            <a:r>
              <a:rPr lang="en" sz="1800"/>
              <a:t>Distributivity: </a:t>
            </a:r>
            <a:r>
              <a:rPr b="1" lang="en" sz="1800"/>
              <a:t>A(B + C) = AB + AC</a:t>
            </a:r>
            <a:endParaRPr b="1" sz="1800"/>
          </a:p>
          <a:p>
            <a:pPr indent="-342900" lvl="1" marL="914400" rtl="0" algn="l">
              <a:spcBef>
                <a:spcPts val="0"/>
              </a:spcBef>
              <a:spcAft>
                <a:spcPts val="0"/>
              </a:spcAft>
              <a:buSzPts val="1800"/>
              <a:buChar char="○"/>
            </a:pPr>
            <a:r>
              <a:rPr lang="en" sz="1800"/>
              <a:t>Transpose: </a:t>
            </a:r>
            <a:r>
              <a:rPr b="1" lang="en" sz="1800"/>
              <a:t>(AB)</a:t>
            </a:r>
            <a:r>
              <a:rPr b="1" baseline="30000" lang="en" sz="1800"/>
              <a:t>T</a:t>
            </a:r>
            <a:r>
              <a:rPr b="1" lang="en" sz="1800"/>
              <a:t> = B</a:t>
            </a:r>
            <a:r>
              <a:rPr b="1" baseline="30000" lang="en" sz="1800"/>
              <a:t>T</a:t>
            </a:r>
            <a:r>
              <a:rPr b="1" lang="en" sz="1800"/>
              <a:t>A</a:t>
            </a:r>
            <a:r>
              <a:rPr b="1" baseline="30000" lang="en" sz="1800"/>
              <a:t>T</a:t>
            </a:r>
            <a:endParaRPr b="1" sz="1800"/>
          </a:p>
          <a:p>
            <a:pPr indent="-342900" lvl="1" marL="914400" rtl="0" algn="l">
              <a:spcBef>
                <a:spcPts val="0"/>
              </a:spcBef>
              <a:spcAft>
                <a:spcPts val="0"/>
              </a:spcAft>
              <a:buSzPts val="1800"/>
              <a:buChar char="○"/>
            </a:pPr>
            <a:r>
              <a:rPr lang="en" sz="1800"/>
              <a:t>Scalar Multiplication: </a:t>
            </a:r>
            <a:r>
              <a:rPr b="1" lang="en" sz="1800"/>
              <a:t>(</a:t>
            </a:r>
            <a:r>
              <a:rPr lang="en" sz="1800"/>
              <a:t>ɑ</a:t>
            </a:r>
            <a:r>
              <a:rPr b="1" lang="en" sz="1800"/>
              <a:t>AB) = (A</a:t>
            </a:r>
            <a:r>
              <a:rPr lang="en" sz="1800">
                <a:solidFill>
                  <a:schemeClr val="dk1"/>
                </a:solidFill>
              </a:rPr>
              <a:t>ɑ</a:t>
            </a:r>
            <a:r>
              <a:rPr b="1" lang="en" sz="1800">
                <a:solidFill>
                  <a:schemeClr val="dk1"/>
                </a:solidFill>
              </a:rPr>
              <a:t>B</a:t>
            </a:r>
            <a:r>
              <a:rPr b="1" lang="en" sz="1800"/>
              <a:t>) = </a:t>
            </a:r>
            <a:r>
              <a:rPr b="1" lang="en" sz="1800">
                <a:solidFill>
                  <a:schemeClr val="dk1"/>
                </a:solidFill>
              </a:rPr>
              <a:t>(AB</a:t>
            </a:r>
            <a:r>
              <a:rPr lang="en" sz="1800">
                <a:solidFill>
                  <a:schemeClr val="dk1"/>
                </a:solidFill>
              </a:rPr>
              <a:t>ɑ</a:t>
            </a:r>
            <a:r>
              <a:rPr b="1" lang="en" sz="1800">
                <a:solidFill>
                  <a:schemeClr val="dk1"/>
                </a:solidFill>
              </a:rPr>
              <a:t>) =</a:t>
            </a:r>
            <a:r>
              <a:rPr lang="en" sz="1800">
                <a:solidFill>
                  <a:schemeClr val="dk1"/>
                </a:solidFill>
              </a:rPr>
              <a:t> ɑ</a:t>
            </a:r>
            <a:r>
              <a:rPr b="1" lang="en" sz="1800">
                <a:solidFill>
                  <a:schemeClr val="dk1"/>
                </a:solidFill>
              </a:rPr>
              <a:t>(AB)</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