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Overpass Mono"/>
      <p:regular r:id="rId22"/>
      <p:bold r:id="rId23"/>
    </p:embeddedFon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verpassMono-regular.fntdata"/><Relationship Id="rId21" Type="http://schemas.openxmlformats.org/officeDocument/2006/relationships/slide" Target="slides/slide16.xml"/><Relationship Id="rId24" Type="http://schemas.openxmlformats.org/officeDocument/2006/relationships/font" Target="fonts/CenturyGothic-regular.fntdata"/><Relationship Id="rId23" Type="http://schemas.openxmlformats.org/officeDocument/2006/relationships/font" Target="fonts/Overpass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7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2629821f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2629821f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1e9cadbc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1e9cadbc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1e9cadbc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1e9cadbc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1e9cadbc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1e9cadbc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1e9cadbc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1e9cadbc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1e9cadb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1e9cadb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1e9cadbc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1e9cadbc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01e9cadbc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01e9cadbc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7db6076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7db6076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1e9cadbc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1e9cadbc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1e9cadbc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1e9cadbc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1e9cadbc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1e9cadbc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1e9cadbc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1e9cadbc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1e9cadbc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1e9cadbc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1e9cadbc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1e9cadbc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1e9cadbc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1e9cadbc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317809" y="1154296"/>
            <a:ext cx="8452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1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94000" y="1811325"/>
            <a:ext cx="8452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132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86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Introduction to Electrical and Computer Engineering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801550" y="2450350"/>
            <a:ext cx="35409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ECE-3 Fall 2021</a:t>
            </a:r>
            <a:endParaRPr b="1" sz="2000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LAB 8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7" y="4929925"/>
            <a:ext cx="2120600" cy="1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351325" y="238900"/>
            <a:ext cx="3429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Inverse</a:t>
            </a:r>
            <a:endParaRPr b="1" sz="3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3077700" y="1067088"/>
            <a:ext cx="3330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accent1"/>
                </a:solidFill>
              </a:rPr>
              <a:t>𝖷</a:t>
            </a:r>
            <a:r>
              <a:rPr b="1" lang="en" sz="4500">
                <a:solidFill>
                  <a:srgbClr val="FF0000"/>
                </a:solidFill>
              </a:rPr>
              <a:t>A = </a:t>
            </a:r>
            <a:r>
              <a:rPr b="1" lang="en" sz="4500">
                <a:solidFill>
                  <a:srgbClr val="FF0000"/>
                </a:solidFill>
              </a:rPr>
              <a:t>A</a:t>
            </a:r>
            <a:r>
              <a:rPr b="1" lang="en" sz="4500">
                <a:solidFill>
                  <a:schemeClr val="accent1"/>
                </a:solidFill>
              </a:rPr>
              <a:t>𝖷</a:t>
            </a:r>
            <a:r>
              <a:rPr b="1" lang="en" sz="4500">
                <a:solidFill>
                  <a:srgbClr val="FF0000"/>
                </a:solidFill>
              </a:rPr>
              <a:t> = </a:t>
            </a:r>
            <a:r>
              <a:rPr b="1" lang="en" sz="4500">
                <a:solidFill>
                  <a:schemeClr val="dk1"/>
                </a:solidFill>
              </a:rPr>
              <a:t>I</a:t>
            </a:r>
            <a:endParaRPr b="1" sz="4500">
              <a:solidFill>
                <a:schemeClr val="dk1"/>
              </a:solidFill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454375" y="1987375"/>
            <a:ext cx="81228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rebuchet MS"/>
                <a:ea typeface="Trebuchet MS"/>
                <a:cs typeface="Trebuchet MS"/>
                <a:sym typeface="Trebuchet MS"/>
              </a:rPr>
              <a:t>Properties:</a:t>
            </a:r>
            <a:endParaRPr b="1" sz="2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44500" lvl="0" marL="45720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SzPts val="3400"/>
              <a:buFont typeface="Trebuchet MS"/>
              <a:buChar char="-"/>
            </a:pP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The inverse of a matrix </a:t>
            </a:r>
            <a:r>
              <a:rPr b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is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unique. (equal to left and right inverse)</a:t>
            </a:r>
            <a:endParaRPr sz="2000">
              <a:solidFill>
                <a:schemeClr val="dk1"/>
              </a:solidFill>
              <a:highlight>
                <a:srgbClr val="FFFFF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44500" lvl="0" marL="45720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SzPts val="3400"/>
              <a:buFont typeface="Trebuchet MS"/>
              <a:buChar char="-"/>
            </a:pP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The dimensions of the inverse of  </a:t>
            </a:r>
            <a:r>
              <a:rPr b="1"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aseline="-25000"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mxm</a:t>
            </a:r>
            <a:r>
              <a:rPr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is </a:t>
            </a:r>
            <a:r>
              <a:rPr b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baseline="-25000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m</a:t>
            </a:r>
            <a:r>
              <a:rPr baseline="-25000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xm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3400" u="sng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351325" y="238900"/>
            <a:ext cx="3429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Inverse</a:t>
            </a:r>
            <a:endParaRPr b="1" sz="3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440325" y="1453350"/>
            <a:ext cx="85809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rebuchet MS"/>
                <a:ea typeface="Trebuchet MS"/>
                <a:cs typeface="Trebuchet MS"/>
                <a:sym typeface="Trebuchet MS"/>
              </a:rPr>
              <a:t>Existence:</a:t>
            </a:r>
            <a:endParaRPr b="1" sz="2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0850" lvl="0" marL="45720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SzPts val="3500"/>
              <a:buFont typeface="Trebuchet MS"/>
              <a:buChar char="-"/>
            </a:pPr>
            <a:r>
              <a:rPr lang="en" sz="21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If a matrix </a:t>
            </a:r>
            <a:r>
              <a:rPr b="1" i="1" lang="en" sz="21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21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is invertible, it has to be square. (Not tall or wide)</a:t>
            </a:r>
            <a:endParaRPr sz="2100">
              <a:solidFill>
                <a:schemeClr val="dk1"/>
              </a:solidFill>
              <a:highlight>
                <a:srgbClr val="FFFFF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6323975" y="561925"/>
            <a:ext cx="2260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Necessary </a:t>
            </a:r>
            <a:r>
              <a:rPr b="1" lang="en" sz="22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but not</a:t>
            </a:r>
            <a:r>
              <a:rPr b="1" lang="en" sz="22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sufficient condition</a:t>
            </a:r>
            <a:endParaRPr b="1" sz="2200" u="sng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3065475" y="815038"/>
            <a:ext cx="3330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accent1"/>
                </a:solidFill>
              </a:rPr>
              <a:t>𝖷</a:t>
            </a:r>
            <a:r>
              <a:rPr b="1" lang="en" sz="4500">
                <a:solidFill>
                  <a:srgbClr val="FF0000"/>
                </a:solidFill>
              </a:rPr>
              <a:t>A = A</a:t>
            </a:r>
            <a:r>
              <a:rPr b="1" lang="en" sz="4500">
                <a:solidFill>
                  <a:schemeClr val="accent1"/>
                </a:solidFill>
              </a:rPr>
              <a:t>𝖷</a:t>
            </a:r>
            <a:r>
              <a:rPr b="1" lang="en" sz="4500">
                <a:solidFill>
                  <a:srgbClr val="FF0000"/>
                </a:solidFill>
              </a:rPr>
              <a:t> = </a:t>
            </a:r>
            <a:r>
              <a:rPr b="1" lang="en" sz="4500">
                <a:solidFill>
                  <a:schemeClr val="dk1"/>
                </a:solidFill>
              </a:rPr>
              <a:t>I</a:t>
            </a:r>
            <a:endParaRPr b="1" sz="4500">
              <a:solidFill>
                <a:schemeClr val="dk1"/>
              </a:solidFill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3780425" y="2718750"/>
            <a:ext cx="2403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0 0 0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0 0 0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0 0 0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3780425" y="2806050"/>
            <a:ext cx="112500" cy="1349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 flipH="1">
            <a:off x="4663500" y="2806050"/>
            <a:ext cx="112500" cy="1349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3513250" y="4242450"/>
            <a:ext cx="1939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Trebuchet MS"/>
                <a:ea typeface="Trebuchet MS"/>
                <a:cs typeface="Trebuchet MS"/>
                <a:sym typeface="Trebuchet MS"/>
              </a:rPr>
              <a:t>Square</a:t>
            </a:r>
            <a:r>
              <a:rPr b="1" lang="en" sz="1900">
                <a:latin typeface="Trebuchet MS"/>
                <a:ea typeface="Trebuchet MS"/>
                <a:cs typeface="Trebuchet MS"/>
                <a:sym typeface="Trebuchet MS"/>
              </a:rPr>
              <a:t> matrix</a:t>
            </a:r>
            <a:endParaRPr b="1" sz="1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4960775" y="3195900"/>
            <a:ext cx="717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NO</a:t>
            </a:r>
            <a:endParaRPr sz="25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351325" y="238900"/>
            <a:ext cx="6422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Using numpy.linalg.solve</a:t>
            </a:r>
            <a:endParaRPr b="1" sz="3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000" y="1094275"/>
            <a:ext cx="3249524" cy="14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75" y="3081950"/>
            <a:ext cx="2675325" cy="1581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4650" y="3011675"/>
            <a:ext cx="1556244" cy="1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3125" y="3011675"/>
            <a:ext cx="1511458" cy="1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700" y="868000"/>
            <a:ext cx="2108100" cy="97296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6"/>
          <p:cNvSpPr txBox="1"/>
          <p:nvPr/>
        </p:nvSpPr>
        <p:spPr>
          <a:xfrm>
            <a:off x="351325" y="238900"/>
            <a:ext cx="6422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Using numpy.linalg.solve</a:t>
            </a:r>
            <a:endParaRPr b="1" sz="3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75" y="3081950"/>
            <a:ext cx="2675325" cy="1581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4650" y="3011675"/>
            <a:ext cx="1556244" cy="1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3125" y="3011675"/>
            <a:ext cx="1511458" cy="1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 txBox="1"/>
          <p:nvPr/>
        </p:nvSpPr>
        <p:spPr>
          <a:xfrm>
            <a:off x="1686400" y="1840975"/>
            <a:ext cx="21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18313" y="988732"/>
            <a:ext cx="2112264" cy="7315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26"/>
          <p:cNvCxnSpPr/>
          <p:nvPr/>
        </p:nvCxnSpPr>
        <p:spPr>
          <a:xfrm>
            <a:off x="3541513" y="1517742"/>
            <a:ext cx="1452000" cy="5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6"/>
          <p:cNvSpPr txBox="1"/>
          <p:nvPr/>
        </p:nvSpPr>
        <p:spPr>
          <a:xfrm>
            <a:off x="351325" y="2005800"/>
            <a:ext cx="397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 Mono"/>
                <a:ea typeface="Overpass Mono"/>
                <a:cs typeface="Overpass Mono"/>
                <a:sym typeface="Overpass Mono"/>
              </a:rPr>
              <a:t>x=</a:t>
            </a:r>
            <a:r>
              <a:rPr lang="en" sz="2200">
                <a:latin typeface="Overpass Mono"/>
                <a:ea typeface="Overpass Mono"/>
                <a:cs typeface="Overpass Mono"/>
                <a:sym typeface="Overpass Mono"/>
              </a:rPr>
              <a:t>np.linalg.solve(A,b)                           </a:t>
            </a:r>
            <a:endParaRPr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4572000" y="2005800"/>
            <a:ext cx="433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Overpass Mono"/>
                <a:ea typeface="Overpass Mono"/>
                <a:cs typeface="Overpass Mono"/>
                <a:sym typeface="Overpass Mono"/>
              </a:rPr>
              <a:t>x=</a:t>
            </a:r>
            <a:r>
              <a:rPr lang="en" sz="2200">
                <a:latin typeface="Overpass Mono"/>
                <a:ea typeface="Overpass Mono"/>
                <a:cs typeface="Overpass Mono"/>
                <a:sym typeface="Overpass Mono"/>
              </a:rPr>
              <a:t>np.linalg.inv(A) @ b                           </a:t>
            </a:r>
            <a:endParaRPr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352150"/>
            <a:ext cx="4268475" cy="404085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 txBox="1"/>
          <p:nvPr/>
        </p:nvSpPr>
        <p:spPr>
          <a:xfrm>
            <a:off x="382850" y="622825"/>
            <a:ext cx="35787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rebuchet MS"/>
                <a:ea typeface="Trebuchet MS"/>
                <a:cs typeface="Trebuchet MS"/>
                <a:sym typeface="Trebuchet MS"/>
              </a:rPr>
              <a:t>If,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rebuchet MS"/>
                <a:ea typeface="Trebuchet MS"/>
                <a:cs typeface="Trebuchet MS"/>
                <a:sym typeface="Trebuchet MS"/>
              </a:rPr>
              <a:t>1 = 3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rebuchet MS"/>
                <a:ea typeface="Trebuchet MS"/>
                <a:cs typeface="Trebuchet MS"/>
                <a:sym typeface="Trebuchet MS"/>
              </a:rPr>
              <a:t>2 = 3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rebuchet MS"/>
                <a:ea typeface="Trebuchet MS"/>
                <a:cs typeface="Trebuchet MS"/>
                <a:sym typeface="Trebuchet MS"/>
              </a:rPr>
              <a:t>3 = 5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Trebuchet MS"/>
                <a:ea typeface="Trebuchet MS"/>
                <a:cs typeface="Trebuchet MS"/>
                <a:sym typeface="Trebuchet MS"/>
              </a:rPr>
              <a:t>4 = 4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latin typeface="Trebuchet MS"/>
                <a:ea typeface="Trebuchet MS"/>
                <a:cs typeface="Trebuchet MS"/>
                <a:sym typeface="Trebuchet MS"/>
              </a:rPr>
              <a:t>6 = ?</a:t>
            </a:r>
            <a:endParaRPr sz="5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4827225" y="3512225"/>
            <a:ext cx="3711900" cy="649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2692338" y="1550650"/>
            <a:ext cx="3759325" cy="13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/>
        </p:nvSpPr>
        <p:spPr>
          <a:xfrm>
            <a:off x="5160125" y="2937925"/>
            <a:ext cx="548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?</a:t>
            </a:r>
            <a:endParaRPr b="1" sz="3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2207400" y="2025575"/>
            <a:ext cx="50184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accent1"/>
                </a:solidFill>
                <a:latin typeface="Overpass Mono"/>
                <a:ea typeface="Overpass Mono"/>
                <a:cs typeface="Overpass Mono"/>
                <a:sym typeface="Overpass Mono"/>
              </a:rPr>
              <a:t>bit.ly/ece3-lab8</a:t>
            </a:r>
            <a:endParaRPr b="1" sz="3500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accen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51325" y="238900"/>
            <a:ext cx="3429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Left Inverse</a:t>
            </a:r>
            <a:endParaRPr b="1" sz="3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667925" y="1110175"/>
            <a:ext cx="1939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accent1"/>
                </a:solidFill>
              </a:rPr>
              <a:t>𝖷</a:t>
            </a:r>
            <a:r>
              <a:rPr b="1" lang="en" sz="4500">
                <a:solidFill>
                  <a:srgbClr val="FF0000"/>
                </a:solidFill>
              </a:rPr>
              <a:t>A = </a:t>
            </a:r>
            <a:r>
              <a:rPr b="1" lang="en" sz="4500">
                <a:solidFill>
                  <a:schemeClr val="dk1"/>
                </a:solidFill>
              </a:rPr>
              <a:t>I</a:t>
            </a:r>
            <a:endParaRPr b="1" sz="45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54375" y="1987375"/>
            <a:ext cx="81228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rebuchet MS"/>
                <a:ea typeface="Trebuchet MS"/>
                <a:cs typeface="Trebuchet MS"/>
                <a:sym typeface="Trebuchet MS"/>
              </a:rPr>
              <a:t>Properties:</a:t>
            </a:r>
            <a:endParaRPr b="1" sz="2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44500" lvl="0" marL="45720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SzPts val="3400"/>
              <a:buFont typeface="Trebuchet MS"/>
              <a:buChar char="-"/>
            </a:pP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The left inverse of a matrix is </a:t>
            </a:r>
            <a:r>
              <a:rPr b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not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unique, except when </a:t>
            </a:r>
            <a:r>
              <a:rPr b="1"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is a 1x1 matrix i.e </a:t>
            </a:r>
            <a:r>
              <a:rPr b="1"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is a number.</a:t>
            </a:r>
            <a:endParaRPr sz="2000">
              <a:solidFill>
                <a:schemeClr val="dk1"/>
              </a:solidFill>
              <a:highlight>
                <a:srgbClr val="FFFFF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44500" lvl="0" marL="45720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SzPts val="3400"/>
              <a:buFont typeface="Trebuchet MS"/>
              <a:buChar char="-"/>
            </a:pP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The dimensions of the left inverse of  </a:t>
            </a:r>
            <a:r>
              <a:rPr b="1"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aseline="-25000"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mxn</a:t>
            </a:r>
            <a:r>
              <a:rPr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is </a:t>
            </a:r>
            <a:r>
              <a:rPr b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baseline="-25000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nxm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i.e same as </a:t>
            </a:r>
            <a:r>
              <a:rPr b="1"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="1" baseline="30000"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3400" u="sng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51325" y="238900"/>
            <a:ext cx="3429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Left Inverse</a:t>
            </a:r>
            <a:endParaRPr b="1" sz="3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667925" y="885325"/>
            <a:ext cx="1939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accent1"/>
                </a:solidFill>
              </a:rPr>
              <a:t>𝖷</a:t>
            </a:r>
            <a:r>
              <a:rPr b="1" lang="en" sz="4500">
                <a:solidFill>
                  <a:srgbClr val="FF0000"/>
                </a:solidFill>
              </a:rPr>
              <a:t>A = </a:t>
            </a:r>
            <a:r>
              <a:rPr b="1" lang="en" sz="4500">
                <a:solidFill>
                  <a:schemeClr val="dk1"/>
                </a:solidFill>
              </a:rPr>
              <a:t>I</a:t>
            </a:r>
            <a:endParaRPr b="1" sz="4500"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40325" y="1453350"/>
            <a:ext cx="85809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rebuchet MS"/>
                <a:ea typeface="Trebuchet MS"/>
                <a:cs typeface="Trebuchet MS"/>
                <a:sym typeface="Trebuchet MS"/>
              </a:rPr>
              <a:t>Existence</a:t>
            </a:r>
            <a:r>
              <a:rPr b="1" lang="en" sz="2600"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b="1" sz="2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0850" lvl="0" marL="45720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SzPts val="3500"/>
              <a:buFont typeface="Trebuchet MS"/>
              <a:buChar char="-"/>
            </a:pPr>
            <a:r>
              <a:rPr b="1" i="1" lang="en" sz="21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21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has a left inverse when columns of </a:t>
            </a:r>
            <a:r>
              <a:rPr b="1" i="1" lang="en" sz="21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21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are linearly independent.</a:t>
            </a:r>
            <a:endParaRPr sz="3500" u="sng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264925" y="2696950"/>
            <a:ext cx="2403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1  2  3  4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4  6  2  1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8  9  1  1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1152425" y="2784250"/>
            <a:ext cx="112500" cy="1349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 flipH="1">
            <a:off x="2864725" y="2784250"/>
            <a:ext cx="112500" cy="1349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5352250" y="2696950"/>
            <a:ext cx="2403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1  2  3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4  6  2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8  9  1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239750" y="2784250"/>
            <a:ext cx="112500" cy="1349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 flipH="1">
            <a:off x="6558575" y="2784250"/>
            <a:ext cx="112500" cy="1349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1250725" y="4220650"/>
            <a:ext cx="1630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Trebuchet MS"/>
                <a:ea typeface="Trebuchet MS"/>
                <a:cs typeface="Trebuchet MS"/>
                <a:sym typeface="Trebuchet MS"/>
              </a:rPr>
              <a:t>Wide matrix</a:t>
            </a:r>
            <a:endParaRPr b="1" sz="1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190100" y="3174100"/>
            <a:ext cx="717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NO</a:t>
            </a:r>
            <a:endParaRPr sz="25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7038250" y="3174100"/>
            <a:ext cx="135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MAYBE ?</a:t>
            </a:r>
            <a:endParaRPr sz="25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323975" y="561925"/>
            <a:ext cx="2260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Necessary and sufficient condition</a:t>
            </a:r>
            <a:endParaRPr b="1" sz="2200" u="sng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51325" y="238900"/>
            <a:ext cx="5466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Sufficient Condition</a:t>
            </a:r>
            <a:endParaRPr b="1" sz="3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51325" y="1024000"/>
            <a:ext cx="7462200" cy="3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S: The number is divisible by 4.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B: The number is divisible by 2.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C: The number is even.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 is a sufficient condition for C.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 is a necessary and sufficient condition for C.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7557450" y="140525"/>
            <a:ext cx="1463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Aside</a:t>
            </a:r>
            <a:endParaRPr b="1" sz="3200">
              <a:solidFill>
                <a:srgbClr val="CC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6725" y="1024000"/>
            <a:ext cx="1862308" cy="1754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6695025" y="1024012"/>
            <a:ext cx="1805700" cy="17541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7387100" y="1647088"/>
            <a:ext cx="61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endParaRPr b="1"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351325" y="238900"/>
            <a:ext cx="6028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Necessary Condition</a:t>
            </a:r>
            <a:endParaRPr b="1" sz="3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295100" y="1195225"/>
            <a:ext cx="7462200" cy="3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N: The number is divisible by 2. 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B: The number is divisible both by 2 &amp; 3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C: The number is divisible by 6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 is a necessary condition for C.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 is a necessary and sufficient condition for C.</a:t>
            </a:r>
            <a:endParaRPr sz="2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7557450" y="140525"/>
            <a:ext cx="1463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Aside</a:t>
            </a:r>
            <a:endParaRPr b="1" sz="3200">
              <a:solidFill>
                <a:srgbClr val="CC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4350" y="1042500"/>
            <a:ext cx="1668550" cy="175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7241400" y="1335467"/>
            <a:ext cx="1148400" cy="1168200"/>
          </a:xfrm>
          <a:prstGeom prst="ellipse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7625700" y="1665613"/>
            <a:ext cx="61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endParaRPr b="1"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351325" y="238900"/>
            <a:ext cx="5466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Examples</a:t>
            </a:r>
            <a:endParaRPr b="1" sz="3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7557450" y="140525"/>
            <a:ext cx="1463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Aside</a:t>
            </a:r>
            <a:endParaRPr b="1" sz="3200">
              <a:solidFill>
                <a:srgbClr val="CC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407550" y="1194525"/>
            <a:ext cx="75465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rebuchet MS"/>
                <a:ea typeface="Trebuchet MS"/>
                <a:cs typeface="Trebuchet MS"/>
                <a:sym typeface="Trebuchet MS"/>
              </a:rPr>
              <a:t>#1: </a:t>
            </a:r>
            <a:r>
              <a:rPr b="1" i="1" lang="en" sz="2700"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2700">
                <a:latin typeface="Trebuchet MS"/>
                <a:ea typeface="Trebuchet MS"/>
                <a:cs typeface="Trebuchet MS"/>
                <a:sym typeface="Trebuchet MS"/>
              </a:rPr>
              <a:t> being less than 12 is a sufficient condition for </a:t>
            </a:r>
            <a:r>
              <a:rPr b="1" i="1" lang="en" sz="2700"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2700">
                <a:latin typeface="Trebuchet MS"/>
                <a:ea typeface="Trebuchet MS"/>
                <a:cs typeface="Trebuchet MS"/>
                <a:sym typeface="Trebuchet MS"/>
              </a:rPr>
              <a:t> being less than 15 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Trebuchet MS"/>
                <a:ea typeface="Trebuchet MS"/>
                <a:cs typeface="Trebuchet MS"/>
                <a:sym typeface="Trebuchet MS"/>
              </a:rPr>
              <a:t>#2: </a:t>
            </a:r>
            <a:r>
              <a:rPr b="1" lang="en" sz="2700"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2700">
                <a:latin typeface="Trebuchet MS"/>
                <a:ea typeface="Trebuchet MS"/>
                <a:cs typeface="Trebuchet MS"/>
                <a:sym typeface="Trebuchet MS"/>
              </a:rPr>
              <a:t> being a rectangle is a necessary condition for </a:t>
            </a:r>
            <a:r>
              <a:rPr b="1" lang="en" sz="2700"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lang="en" sz="2700">
                <a:latin typeface="Trebuchet MS"/>
                <a:ea typeface="Trebuchet MS"/>
                <a:cs typeface="Trebuchet MS"/>
                <a:sym typeface="Trebuchet MS"/>
              </a:rPr>
              <a:t> being a square.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51325" y="2079850"/>
            <a:ext cx="243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True/False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351325" y="3736000"/>
            <a:ext cx="2431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True/False</a:t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280950" y="2823825"/>
            <a:ext cx="7799700" cy="149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1138275" y="2151550"/>
            <a:ext cx="1222500" cy="45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1138275" y="3807700"/>
            <a:ext cx="1222500" cy="45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351325" y="238900"/>
            <a:ext cx="3429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Left Inverse</a:t>
            </a:r>
            <a:endParaRPr b="1" sz="3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667925" y="885325"/>
            <a:ext cx="1939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accent1"/>
                </a:solidFill>
              </a:rPr>
              <a:t>𝖷</a:t>
            </a:r>
            <a:r>
              <a:rPr b="1" lang="en" sz="4500">
                <a:solidFill>
                  <a:srgbClr val="FF0000"/>
                </a:solidFill>
              </a:rPr>
              <a:t>A = </a:t>
            </a:r>
            <a:r>
              <a:rPr b="1" lang="en" sz="4500">
                <a:solidFill>
                  <a:schemeClr val="dk1"/>
                </a:solidFill>
              </a:rPr>
              <a:t>I</a:t>
            </a:r>
            <a:endParaRPr b="1" sz="4500">
              <a:solidFill>
                <a:schemeClr val="dk1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440325" y="1453350"/>
            <a:ext cx="85809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rebuchet MS"/>
                <a:ea typeface="Trebuchet MS"/>
                <a:cs typeface="Trebuchet MS"/>
                <a:sym typeface="Trebuchet MS"/>
              </a:rPr>
              <a:t>Existence:</a:t>
            </a:r>
            <a:endParaRPr b="1" sz="2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0850" lvl="0" marL="45720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SzPts val="3500"/>
              <a:buFont typeface="Trebuchet MS"/>
              <a:buChar char="-"/>
            </a:pPr>
            <a:r>
              <a:rPr b="1" i="1" lang="en" sz="21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21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has a left inverse when columns of </a:t>
            </a:r>
            <a:r>
              <a:rPr b="1" i="1" lang="en" sz="21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21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are linearly independent.</a:t>
            </a:r>
            <a:endParaRPr sz="3500" u="sng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1264925" y="2696950"/>
            <a:ext cx="2403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1  2  3  4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4  6  2  1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8  9  1  1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152425" y="2784250"/>
            <a:ext cx="112500" cy="1349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 flipH="1">
            <a:off x="2864725" y="2784250"/>
            <a:ext cx="112500" cy="1349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5352250" y="2696950"/>
            <a:ext cx="2403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1  2  3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4  6  2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8  9  1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5239750" y="2784250"/>
            <a:ext cx="112500" cy="1349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 flipH="1">
            <a:off x="6558575" y="2784250"/>
            <a:ext cx="112500" cy="1349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1250725" y="4220650"/>
            <a:ext cx="1630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Trebuchet MS"/>
                <a:ea typeface="Trebuchet MS"/>
                <a:cs typeface="Trebuchet MS"/>
                <a:sym typeface="Trebuchet MS"/>
              </a:rPr>
              <a:t>Wide matrix</a:t>
            </a:r>
            <a:endParaRPr b="1" sz="1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3190100" y="3174100"/>
            <a:ext cx="717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NO</a:t>
            </a:r>
            <a:endParaRPr sz="25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7038250" y="3174100"/>
            <a:ext cx="135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MAYBE ?</a:t>
            </a:r>
            <a:endParaRPr sz="25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6323975" y="561925"/>
            <a:ext cx="2260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Necessary and sufficient condition</a:t>
            </a:r>
            <a:endParaRPr b="1" sz="2200" u="sng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351325" y="238900"/>
            <a:ext cx="3429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Right Inverse</a:t>
            </a:r>
            <a:endParaRPr b="1" sz="3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3667925" y="1110175"/>
            <a:ext cx="1939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0000"/>
                </a:solidFill>
              </a:rPr>
              <a:t>A</a:t>
            </a:r>
            <a:r>
              <a:rPr b="1" lang="en" sz="4500">
                <a:solidFill>
                  <a:schemeClr val="accent1"/>
                </a:solidFill>
              </a:rPr>
              <a:t>𝖷</a:t>
            </a:r>
            <a:r>
              <a:rPr b="1" lang="en" sz="4500">
                <a:solidFill>
                  <a:srgbClr val="FF0000"/>
                </a:solidFill>
              </a:rPr>
              <a:t> = </a:t>
            </a:r>
            <a:r>
              <a:rPr b="1" lang="en" sz="4500">
                <a:solidFill>
                  <a:schemeClr val="dk1"/>
                </a:solidFill>
              </a:rPr>
              <a:t>I</a:t>
            </a:r>
            <a:endParaRPr b="1" sz="4500">
              <a:solidFill>
                <a:schemeClr val="dk1"/>
              </a:solidFill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454375" y="1987375"/>
            <a:ext cx="81228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rebuchet MS"/>
                <a:ea typeface="Trebuchet MS"/>
                <a:cs typeface="Trebuchet MS"/>
                <a:sym typeface="Trebuchet MS"/>
              </a:rPr>
              <a:t>Properties:</a:t>
            </a:r>
            <a:endParaRPr b="1" sz="2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44500" lvl="0" marL="45720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SzPts val="3400"/>
              <a:buFont typeface="Trebuchet MS"/>
              <a:buChar char="-"/>
            </a:pP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The right inverse of a matrix is </a:t>
            </a:r>
            <a:r>
              <a:rPr b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not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unique, except when </a:t>
            </a:r>
            <a:r>
              <a:rPr b="1"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is a 1x1 matrix i.e </a:t>
            </a:r>
            <a:r>
              <a:rPr b="1"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is a number.</a:t>
            </a:r>
            <a:endParaRPr sz="2000">
              <a:solidFill>
                <a:schemeClr val="dk1"/>
              </a:solidFill>
              <a:highlight>
                <a:srgbClr val="FFFFF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44500" lvl="0" marL="45720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SzPts val="3400"/>
              <a:buFont typeface="Trebuchet MS"/>
              <a:buChar char="-"/>
            </a:pP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The dimensions of the right inverse of  </a:t>
            </a:r>
            <a:r>
              <a:rPr b="1"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aseline="-25000"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mxn</a:t>
            </a:r>
            <a:r>
              <a:rPr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is </a:t>
            </a:r>
            <a:r>
              <a:rPr b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baseline="-25000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nxm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i.e same as </a:t>
            </a:r>
            <a:r>
              <a:rPr b="1"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="1" baseline="30000" i="1"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" sz="20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3400" u="sng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351325" y="238900"/>
            <a:ext cx="3429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Right</a:t>
            </a:r>
            <a:r>
              <a:rPr b="1" lang="en" sz="3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Inverse</a:t>
            </a:r>
            <a:endParaRPr b="1" sz="39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3667925" y="885325"/>
            <a:ext cx="1939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rgbClr val="FF0000"/>
                </a:solidFill>
              </a:rPr>
              <a:t>A</a:t>
            </a:r>
            <a:r>
              <a:rPr b="1" lang="en" sz="4500">
                <a:solidFill>
                  <a:schemeClr val="accent1"/>
                </a:solidFill>
              </a:rPr>
              <a:t>𝖷</a:t>
            </a:r>
            <a:r>
              <a:rPr b="1" lang="en" sz="4500">
                <a:solidFill>
                  <a:srgbClr val="FF0000"/>
                </a:solidFill>
              </a:rPr>
              <a:t> = </a:t>
            </a:r>
            <a:r>
              <a:rPr b="1" lang="en" sz="4500">
                <a:solidFill>
                  <a:schemeClr val="dk1"/>
                </a:solidFill>
              </a:rPr>
              <a:t>I</a:t>
            </a:r>
            <a:endParaRPr b="1" sz="4500">
              <a:solidFill>
                <a:schemeClr val="dk1"/>
              </a:solidFill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440325" y="1453350"/>
            <a:ext cx="8580900" cy="16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rebuchet MS"/>
                <a:ea typeface="Trebuchet MS"/>
                <a:cs typeface="Trebuchet MS"/>
                <a:sym typeface="Trebuchet MS"/>
              </a:rPr>
              <a:t>Existence:</a:t>
            </a:r>
            <a:endParaRPr b="1" sz="2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0850" lvl="0" marL="45720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SzPts val="3500"/>
              <a:buFont typeface="Trebuchet MS"/>
              <a:buChar char="-"/>
            </a:pPr>
            <a:r>
              <a:rPr b="1" i="1" lang="en" sz="21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21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has a right inverse when rows of </a:t>
            </a:r>
            <a:r>
              <a:rPr b="1" i="1" lang="en" sz="21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lang="en" sz="2100">
                <a:solidFill>
                  <a:schemeClr val="dk1"/>
                </a:solidFill>
                <a:highlight>
                  <a:srgbClr val="FFFFFE"/>
                </a:highlight>
                <a:latin typeface="Trebuchet MS"/>
                <a:ea typeface="Trebuchet MS"/>
                <a:cs typeface="Trebuchet MS"/>
                <a:sym typeface="Trebuchet MS"/>
              </a:rPr>
              <a:t> are linearly independent.</a:t>
            </a:r>
            <a:endParaRPr sz="3500" u="sng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3780450" y="2662525"/>
            <a:ext cx="24030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1  2 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4  6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rebuchet MS"/>
                <a:ea typeface="Trebuchet MS"/>
                <a:cs typeface="Trebuchet MS"/>
                <a:sym typeface="Trebuchet MS"/>
              </a:rPr>
              <a:t>8  9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3667950" y="2749825"/>
            <a:ext cx="112500" cy="1349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 flipH="1">
            <a:off x="4593275" y="2749825"/>
            <a:ext cx="112500" cy="13491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3513275" y="4186225"/>
            <a:ext cx="1630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Trebuchet MS"/>
                <a:ea typeface="Trebuchet MS"/>
                <a:cs typeface="Trebuchet MS"/>
                <a:sym typeface="Trebuchet MS"/>
              </a:rPr>
              <a:t>Tall</a:t>
            </a:r>
            <a:r>
              <a:rPr b="1" lang="en" sz="1900">
                <a:latin typeface="Trebuchet MS"/>
                <a:ea typeface="Trebuchet MS"/>
                <a:cs typeface="Trebuchet MS"/>
                <a:sym typeface="Trebuchet MS"/>
              </a:rPr>
              <a:t> matrix</a:t>
            </a:r>
            <a:endParaRPr b="1" sz="1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4960800" y="3139675"/>
            <a:ext cx="717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NO</a:t>
            </a:r>
            <a:endParaRPr sz="25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6323975" y="561925"/>
            <a:ext cx="2260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Necessary</a:t>
            </a:r>
            <a:r>
              <a:rPr b="1" lang="en" sz="22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and s</a:t>
            </a:r>
            <a:r>
              <a:rPr b="1" lang="en" sz="2200" u="sng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ufficient condition</a:t>
            </a:r>
            <a:endParaRPr b="1" sz="2200" u="sng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