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Overpass Mono"/>
      <p:regular r:id="rId21"/>
      <p:bold r:id="rId22"/>
    </p:embeddedFont>
    <p:embeddedFont>
      <p:font typeface="Century Gothic"/>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OverpassMono-bold.fntdata"/><Relationship Id="rId21" Type="http://schemas.openxmlformats.org/officeDocument/2006/relationships/font" Target="fonts/OverpassMono-regular.fntdata"/><Relationship Id="rId24" Type="http://schemas.openxmlformats.org/officeDocument/2006/relationships/font" Target="fonts/CenturyGothic-bold.fntdata"/><Relationship Id="rId23" Type="http://schemas.openxmlformats.org/officeDocument/2006/relationships/font" Target="fonts/CenturyGothic-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enturyGothic-boldItalic.fntdata"/><Relationship Id="rId25" Type="http://schemas.openxmlformats.org/officeDocument/2006/relationships/font" Target="fonts/CenturyGothic-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2629821f4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2629821f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4bc04513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4bc04513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4bc045132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4bc04513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4bc045132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4bc045132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4bc045132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4bc045132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4bc045132_5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4bc045132_5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5e892aa23_1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5e892aa23_1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01e9cadbc8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01e9cadbc8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4bc0451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4bc0451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04bc04513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04bc04513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4bc04513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4bc04513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4bc04513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4bc04513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5e892aa23_18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5e892aa23_18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4bc04513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4bc04513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4bc04513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4bc04513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dk2"/>
        </a:solidFill>
      </p:bgPr>
    </p:bg>
    <p:spTree>
      <p:nvGrpSpPr>
        <p:cNvPr id="50" name="Shape 50"/>
        <p:cNvGrpSpPr/>
        <p:nvPr/>
      </p:nvGrpSpPr>
      <p:grpSpPr>
        <a:xfrm>
          <a:off x="0" y="0"/>
          <a:ext cx="0" cy="0"/>
          <a:chOff x="0" y="0"/>
          <a:chExt cx="0" cy="0"/>
        </a:xfrm>
      </p:grpSpPr>
      <p:sp>
        <p:nvSpPr>
          <p:cNvPr id="51" name="Google Shape;51;p13"/>
          <p:cNvSpPr/>
          <p:nvPr/>
        </p:nvSpPr>
        <p:spPr>
          <a:xfrm>
            <a:off x="0" y="4218710"/>
            <a:ext cx="9144000" cy="9249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000">
              <a:solidFill>
                <a:schemeClr val="lt1"/>
              </a:solidFill>
              <a:latin typeface="Calibri"/>
              <a:ea typeface="Calibri"/>
              <a:cs typeface="Calibri"/>
              <a:sym typeface="Calibri"/>
            </a:endParaRPr>
          </a:p>
        </p:txBody>
      </p:sp>
      <p:sp>
        <p:nvSpPr>
          <p:cNvPr id="52" name="Google Shape;52;p13"/>
          <p:cNvSpPr txBox="1"/>
          <p:nvPr>
            <p:ph type="ctrTitle"/>
          </p:nvPr>
        </p:nvSpPr>
        <p:spPr>
          <a:xfrm>
            <a:off x="317809" y="1154296"/>
            <a:ext cx="8452200" cy="692100"/>
          </a:xfrm>
          <a:prstGeom prst="rect">
            <a:avLst/>
          </a:prstGeom>
          <a:noFill/>
          <a:ln>
            <a:noFill/>
          </a:ln>
        </p:spPr>
        <p:txBody>
          <a:bodyPr anchorCtr="0" anchor="b" bIns="34275" lIns="68575" spcFirstLastPara="1" rIns="68575" wrap="square" tIns="34275">
            <a:normAutofit/>
          </a:bodyPr>
          <a:lstStyle>
            <a:lvl1pPr lvl="0" marR="0" rtl="0" algn="l">
              <a:lnSpc>
                <a:spcPct val="90000"/>
              </a:lnSpc>
              <a:spcBef>
                <a:spcPts val="0"/>
              </a:spcBef>
              <a:spcAft>
                <a:spcPts val="0"/>
              </a:spcAft>
              <a:buClr>
                <a:schemeClr val="lt1"/>
              </a:buClr>
              <a:buSzPts val="2700"/>
              <a:buFont typeface="Century Gothic"/>
              <a:buNone/>
              <a:defRPr b="1" i="0" sz="2700" u="none" cap="none" strike="noStrike">
                <a:solidFill>
                  <a:schemeClr val="lt1"/>
                </a:solidFill>
                <a:latin typeface="Century Gothic"/>
                <a:ea typeface="Century Gothic"/>
                <a:cs typeface="Century Gothic"/>
                <a:sym typeface="Century Gothic"/>
              </a:defRPr>
            </a:lvl1pPr>
            <a:lvl2pPr lvl="1" rtl="0">
              <a:spcBef>
                <a:spcPts val="0"/>
              </a:spcBef>
              <a:spcAft>
                <a:spcPts val="0"/>
              </a:spcAft>
              <a:buSzPts val="2800"/>
              <a:buNone/>
              <a:defRPr sz="1400"/>
            </a:lvl2pPr>
            <a:lvl3pPr lvl="2" rtl="0">
              <a:spcBef>
                <a:spcPts val="0"/>
              </a:spcBef>
              <a:spcAft>
                <a:spcPts val="0"/>
              </a:spcAft>
              <a:buSzPts val="2800"/>
              <a:buNone/>
              <a:defRPr sz="1400"/>
            </a:lvl3pPr>
            <a:lvl4pPr lvl="3" rtl="0">
              <a:spcBef>
                <a:spcPts val="0"/>
              </a:spcBef>
              <a:spcAft>
                <a:spcPts val="0"/>
              </a:spcAft>
              <a:buSzPts val="2800"/>
              <a:buNone/>
              <a:defRPr sz="1400"/>
            </a:lvl4pPr>
            <a:lvl5pPr lvl="4" rtl="0">
              <a:spcBef>
                <a:spcPts val="0"/>
              </a:spcBef>
              <a:spcAft>
                <a:spcPts val="0"/>
              </a:spcAft>
              <a:buSzPts val="2800"/>
              <a:buNone/>
              <a:defRPr sz="1400"/>
            </a:lvl5pPr>
            <a:lvl6pPr lvl="5" rtl="0">
              <a:spcBef>
                <a:spcPts val="0"/>
              </a:spcBef>
              <a:spcAft>
                <a:spcPts val="0"/>
              </a:spcAft>
              <a:buSzPts val="2800"/>
              <a:buNone/>
              <a:defRPr sz="1400"/>
            </a:lvl6pPr>
            <a:lvl7pPr lvl="6" rtl="0">
              <a:spcBef>
                <a:spcPts val="0"/>
              </a:spcBef>
              <a:spcAft>
                <a:spcPts val="0"/>
              </a:spcAft>
              <a:buSzPts val="2800"/>
              <a:buNone/>
              <a:defRPr sz="1400"/>
            </a:lvl7pPr>
            <a:lvl8pPr lvl="7" rtl="0">
              <a:spcBef>
                <a:spcPts val="0"/>
              </a:spcBef>
              <a:spcAft>
                <a:spcPts val="0"/>
              </a:spcAft>
              <a:buSzPts val="2800"/>
              <a:buNone/>
              <a:defRPr sz="1400"/>
            </a:lvl8pPr>
            <a:lvl9pPr lvl="8" rtl="0">
              <a:spcBef>
                <a:spcPts val="0"/>
              </a:spcBef>
              <a:spcAft>
                <a:spcPts val="0"/>
              </a:spcAft>
              <a:buSzPts val="2800"/>
              <a:buNone/>
              <a:defRPr sz="1400"/>
            </a:lvl9pPr>
          </a:lstStyle>
          <a:p/>
        </p:txBody>
      </p:sp>
      <p:sp>
        <p:nvSpPr>
          <p:cNvPr id="53" name="Google Shape;53;p13"/>
          <p:cNvSpPr txBox="1"/>
          <p:nvPr>
            <p:ph idx="1" type="subTitle"/>
          </p:nvPr>
        </p:nvSpPr>
        <p:spPr>
          <a:xfrm>
            <a:off x="394000" y="1811325"/>
            <a:ext cx="8452200" cy="393900"/>
          </a:xfrm>
          <a:prstGeom prst="rect">
            <a:avLst/>
          </a:prstGeom>
          <a:noFill/>
          <a:ln>
            <a:noFill/>
          </a:ln>
        </p:spPr>
        <p:txBody>
          <a:bodyPr anchorCtr="0" anchor="t" bIns="0" lIns="0" spcFirstLastPara="1" rIns="0" wrap="square" tIns="0">
            <a:normAutofit/>
          </a:bodyPr>
          <a:lstStyle>
            <a:lvl1pPr lvl="0" marR="0" rtl="0" algn="l">
              <a:lnSpc>
                <a:spcPct val="90000"/>
              </a:lnSpc>
              <a:spcBef>
                <a:spcPts val="800"/>
              </a:spcBef>
              <a:spcAft>
                <a:spcPts val="0"/>
              </a:spcAft>
              <a:buClr>
                <a:schemeClr val="accent1"/>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lvl="1" marR="0" rtl="0" algn="ctr">
              <a:lnSpc>
                <a:spcPct val="90000"/>
              </a:lnSpc>
              <a:spcBef>
                <a:spcPts val="1200"/>
              </a:spcBef>
              <a:spcAft>
                <a:spcPts val="0"/>
              </a:spcAft>
              <a:buClr>
                <a:schemeClr val="accent1"/>
              </a:buClr>
              <a:buSzPts val="1500"/>
              <a:buFont typeface="Arial"/>
              <a:buNone/>
              <a:defRPr b="0" i="0" sz="1500" u="none" cap="none" strike="noStrike">
                <a:solidFill>
                  <a:schemeClr val="dk1"/>
                </a:solidFill>
                <a:latin typeface="Century Gothic"/>
                <a:ea typeface="Century Gothic"/>
                <a:cs typeface="Century Gothic"/>
                <a:sym typeface="Century Gothic"/>
              </a:defRPr>
            </a:lvl2pPr>
            <a:lvl3pPr lvl="2" marR="0" rtl="0" algn="ctr">
              <a:lnSpc>
                <a:spcPct val="90000"/>
              </a:lnSpc>
              <a:spcBef>
                <a:spcPts val="1200"/>
              </a:spcBef>
              <a:spcAft>
                <a:spcPts val="0"/>
              </a:spcAft>
              <a:buClr>
                <a:schemeClr val="accent1"/>
              </a:buClr>
              <a:buSzPts val="1400"/>
              <a:buFont typeface="Arial"/>
              <a:buNone/>
              <a:defRPr b="0" i="0" sz="1400" u="none" cap="none" strike="noStrike">
                <a:solidFill>
                  <a:schemeClr val="dk1"/>
                </a:solidFill>
                <a:latin typeface="Century Gothic"/>
                <a:ea typeface="Century Gothic"/>
                <a:cs typeface="Century Gothic"/>
                <a:sym typeface="Century Gothic"/>
              </a:defRPr>
            </a:lvl3pPr>
            <a:lvl4pPr lvl="3" marR="0" rtl="0" algn="ctr">
              <a:lnSpc>
                <a:spcPct val="90000"/>
              </a:lnSpc>
              <a:spcBef>
                <a:spcPts val="1200"/>
              </a:spcBef>
              <a:spcAft>
                <a:spcPts val="0"/>
              </a:spcAft>
              <a:buClr>
                <a:schemeClr val="accent1"/>
              </a:buClr>
              <a:buSzPts val="1200"/>
              <a:buFont typeface="Arial"/>
              <a:buNone/>
              <a:defRPr b="0" i="0" sz="1200" u="none" cap="none" strike="noStrike">
                <a:solidFill>
                  <a:schemeClr val="dk1"/>
                </a:solidFill>
                <a:latin typeface="Century Gothic"/>
                <a:ea typeface="Century Gothic"/>
                <a:cs typeface="Century Gothic"/>
                <a:sym typeface="Century Gothic"/>
              </a:defRPr>
            </a:lvl4pPr>
            <a:lvl5pPr lvl="4" marR="0" rtl="0" algn="ctr">
              <a:lnSpc>
                <a:spcPct val="90000"/>
              </a:lnSpc>
              <a:spcBef>
                <a:spcPts val="1200"/>
              </a:spcBef>
              <a:spcAft>
                <a:spcPts val="0"/>
              </a:spcAft>
              <a:buClr>
                <a:schemeClr val="accent1"/>
              </a:buClr>
              <a:buSzPts val="1200"/>
              <a:buFont typeface="Arial"/>
              <a:buNone/>
              <a:defRPr b="0" i="0" sz="1200" u="none" cap="none" strike="noStrike">
                <a:solidFill>
                  <a:schemeClr val="dk1"/>
                </a:solidFill>
                <a:latin typeface="Century Gothic"/>
                <a:ea typeface="Century Gothic"/>
                <a:cs typeface="Century Gothic"/>
                <a:sym typeface="Century Gothic"/>
              </a:defRPr>
            </a:lvl5pPr>
            <a:lvl6pPr lvl="5" marR="0" rtl="0" algn="ctr">
              <a:lnSpc>
                <a:spcPct val="90000"/>
              </a:lnSpc>
              <a:spcBef>
                <a:spcPts val="12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rtl="0" algn="ctr">
              <a:lnSpc>
                <a:spcPct val="90000"/>
              </a:lnSpc>
              <a:spcBef>
                <a:spcPts val="12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rtl="0" algn="ctr">
              <a:lnSpc>
                <a:spcPct val="90000"/>
              </a:lnSpc>
              <a:spcBef>
                <a:spcPts val="12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rtl="0" algn="ctr">
              <a:lnSpc>
                <a:spcPct val="90000"/>
              </a:lnSpc>
              <a:spcBef>
                <a:spcPts val="1200"/>
              </a:spcBef>
              <a:spcAft>
                <a:spcPts val="120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pic>
        <p:nvPicPr>
          <p:cNvPr id="54" name="Google Shape;54;p13"/>
          <p:cNvPicPr preferRelativeResize="0"/>
          <p:nvPr/>
        </p:nvPicPr>
        <p:blipFill rotWithShape="1">
          <a:blip r:embed="rId2">
            <a:alphaModFix/>
          </a:blip>
          <a:srcRect b="0" l="0" r="0" t="0"/>
          <a:stretch/>
        </p:blipFill>
        <p:spPr>
          <a:xfrm>
            <a:off x="7050024" y="4841748"/>
            <a:ext cx="1932469" cy="143764"/>
          </a:xfrm>
          <a:prstGeom prst="rect">
            <a:avLst/>
          </a:prstGeom>
          <a:noFill/>
          <a:ln>
            <a:noFill/>
          </a:ln>
        </p:spPr>
      </p:pic>
      <p:sp>
        <p:nvSpPr>
          <p:cNvPr id="55" name="Google Shape;55;p13"/>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3132">
          <p15:clr>
            <a:srgbClr val="FBAE40"/>
          </p15:clr>
        </p15:guide>
        <p15:guide id="2"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5.png"/><Relationship Id="rId5" Type="http://schemas.openxmlformats.org/officeDocument/2006/relationships/image" Target="../media/image2.png"/><Relationship Id="rId6"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863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en">
                <a:latin typeface="Trebuchet MS"/>
                <a:ea typeface="Trebuchet MS"/>
                <a:cs typeface="Trebuchet MS"/>
                <a:sym typeface="Trebuchet MS"/>
              </a:rPr>
              <a:t>Introduction to Electrical and Computer Engineering</a:t>
            </a:r>
            <a:endParaRPr>
              <a:latin typeface="Trebuchet MS"/>
              <a:ea typeface="Trebuchet MS"/>
              <a:cs typeface="Trebuchet MS"/>
              <a:sym typeface="Trebuchet MS"/>
            </a:endParaRPr>
          </a:p>
        </p:txBody>
      </p:sp>
      <p:sp>
        <p:nvSpPr>
          <p:cNvPr id="61" name="Google Shape;61;p14"/>
          <p:cNvSpPr txBox="1"/>
          <p:nvPr/>
        </p:nvSpPr>
        <p:spPr>
          <a:xfrm>
            <a:off x="2801550" y="2450350"/>
            <a:ext cx="3540900" cy="110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4A86E8"/>
                </a:solidFill>
                <a:latin typeface="Trebuchet MS"/>
                <a:ea typeface="Trebuchet MS"/>
                <a:cs typeface="Trebuchet MS"/>
                <a:sym typeface="Trebuchet MS"/>
              </a:rPr>
              <a:t>ECE-3 Fall 2021</a:t>
            </a:r>
            <a:endParaRPr b="1" sz="2000">
              <a:solidFill>
                <a:srgbClr val="4A86E8"/>
              </a:solidFill>
              <a:latin typeface="Trebuchet MS"/>
              <a:ea typeface="Trebuchet MS"/>
              <a:cs typeface="Trebuchet MS"/>
              <a:sym typeface="Trebuchet MS"/>
            </a:endParaRPr>
          </a:p>
          <a:p>
            <a:pPr indent="0" lvl="0" marL="0" rtl="0" algn="ctr">
              <a:spcBef>
                <a:spcPts val="0"/>
              </a:spcBef>
              <a:spcAft>
                <a:spcPts val="0"/>
              </a:spcAft>
              <a:buNone/>
            </a:pPr>
            <a:r>
              <a:t/>
            </a:r>
            <a:endParaRPr b="1" sz="2000">
              <a:solidFill>
                <a:srgbClr val="4A86E8"/>
              </a:solidFill>
              <a:latin typeface="Trebuchet MS"/>
              <a:ea typeface="Trebuchet MS"/>
              <a:cs typeface="Trebuchet MS"/>
              <a:sym typeface="Trebuchet MS"/>
            </a:endParaRPr>
          </a:p>
          <a:p>
            <a:pPr indent="0" lvl="0" marL="0" rtl="0" algn="ctr">
              <a:spcBef>
                <a:spcPts val="0"/>
              </a:spcBef>
              <a:spcAft>
                <a:spcPts val="0"/>
              </a:spcAft>
              <a:buNone/>
            </a:pPr>
            <a:r>
              <a:rPr b="1" lang="en" sz="2000">
                <a:solidFill>
                  <a:srgbClr val="4A86E8"/>
                </a:solidFill>
                <a:latin typeface="Trebuchet MS"/>
                <a:ea typeface="Trebuchet MS"/>
                <a:cs typeface="Trebuchet MS"/>
                <a:sym typeface="Trebuchet MS"/>
              </a:rPr>
              <a:t>LAB 9</a:t>
            </a:r>
            <a:endParaRPr sz="2000">
              <a:latin typeface="Trebuchet MS"/>
              <a:ea typeface="Trebuchet MS"/>
              <a:cs typeface="Trebuchet MS"/>
              <a:sym typeface="Trebuchet MS"/>
            </a:endParaRPr>
          </a:p>
        </p:txBody>
      </p:sp>
      <p:pic>
        <p:nvPicPr>
          <p:cNvPr id="62" name="Google Shape;62;p14"/>
          <p:cNvPicPr preferRelativeResize="0"/>
          <p:nvPr/>
        </p:nvPicPr>
        <p:blipFill>
          <a:blip r:embed="rId3">
            <a:alphaModFix/>
          </a:blip>
          <a:stretch>
            <a:fillRect/>
          </a:stretch>
        </p:blipFill>
        <p:spPr>
          <a:xfrm>
            <a:off x="44497" y="4929925"/>
            <a:ext cx="2120600" cy="159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1" name="Google Shape;151;p23"/>
          <p:cNvSpPr txBox="1"/>
          <p:nvPr/>
        </p:nvSpPr>
        <p:spPr>
          <a:xfrm>
            <a:off x="351325" y="238900"/>
            <a:ext cx="87927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solidFill>
                  <a:schemeClr val="accent1"/>
                </a:solidFill>
                <a:latin typeface="Trebuchet MS"/>
                <a:ea typeface="Trebuchet MS"/>
                <a:cs typeface="Trebuchet MS"/>
                <a:sym typeface="Trebuchet MS"/>
              </a:rPr>
              <a:t>Review: Matrix Multiplication (cont.)</a:t>
            </a:r>
            <a:endParaRPr b="1" sz="3900">
              <a:solidFill>
                <a:schemeClr val="accent1"/>
              </a:solidFill>
              <a:latin typeface="Trebuchet MS"/>
              <a:ea typeface="Trebuchet MS"/>
              <a:cs typeface="Trebuchet MS"/>
              <a:sym typeface="Trebuchet MS"/>
            </a:endParaRPr>
          </a:p>
        </p:txBody>
      </p:sp>
      <p:pic>
        <p:nvPicPr>
          <p:cNvPr id="152" name="Google Shape;152;p23"/>
          <p:cNvPicPr preferRelativeResize="0"/>
          <p:nvPr/>
        </p:nvPicPr>
        <p:blipFill rotWithShape="1">
          <a:blip r:embed="rId3">
            <a:alphaModFix/>
          </a:blip>
          <a:srcRect b="11089" l="3021" r="1348" t="5151"/>
          <a:stretch/>
        </p:blipFill>
        <p:spPr>
          <a:xfrm>
            <a:off x="139600" y="1100150"/>
            <a:ext cx="8864800" cy="2004349"/>
          </a:xfrm>
          <a:prstGeom prst="rect">
            <a:avLst/>
          </a:prstGeom>
          <a:noFill/>
          <a:ln>
            <a:noFill/>
          </a:ln>
        </p:spPr>
      </p:pic>
      <p:pic>
        <p:nvPicPr>
          <p:cNvPr id="153" name="Google Shape;153;p23"/>
          <p:cNvPicPr preferRelativeResize="0"/>
          <p:nvPr/>
        </p:nvPicPr>
        <p:blipFill>
          <a:blip r:embed="rId4">
            <a:alphaModFix/>
          </a:blip>
          <a:stretch>
            <a:fillRect/>
          </a:stretch>
        </p:blipFill>
        <p:spPr>
          <a:xfrm>
            <a:off x="4285400" y="2677774"/>
            <a:ext cx="4006148" cy="1985452"/>
          </a:xfrm>
          <a:prstGeom prst="rect">
            <a:avLst/>
          </a:prstGeom>
          <a:noFill/>
          <a:ln>
            <a:noFill/>
          </a:ln>
        </p:spPr>
      </p:pic>
      <p:sp>
        <p:nvSpPr>
          <p:cNvPr id="154" name="Google Shape;154;p23"/>
          <p:cNvSpPr txBox="1"/>
          <p:nvPr/>
        </p:nvSpPr>
        <p:spPr>
          <a:xfrm>
            <a:off x="279200" y="3030600"/>
            <a:ext cx="40062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t>With e</a:t>
            </a:r>
            <a:r>
              <a:rPr lang="en" sz="2000"/>
              <a:t>ach coefficient </a:t>
            </a:r>
            <a:r>
              <a:rPr b="1" lang="en" sz="2000"/>
              <a:t>c</a:t>
            </a:r>
            <a:r>
              <a:rPr b="1" baseline="-25000" lang="en" sz="2000"/>
              <a:t>ij</a:t>
            </a:r>
            <a:r>
              <a:rPr b="1" lang="en" sz="2000"/>
              <a:t> </a:t>
            </a:r>
            <a:r>
              <a:rPr lang="en" sz="2000"/>
              <a:t>calculated as the sum of the products of row elements </a:t>
            </a:r>
            <a:r>
              <a:rPr b="1" lang="en" sz="2000"/>
              <a:t>a</a:t>
            </a:r>
            <a:r>
              <a:rPr b="1" baseline="-25000" lang="en" sz="2000"/>
              <a:t>ih</a:t>
            </a:r>
            <a:r>
              <a:rPr b="1" lang="en" sz="2000"/>
              <a:t> </a:t>
            </a:r>
            <a:r>
              <a:rPr lang="en" sz="2000"/>
              <a:t>and column elements </a:t>
            </a:r>
            <a:r>
              <a:rPr b="1" lang="en" sz="2000"/>
              <a:t>b</a:t>
            </a:r>
            <a:r>
              <a:rPr b="1" baseline="-25000" lang="en" sz="2000"/>
              <a:t>hj</a:t>
            </a:r>
            <a:r>
              <a:rPr lang="en" sz="2000"/>
              <a:t>, from matrices </a:t>
            </a:r>
            <a:r>
              <a:rPr b="1" lang="en" sz="2000"/>
              <a:t>A</a:t>
            </a:r>
            <a:r>
              <a:rPr lang="en" sz="2000"/>
              <a:t> and </a:t>
            </a:r>
            <a:r>
              <a:rPr b="1" lang="en" sz="2000"/>
              <a:t>B</a:t>
            </a:r>
            <a:r>
              <a:rPr lang="en" sz="2000"/>
              <a:t> respectively.</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0" name="Google Shape;160;p24"/>
          <p:cNvSpPr txBox="1"/>
          <p:nvPr/>
        </p:nvSpPr>
        <p:spPr>
          <a:xfrm>
            <a:off x="351325" y="238900"/>
            <a:ext cx="87927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solidFill>
                  <a:schemeClr val="accent1"/>
                </a:solidFill>
                <a:latin typeface="Trebuchet MS"/>
                <a:ea typeface="Trebuchet MS"/>
                <a:cs typeface="Trebuchet MS"/>
                <a:sym typeface="Trebuchet MS"/>
              </a:rPr>
              <a:t>Review: Matrix Operation Properties</a:t>
            </a:r>
            <a:endParaRPr b="1" sz="3900">
              <a:solidFill>
                <a:schemeClr val="accent1"/>
              </a:solidFill>
              <a:latin typeface="Trebuchet MS"/>
              <a:ea typeface="Trebuchet MS"/>
              <a:cs typeface="Trebuchet MS"/>
              <a:sym typeface="Trebuchet MS"/>
            </a:endParaRPr>
          </a:p>
        </p:txBody>
      </p:sp>
      <p:sp>
        <p:nvSpPr>
          <p:cNvPr id="161" name="Google Shape;161;p24"/>
          <p:cNvSpPr txBox="1"/>
          <p:nvPr/>
        </p:nvSpPr>
        <p:spPr>
          <a:xfrm>
            <a:off x="411300" y="1024000"/>
            <a:ext cx="86097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The identity matrix </a:t>
            </a:r>
            <a:r>
              <a:rPr b="1" lang="en" sz="1800"/>
              <a:t>I</a:t>
            </a:r>
            <a:r>
              <a:rPr lang="en" sz="1800"/>
              <a:t> is a square diagonal matrix whose diagonal entries are entirely populated with 1’s, with the rest of the values being 0</a:t>
            </a:r>
            <a:endParaRPr sz="1800"/>
          </a:p>
          <a:p>
            <a:pPr indent="-342900" lvl="1" marL="914400" rtl="0" algn="l">
              <a:spcBef>
                <a:spcPts val="0"/>
              </a:spcBef>
              <a:spcAft>
                <a:spcPts val="0"/>
              </a:spcAft>
              <a:buSzPts val="1800"/>
              <a:buChar char="○"/>
            </a:pPr>
            <a:r>
              <a:rPr lang="en" sz="1800"/>
              <a:t>Operating the identity matrix on a matrix from the left or the right will reproduce that matrix (assuming dimensions make it computable)</a:t>
            </a:r>
            <a:endParaRPr sz="1800"/>
          </a:p>
          <a:p>
            <a:pPr indent="-342900" lvl="0" marL="457200" rtl="0" algn="l">
              <a:spcBef>
                <a:spcPts val="0"/>
              </a:spcBef>
              <a:spcAft>
                <a:spcPts val="0"/>
              </a:spcAft>
              <a:buSzPts val="1800"/>
              <a:buChar char="●"/>
            </a:pPr>
            <a:r>
              <a:rPr lang="en" sz="1800"/>
              <a:t>The following properties hold (assuming dimensions make them computable):</a:t>
            </a:r>
            <a:endParaRPr sz="1800"/>
          </a:p>
          <a:p>
            <a:pPr indent="-342900" lvl="1" marL="914400" rtl="0" algn="l">
              <a:spcBef>
                <a:spcPts val="0"/>
              </a:spcBef>
              <a:spcAft>
                <a:spcPts val="0"/>
              </a:spcAft>
              <a:buSzPts val="1800"/>
              <a:buChar char="○"/>
            </a:pPr>
            <a:r>
              <a:rPr lang="en" sz="1800"/>
              <a:t>Associativity: </a:t>
            </a:r>
            <a:r>
              <a:rPr b="1" lang="en" sz="1800"/>
              <a:t>ABC = (AB)C = A(BC)</a:t>
            </a:r>
            <a:endParaRPr b="1" sz="1800"/>
          </a:p>
          <a:p>
            <a:pPr indent="-342900" lvl="1" marL="914400" rtl="0" algn="l">
              <a:spcBef>
                <a:spcPts val="0"/>
              </a:spcBef>
              <a:spcAft>
                <a:spcPts val="0"/>
              </a:spcAft>
              <a:buSzPts val="1800"/>
              <a:buChar char="○"/>
            </a:pPr>
            <a:r>
              <a:rPr lang="en" sz="1800"/>
              <a:t>Distributivity: </a:t>
            </a:r>
            <a:r>
              <a:rPr b="1" lang="en" sz="1800"/>
              <a:t>A(B + C) = AB + AC</a:t>
            </a:r>
            <a:endParaRPr b="1" sz="1800"/>
          </a:p>
          <a:p>
            <a:pPr indent="-342900" lvl="1" marL="914400" rtl="0" algn="l">
              <a:spcBef>
                <a:spcPts val="0"/>
              </a:spcBef>
              <a:spcAft>
                <a:spcPts val="0"/>
              </a:spcAft>
              <a:buSzPts val="1800"/>
              <a:buChar char="○"/>
            </a:pPr>
            <a:r>
              <a:rPr lang="en" sz="1800"/>
              <a:t>Transpose: </a:t>
            </a:r>
            <a:r>
              <a:rPr b="1" lang="en" sz="1800"/>
              <a:t>(AB)</a:t>
            </a:r>
            <a:r>
              <a:rPr b="1" baseline="30000" lang="en" sz="1800"/>
              <a:t>T</a:t>
            </a:r>
            <a:r>
              <a:rPr b="1" lang="en" sz="1800"/>
              <a:t> = B</a:t>
            </a:r>
            <a:r>
              <a:rPr b="1" baseline="30000" lang="en" sz="1800"/>
              <a:t>T</a:t>
            </a:r>
            <a:r>
              <a:rPr b="1" lang="en" sz="1800"/>
              <a:t>A</a:t>
            </a:r>
            <a:r>
              <a:rPr b="1" baseline="30000" lang="en" sz="1800"/>
              <a:t>T</a:t>
            </a:r>
            <a:endParaRPr b="1" sz="1800"/>
          </a:p>
          <a:p>
            <a:pPr indent="-342900" lvl="1" marL="914400" rtl="0" algn="l">
              <a:spcBef>
                <a:spcPts val="0"/>
              </a:spcBef>
              <a:spcAft>
                <a:spcPts val="0"/>
              </a:spcAft>
              <a:buSzPts val="1800"/>
              <a:buChar char="○"/>
            </a:pPr>
            <a:r>
              <a:rPr lang="en" sz="1800"/>
              <a:t>Scalar Multiplication: </a:t>
            </a:r>
            <a:r>
              <a:rPr b="1" lang="en" sz="1800"/>
              <a:t>(</a:t>
            </a:r>
            <a:r>
              <a:rPr lang="en" sz="1800"/>
              <a:t>ɑ</a:t>
            </a:r>
            <a:r>
              <a:rPr b="1" lang="en" sz="1800"/>
              <a:t>AB) = (A</a:t>
            </a:r>
            <a:r>
              <a:rPr lang="en" sz="1800">
                <a:solidFill>
                  <a:schemeClr val="dk1"/>
                </a:solidFill>
              </a:rPr>
              <a:t>ɑ</a:t>
            </a:r>
            <a:r>
              <a:rPr b="1" lang="en" sz="1800">
                <a:solidFill>
                  <a:schemeClr val="dk1"/>
                </a:solidFill>
              </a:rPr>
              <a:t>B</a:t>
            </a:r>
            <a:r>
              <a:rPr b="1" lang="en" sz="1800"/>
              <a:t>) = </a:t>
            </a:r>
            <a:r>
              <a:rPr b="1" lang="en" sz="1800">
                <a:solidFill>
                  <a:schemeClr val="dk1"/>
                </a:solidFill>
              </a:rPr>
              <a:t>(AB</a:t>
            </a:r>
            <a:r>
              <a:rPr lang="en" sz="1800">
                <a:solidFill>
                  <a:schemeClr val="dk1"/>
                </a:solidFill>
              </a:rPr>
              <a:t>ɑ</a:t>
            </a:r>
            <a:r>
              <a:rPr b="1" lang="en" sz="1800">
                <a:solidFill>
                  <a:schemeClr val="dk1"/>
                </a:solidFill>
              </a:rPr>
              <a:t>) =</a:t>
            </a:r>
            <a:r>
              <a:rPr lang="en" sz="1800">
                <a:solidFill>
                  <a:schemeClr val="dk1"/>
                </a:solidFill>
              </a:rPr>
              <a:t> ɑ</a:t>
            </a:r>
            <a:r>
              <a:rPr b="1" lang="en" sz="1800">
                <a:solidFill>
                  <a:schemeClr val="dk1"/>
                </a:solidFill>
              </a:rPr>
              <a:t>(AB)</a:t>
            </a:r>
            <a:endParaRPr b="1"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7" name="Google Shape;167;p25"/>
          <p:cNvSpPr txBox="1"/>
          <p:nvPr/>
        </p:nvSpPr>
        <p:spPr>
          <a:xfrm>
            <a:off x="351325" y="238900"/>
            <a:ext cx="87927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solidFill>
                  <a:schemeClr val="accent1"/>
                </a:solidFill>
                <a:latin typeface="Trebuchet MS"/>
                <a:ea typeface="Trebuchet MS"/>
                <a:cs typeface="Trebuchet MS"/>
                <a:sym typeface="Trebuchet MS"/>
              </a:rPr>
              <a:t>Review: Matrix Inverse</a:t>
            </a:r>
            <a:endParaRPr b="1" sz="3900">
              <a:solidFill>
                <a:schemeClr val="accent1"/>
              </a:solidFill>
              <a:latin typeface="Trebuchet MS"/>
              <a:ea typeface="Trebuchet MS"/>
              <a:cs typeface="Trebuchet MS"/>
              <a:sym typeface="Trebuchet MS"/>
            </a:endParaRPr>
          </a:p>
        </p:txBody>
      </p:sp>
      <p:sp>
        <p:nvSpPr>
          <p:cNvPr id="168" name="Google Shape;168;p25"/>
          <p:cNvSpPr txBox="1"/>
          <p:nvPr/>
        </p:nvSpPr>
        <p:spPr>
          <a:xfrm>
            <a:off x="411300" y="1024000"/>
            <a:ext cx="86097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A matrix has a </a:t>
            </a:r>
            <a:r>
              <a:rPr b="1" lang="en" sz="1800"/>
              <a:t>left inverse</a:t>
            </a:r>
            <a:r>
              <a:rPr lang="en" sz="1800"/>
              <a:t> if its columns are linearly independent</a:t>
            </a:r>
            <a:endParaRPr sz="1800"/>
          </a:p>
          <a:p>
            <a:pPr indent="-342900" lvl="0" marL="457200" rtl="0" algn="l">
              <a:spcBef>
                <a:spcPts val="0"/>
              </a:spcBef>
              <a:spcAft>
                <a:spcPts val="0"/>
              </a:spcAft>
              <a:buSzPts val="1800"/>
              <a:buChar char="●"/>
            </a:pPr>
            <a:r>
              <a:rPr lang="en" sz="1800"/>
              <a:t>A matrix has a </a:t>
            </a:r>
            <a:r>
              <a:rPr b="1" lang="en" sz="1800"/>
              <a:t>right inverse</a:t>
            </a:r>
            <a:r>
              <a:rPr lang="en" sz="1800"/>
              <a:t> if its rows are linearly independent</a:t>
            </a:r>
            <a:endParaRPr sz="1800"/>
          </a:p>
          <a:p>
            <a:pPr indent="-342900" lvl="0" marL="457200" rtl="0" algn="l">
              <a:spcBef>
                <a:spcPts val="0"/>
              </a:spcBef>
              <a:spcAft>
                <a:spcPts val="0"/>
              </a:spcAft>
              <a:buSzPts val="1800"/>
              <a:buChar char="●"/>
            </a:pPr>
            <a:r>
              <a:rPr lang="en" sz="1800"/>
              <a:t>A matrix is </a:t>
            </a:r>
            <a:r>
              <a:rPr b="1" lang="en" sz="1800"/>
              <a:t>invertible</a:t>
            </a:r>
            <a:r>
              <a:rPr lang="en" sz="1800"/>
              <a:t> if both the left and right inverses exist. In this case, the matrix </a:t>
            </a:r>
            <a:r>
              <a:rPr b="1" lang="en" sz="1800"/>
              <a:t>inverse</a:t>
            </a:r>
            <a:r>
              <a:rPr lang="en" sz="1800"/>
              <a:t> is unique and equal to both the left and the right inverses</a:t>
            </a:r>
            <a:endParaRPr sz="1800"/>
          </a:p>
          <a:p>
            <a:pPr indent="-342900" lvl="1" marL="914400" rtl="0" algn="l">
              <a:spcBef>
                <a:spcPts val="0"/>
              </a:spcBef>
              <a:spcAft>
                <a:spcPts val="0"/>
              </a:spcAft>
              <a:buSzPts val="1800"/>
              <a:buChar char="○"/>
            </a:pPr>
            <a:r>
              <a:rPr lang="en" sz="1800"/>
              <a:t>If a matrix is invertible (ie: the inverse of the matrix exists), it must be a square matrix. This is not </a:t>
            </a:r>
            <a:r>
              <a:rPr lang="en" sz="1800"/>
              <a:t>necessarily</a:t>
            </a:r>
            <a:r>
              <a:rPr lang="en" sz="1800"/>
              <a:t> true for the left or right inverses</a:t>
            </a:r>
            <a:endParaRPr sz="1800"/>
          </a:p>
          <a:p>
            <a:pPr indent="-342900" lvl="0" marL="457200" rtl="0" algn="l">
              <a:spcBef>
                <a:spcPts val="0"/>
              </a:spcBef>
              <a:spcAft>
                <a:spcPts val="0"/>
              </a:spcAft>
              <a:buClr>
                <a:schemeClr val="dk1"/>
              </a:buClr>
              <a:buSzPts val="1800"/>
              <a:buChar char="●"/>
            </a:pPr>
            <a:r>
              <a:rPr lang="en" sz="1800">
                <a:solidFill>
                  <a:schemeClr val="dk1"/>
                </a:solidFill>
              </a:rPr>
              <a:t>Sum of invertible matrices always invertible? </a:t>
            </a:r>
            <a:r>
              <a:rPr lang="en" sz="1800">
                <a:solidFill>
                  <a:srgbClr val="FF0000"/>
                </a:solidFill>
              </a:rPr>
              <a:t>FALSE</a:t>
            </a:r>
            <a:endParaRPr sz="1800">
              <a:solidFill>
                <a:srgbClr val="FF0000"/>
              </a:solidFill>
            </a:endParaRPr>
          </a:p>
          <a:p>
            <a:pPr indent="-342900" lvl="0" marL="457200" rtl="0" algn="l">
              <a:spcBef>
                <a:spcPts val="0"/>
              </a:spcBef>
              <a:spcAft>
                <a:spcPts val="0"/>
              </a:spcAft>
              <a:buClr>
                <a:schemeClr val="dk1"/>
              </a:buClr>
              <a:buSzPts val="1800"/>
              <a:buChar char="●"/>
            </a:pPr>
            <a:r>
              <a:rPr lang="en" sz="1800">
                <a:solidFill>
                  <a:schemeClr val="dk1"/>
                </a:solidFill>
              </a:rPr>
              <a:t>Product of invertible matrices always invertible? </a:t>
            </a:r>
            <a:r>
              <a:rPr lang="en" sz="1800">
                <a:solidFill>
                  <a:srgbClr val="FF0000"/>
                </a:solidFill>
              </a:rPr>
              <a:t>TRUE</a:t>
            </a:r>
            <a:endParaRPr sz="1800"/>
          </a:p>
        </p:txBody>
      </p:sp>
      <p:sp>
        <p:nvSpPr>
          <p:cNvPr id="169" name="Google Shape;169;p25"/>
          <p:cNvSpPr txBox="1"/>
          <p:nvPr/>
        </p:nvSpPr>
        <p:spPr>
          <a:xfrm>
            <a:off x="304675" y="3425200"/>
            <a:ext cx="8409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t>Left and Right Inverse: </a:t>
            </a:r>
            <a:r>
              <a:rPr b="1" lang="en" sz="2400"/>
              <a:t>A</a:t>
            </a:r>
            <a:r>
              <a:rPr b="1" baseline="30000" lang="en" sz="2400"/>
              <a:t>-1</a:t>
            </a:r>
            <a:r>
              <a:rPr b="1" baseline="-25000" lang="en" sz="2400"/>
              <a:t>Left </a:t>
            </a:r>
            <a:r>
              <a:rPr b="1" lang="en" sz="2400"/>
              <a:t>A = I      A A</a:t>
            </a:r>
            <a:r>
              <a:rPr b="1" baseline="30000" lang="en" sz="2400"/>
              <a:t>-1</a:t>
            </a:r>
            <a:r>
              <a:rPr b="1" baseline="-25000" lang="en" sz="2400"/>
              <a:t>Right</a:t>
            </a:r>
            <a:r>
              <a:rPr b="1" lang="en" sz="2400"/>
              <a:t> = I </a:t>
            </a:r>
            <a:endParaRPr b="1" sz="2400"/>
          </a:p>
        </p:txBody>
      </p:sp>
      <p:sp>
        <p:nvSpPr>
          <p:cNvPr id="170" name="Google Shape;170;p25"/>
          <p:cNvSpPr txBox="1"/>
          <p:nvPr/>
        </p:nvSpPr>
        <p:spPr>
          <a:xfrm>
            <a:off x="351325" y="3980450"/>
            <a:ext cx="8316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t>Invertible Matrix: </a:t>
            </a:r>
            <a:r>
              <a:rPr b="1" lang="en" sz="2400"/>
              <a:t>A</a:t>
            </a:r>
            <a:r>
              <a:rPr b="1" baseline="30000" lang="en" sz="2400"/>
              <a:t>-1</a:t>
            </a:r>
            <a:r>
              <a:rPr b="1" baseline="-25000" lang="en" sz="2400"/>
              <a:t> </a:t>
            </a:r>
            <a:r>
              <a:rPr b="1" lang="en" sz="2400"/>
              <a:t>A = A A</a:t>
            </a:r>
            <a:r>
              <a:rPr b="1" baseline="30000" lang="en" sz="2400"/>
              <a:t>-1</a:t>
            </a:r>
            <a:r>
              <a:rPr b="1" lang="en" sz="2400"/>
              <a:t> = I</a:t>
            </a:r>
            <a:r>
              <a:rPr lang="en" sz="2400"/>
              <a:t>, with </a:t>
            </a:r>
            <a:r>
              <a:rPr b="1" lang="en" sz="2400">
                <a:solidFill>
                  <a:schemeClr val="dk1"/>
                </a:solidFill>
              </a:rPr>
              <a:t>A</a:t>
            </a:r>
            <a:r>
              <a:rPr b="1" baseline="30000" lang="en" sz="2400">
                <a:solidFill>
                  <a:schemeClr val="dk1"/>
                </a:solidFill>
              </a:rPr>
              <a:t>-1</a:t>
            </a:r>
            <a:r>
              <a:rPr b="1" lang="en" sz="2400">
                <a:solidFill>
                  <a:schemeClr val="dk1"/>
                </a:solidFill>
              </a:rPr>
              <a:t> = A</a:t>
            </a:r>
            <a:r>
              <a:rPr b="1" baseline="30000" lang="en" sz="2400">
                <a:solidFill>
                  <a:schemeClr val="dk1"/>
                </a:solidFill>
              </a:rPr>
              <a:t>-1</a:t>
            </a:r>
            <a:r>
              <a:rPr b="1" baseline="-25000" lang="en" sz="2400">
                <a:solidFill>
                  <a:schemeClr val="dk1"/>
                </a:solidFill>
              </a:rPr>
              <a:t>Left</a:t>
            </a:r>
            <a:r>
              <a:rPr b="1" lang="en" sz="2400">
                <a:solidFill>
                  <a:schemeClr val="dk1"/>
                </a:solidFill>
              </a:rPr>
              <a:t> = A</a:t>
            </a:r>
            <a:r>
              <a:rPr b="1" baseline="30000" lang="en" sz="2400">
                <a:solidFill>
                  <a:schemeClr val="dk1"/>
                </a:solidFill>
              </a:rPr>
              <a:t>-1</a:t>
            </a:r>
            <a:r>
              <a:rPr b="1" baseline="-25000" lang="en" sz="2400">
                <a:solidFill>
                  <a:schemeClr val="dk1"/>
                </a:solidFill>
              </a:rPr>
              <a:t>Right</a:t>
            </a:r>
            <a:endParaRPr sz="2400"/>
          </a:p>
        </p:txBody>
      </p:sp>
      <p:sp>
        <p:nvSpPr>
          <p:cNvPr id="171" name="Google Shape;171;p25"/>
          <p:cNvSpPr txBox="1"/>
          <p:nvPr/>
        </p:nvSpPr>
        <p:spPr>
          <a:xfrm>
            <a:off x="2232300" y="4610400"/>
            <a:ext cx="467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INVERTIBLE MATRIX THEOREM - SEE WIKI</a:t>
            </a:r>
            <a:endParaRPr>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7" name="Google Shape;177;p26"/>
          <p:cNvSpPr txBox="1"/>
          <p:nvPr/>
        </p:nvSpPr>
        <p:spPr>
          <a:xfrm>
            <a:off x="351325" y="238900"/>
            <a:ext cx="87927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solidFill>
                  <a:schemeClr val="accent1"/>
                </a:solidFill>
                <a:latin typeface="Trebuchet MS"/>
                <a:ea typeface="Trebuchet MS"/>
                <a:cs typeface="Trebuchet MS"/>
                <a:sym typeface="Trebuchet MS"/>
              </a:rPr>
              <a:t>Review: Linear and Affine Functions</a:t>
            </a:r>
            <a:endParaRPr b="1" sz="3900">
              <a:solidFill>
                <a:schemeClr val="accent1"/>
              </a:solidFill>
              <a:latin typeface="Trebuchet MS"/>
              <a:ea typeface="Trebuchet MS"/>
              <a:cs typeface="Trebuchet MS"/>
              <a:sym typeface="Trebuchet MS"/>
            </a:endParaRPr>
          </a:p>
        </p:txBody>
      </p:sp>
      <p:pic>
        <p:nvPicPr>
          <p:cNvPr id="178" name="Google Shape;178;p26"/>
          <p:cNvPicPr preferRelativeResize="0"/>
          <p:nvPr/>
        </p:nvPicPr>
        <p:blipFill>
          <a:blip r:embed="rId3">
            <a:alphaModFix/>
          </a:blip>
          <a:stretch>
            <a:fillRect/>
          </a:stretch>
        </p:blipFill>
        <p:spPr>
          <a:xfrm>
            <a:off x="152400" y="1024000"/>
            <a:ext cx="8991602" cy="1317887"/>
          </a:xfrm>
          <a:prstGeom prst="rect">
            <a:avLst/>
          </a:prstGeom>
          <a:noFill/>
          <a:ln>
            <a:noFill/>
          </a:ln>
        </p:spPr>
      </p:pic>
      <p:pic>
        <p:nvPicPr>
          <p:cNvPr id="179" name="Google Shape;179;p26"/>
          <p:cNvPicPr preferRelativeResize="0"/>
          <p:nvPr/>
        </p:nvPicPr>
        <p:blipFill rotWithShape="1">
          <a:blip r:embed="rId4">
            <a:alphaModFix/>
          </a:blip>
          <a:srcRect b="0" l="931" r="0" t="0"/>
          <a:stretch/>
        </p:blipFill>
        <p:spPr>
          <a:xfrm>
            <a:off x="194438" y="2494275"/>
            <a:ext cx="8907523" cy="1283150"/>
          </a:xfrm>
          <a:prstGeom prst="rect">
            <a:avLst/>
          </a:prstGeom>
          <a:noFill/>
          <a:ln>
            <a:noFill/>
          </a:ln>
        </p:spPr>
      </p:pic>
      <p:sp>
        <p:nvSpPr>
          <p:cNvPr id="180" name="Google Shape;180;p26"/>
          <p:cNvSpPr/>
          <p:nvPr/>
        </p:nvSpPr>
        <p:spPr>
          <a:xfrm>
            <a:off x="147800" y="1965775"/>
            <a:ext cx="8173500" cy="3936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6" name="Google Shape;186;p27"/>
          <p:cNvSpPr txBox="1"/>
          <p:nvPr/>
        </p:nvSpPr>
        <p:spPr>
          <a:xfrm>
            <a:off x="351325" y="238900"/>
            <a:ext cx="87927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solidFill>
                  <a:schemeClr val="accent1"/>
                </a:solidFill>
                <a:latin typeface="Trebuchet MS"/>
                <a:ea typeface="Trebuchet MS"/>
                <a:cs typeface="Trebuchet MS"/>
                <a:sym typeface="Trebuchet MS"/>
              </a:rPr>
              <a:t>Review: Linear Dynamical Systems</a:t>
            </a:r>
            <a:endParaRPr b="1" sz="3900">
              <a:solidFill>
                <a:schemeClr val="accent1"/>
              </a:solidFill>
              <a:latin typeface="Trebuchet MS"/>
              <a:ea typeface="Trebuchet MS"/>
              <a:cs typeface="Trebuchet MS"/>
              <a:sym typeface="Trebuchet MS"/>
            </a:endParaRPr>
          </a:p>
        </p:txBody>
      </p:sp>
      <p:pic>
        <p:nvPicPr>
          <p:cNvPr id="187" name="Google Shape;187;p27"/>
          <p:cNvPicPr preferRelativeResize="0"/>
          <p:nvPr/>
        </p:nvPicPr>
        <p:blipFill>
          <a:blip r:embed="rId3">
            <a:alphaModFix/>
          </a:blip>
          <a:stretch>
            <a:fillRect/>
          </a:stretch>
        </p:blipFill>
        <p:spPr>
          <a:xfrm>
            <a:off x="152400" y="1024000"/>
            <a:ext cx="8991599" cy="1889068"/>
          </a:xfrm>
          <a:prstGeom prst="rect">
            <a:avLst/>
          </a:prstGeom>
          <a:noFill/>
          <a:ln>
            <a:noFill/>
          </a:ln>
        </p:spPr>
      </p:pic>
      <p:sp>
        <p:nvSpPr>
          <p:cNvPr id="188" name="Google Shape;188;p27"/>
          <p:cNvSpPr txBox="1"/>
          <p:nvPr/>
        </p:nvSpPr>
        <p:spPr>
          <a:xfrm>
            <a:off x="152400" y="2804475"/>
            <a:ext cx="86097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Each state </a:t>
            </a:r>
            <a:r>
              <a:rPr b="1" lang="en" sz="1800"/>
              <a:t>x</a:t>
            </a:r>
            <a:r>
              <a:rPr b="1" baseline="-25000" lang="en" sz="1800"/>
              <a:t>t</a:t>
            </a:r>
            <a:r>
              <a:rPr lang="en" sz="1800"/>
              <a:t> depends on the previous state </a:t>
            </a:r>
            <a:r>
              <a:rPr b="1" lang="en" sz="1800"/>
              <a:t>x</a:t>
            </a:r>
            <a:r>
              <a:rPr b="1" baseline="-25000" lang="en" sz="1800"/>
              <a:t>t-1</a:t>
            </a:r>
            <a:endParaRPr b="1" sz="1800"/>
          </a:p>
          <a:p>
            <a:pPr indent="-342900" lvl="0" marL="457200" rtl="0" algn="l">
              <a:spcBef>
                <a:spcPts val="0"/>
              </a:spcBef>
              <a:spcAft>
                <a:spcPts val="0"/>
              </a:spcAft>
              <a:buSzPts val="1800"/>
              <a:buChar char="●"/>
            </a:pPr>
            <a:r>
              <a:rPr lang="en" sz="1800"/>
              <a:t>To successfully define the system, you need to define:</a:t>
            </a:r>
            <a:endParaRPr sz="1800"/>
          </a:p>
          <a:p>
            <a:pPr indent="-342900" lvl="1" marL="914400" rtl="0" algn="l">
              <a:spcBef>
                <a:spcPts val="0"/>
              </a:spcBef>
              <a:spcAft>
                <a:spcPts val="0"/>
              </a:spcAft>
              <a:buSzPts val="1800"/>
              <a:buChar char="○"/>
            </a:pPr>
            <a:r>
              <a:rPr b="1" lang="en" sz="1800"/>
              <a:t>x</a:t>
            </a:r>
            <a:r>
              <a:rPr b="1" baseline="-25000" lang="en" sz="1800"/>
              <a:t>0</a:t>
            </a:r>
            <a:r>
              <a:rPr lang="en" sz="1800"/>
              <a:t>, the initial state of the system</a:t>
            </a:r>
            <a:endParaRPr sz="1800"/>
          </a:p>
          <a:p>
            <a:pPr indent="-342900" lvl="1" marL="914400" rtl="0" algn="l">
              <a:spcBef>
                <a:spcPts val="0"/>
              </a:spcBef>
              <a:spcAft>
                <a:spcPts val="0"/>
              </a:spcAft>
              <a:buSzPts val="1800"/>
              <a:buChar char="○"/>
            </a:pPr>
            <a:r>
              <a:rPr b="1" lang="en" sz="1800"/>
              <a:t>A</a:t>
            </a:r>
            <a:r>
              <a:rPr b="1" baseline="-25000" lang="en" sz="1800"/>
              <a:t>t</a:t>
            </a:r>
            <a:r>
              <a:rPr lang="en" sz="1800"/>
              <a:t>, the dynamic matrix at each time t</a:t>
            </a:r>
            <a:endParaRPr sz="1800"/>
          </a:p>
          <a:p>
            <a:pPr indent="-342900" lvl="2" marL="1371600" rtl="0" algn="l">
              <a:spcBef>
                <a:spcPts val="0"/>
              </a:spcBef>
              <a:spcAft>
                <a:spcPts val="0"/>
              </a:spcAft>
              <a:buSzPts val="1800"/>
              <a:buChar char="■"/>
            </a:pPr>
            <a:r>
              <a:rPr lang="en" sz="1800"/>
              <a:t>If the system is time-invariant, this dynamic matrix will be constant</a:t>
            </a:r>
            <a:endParaRPr sz="1800"/>
          </a:p>
          <a:p>
            <a:pPr indent="-342900" lvl="2" marL="1371600" rtl="0" algn="l">
              <a:spcBef>
                <a:spcPts val="0"/>
              </a:spcBef>
              <a:spcAft>
                <a:spcPts val="0"/>
              </a:spcAft>
              <a:buSzPts val="1800"/>
              <a:buChar char="■"/>
            </a:pPr>
            <a:r>
              <a:rPr lang="en" sz="1800"/>
              <a:t>In this case, the n</a:t>
            </a:r>
            <a:r>
              <a:rPr baseline="30000" lang="en" sz="1800"/>
              <a:t>th</a:t>
            </a:r>
            <a:r>
              <a:rPr lang="en" sz="1800"/>
              <a:t> new state can be determined by repeatedly operating the </a:t>
            </a:r>
            <a:r>
              <a:rPr b="1" lang="en" sz="1800"/>
              <a:t>A</a:t>
            </a:r>
            <a:r>
              <a:rPr lang="en" sz="1800"/>
              <a:t> matrix on the initial state, ie: </a:t>
            </a:r>
            <a:r>
              <a:rPr b="1" lang="en" sz="1800"/>
              <a:t>x</a:t>
            </a:r>
            <a:r>
              <a:rPr b="1" baseline="-25000" lang="en" sz="1800"/>
              <a:t>n</a:t>
            </a:r>
            <a:r>
              <a:rPr lang="en" sz="1800"/>
              <a:t> = (</a:t>
            </a:r>
            <a:r>
              <a:rPr b="1" lang="en" sz="1800"/>
              <a:t>A</a:t>
            </a:r>
            <a:r>
              <a:rPr lang="en" sz="1800"/>
              <a:t>)</a:t>
            </a:r>
            <a:r>
              <a:rPr baseline="30000" lang="en" sz="1800"/>
              <a:t>n</a:t>
            </a:r>
            <a:r>
              <a:rPr b="1" lang="en" sz="1800"/>
              <a:t>x</a:t>
            </a:r>
            <a:r>
              <a:rPr b="1" baseline="-25000" lang="en" sz="1800"/>
              <a:t>0</a:t>
            </a:r>
            <a:endParaRPr b="1" sz="1800"/>
          </a:p>
          <a:p>
            <a:pPr indent="-342900" lvl="0" marL="457200" rtl="0" algn="l">
              <a:spcBef>
                <a:spcPts val="0"/>
              </a:spcBef>
              <a:spcAft>
                <a:spcPts val="0"/>
              </a:spcAft>
              <a:buSzPts val="1800"/>
              <a:buChar char="●"/>
            </a:pPr>
            <a:r>
              <a:rPr lang="en" sz="1800"/>
              <a:t>Important example: SIR model</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4" name="Google Shape;194;p28"/>
          <p:cNvSpPr txBox="1"/>
          <p:nvPr/>
        </p:nvSpPr>
        <p:spPr>
          <a:xfrm>
            <a:off x="513375" y="839150"/>
            <a:ext cx="8144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t>Please fill out TA evaluation :)</a:t>
            </a:r>
            <a:endParaRPr sz="2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8" name="Google Shape;68;p15"/>
          <p:cNvSpPr txBox="1"/>
          <p:nvPr/>
        </p:nvSpPr>
        <p:spPr>
          <a:xfrm>
            <a:off x="2207400" y="2025575"/>
            <a:ext cx="50184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accent1"/>
                </a:solidFill>
                <a:latin typeface="Overpass Mono"/>
                <a:ea typeface="Overpass Mono"/>
                <a:cs typeface="Overpass Mono"/>
                <a:sym typeface="Overpass Mono"/>
              </a:rPr>
              <a:t>bit.ly/ece3-lab9</a:t>
            </a:r>
            <a:endParaRPr b="1" sz="3500">
              <a:solidFill>
                <a:schemeClr val="accent1"/>
              </a:solidFill>
              <a:latin typeface="Overpass Mono"/>
              <a:ea typeface="Overpass Mono"/>
              <a:cs typeface="Overpass Mono"/>
              <a:sym typeface="Overpass Mono"/>
            </a:endParaRPr>
          </a:p>
          <a:p>
            <a:pPr indent="0" lvl="0" marL="0" rtl="0" algn="l">
              <a:spcBef>
                <a:spcPts val="0"/>
              </a:spcBef>
              <a:spcAft>
                <a:spcPts val="0"/>
              </a:spcAft>
              <a:buNone/>
            </a:pPr>
            <a:r>
              <a:rPr b="1" lang="en" sz="3500">
                <a:solidFill>
                  <a:schemeClr val="accent1"/>
                </a:solidFill>
                <a:latin typeface="Overpass Mono"/>
                <a:ea typeface="Overpass Mono"/>
                <a:cs typeface="Overpass Mono"/>
                <a:sym typeface="Overpass Mono"/>
              </a:rPr>
              <a:t>      ****</a:t>
            </a:r>
            <a:endParaRPr b="1" sz="3500">
              <a:solidFill>
                <a:schemeClr val="accent1"/>
              </a:solidFill>
              <a:latin typeface="Overpass Mono"/>
              <a:ea typeface="Overpass Mono"/>
              <a:cs typeface="Overpass Mono"/>
              <a:sym typeface="Overpass Mono"/>
            </a:endParaRPr>
          </a:p>
          <a:p>
            <a:pPr indent="0" lvl="0" marL="0" rtl="0" algn="l">
              <a:spcBef>
                <a:spcPts val="0"/>
              </a:spcBef>
              <a:spcAft>
                <a:spcPts val="0"/>
              </a:spcAft>
              <a:buNone/>
            </a:pPr>
            <a:r>
              <a:t/>
            </a:r>
            <a:endParaRPr b="1" sz="3500">
              <a:solidFill>
                <a:schemeClr val="accent1"/>
              </a:solidFill>
              <a:latin typeface="Overpass Mono"/>
              <a:ea typeface="Overpass Mono"/>
              <a:cs typeface="Overpass Mono"/>
              <a:sym typeface="Overpass Mono"/>
            </a:endParaRPr>
          </a:p>
          <a:p>
            <a:pPr indent="0" lvl="0" marL="0" rtl="0" algn="l">
              <a:spcBef>
                <a:spcPts val="0"/>
              </a:spcBef>
              <a:spcAft>
                <a:spcPts val="0"/>
              </a:spcAft>
              <a:buNone/>
            </a:pPr>
            <a:r>
              <a:t/>
            </a:r>
            <a:endParaRPr b="1" sz="3500">
              <a:solidFill>
                <a:schemeClr val="accent1"/>
              </a:solidFill>
              <a:latin typeface="Overpass Mono"/>
              <a:ea typeface="Overpass Mono"/>
              <a:cs typeface="Overpass Mono"/>
              <a:sym typeface="Overpass Mono"/>
            </a:endParaRPr>
          </a:p>
          <a:p>
            <a:pPr indent="0" lvl="0" marL="0" rtl="0" algn="l">
              <a:spcBef>
                <a:spcPts val="0"/>
              </a:spcBef>
              <a:spcAft>
                <a:spcPts val="0"/>
              </a:spcAft>
              <a:buNone/>
            </a:pPr>
            <a:r>
              <a:t/>
            </a:r>
            <a:endParaRPr b="1" sz="3500">
              <a:solidFill>
                <a:schemeClr val="accent1"/>
              </a:solidFill>
              <a:latin typeface="Overpass Mono"/>
              <a:ea typeface="Overpass Mono"/>
              <a:cs typeface="Overpass Mono"/>
              <a:sym typeface="Overpass Mono"/>
            </a:endParaRPr>
          </a:p>
          <a:p>
            <a:pPr indent="0" lvl="0" marL="0" rtl="0" algn="l">
              <a:spcBef>
                <a:spcPts val="0"/>
              </a:spcBef>
              <a:spcAft>
                <a:spcPts val="0"/>
              </a:spcAft>
              <a:buNone/>
            </a:pPr>
            <a:r>
              <a:t/>
            </a:r>
            <a:endParaRPr b="1" sz="3500">
              <a:solidFill>
                <a:schemeClr val="accent1"/>
              </a:solidFill>
              <a:latin typeface="Overpass Mono"/>
              <a:ea typeface="Overpass Mono"/>
              <a:cs typeface="Overpass Mono"/>
              <a:sym typeface="Overpass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4" name="Google Shape;74;p16"/>
          <p:cNvSpPr txBox="1"/>
          <p:nvPr/>
        </p:nvSpPr>
        <p:spPr>
          <a:xfrm>
            <a:off x="351325" y="238900"/>
            <a:ext cx="65250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solidFill>
                  <a:schemeClr val="accent1"/>
                </a:solidFill>
                <a:latin typeface="Trebuchet MS"/>
                <a:ea typeface="Trebuchet MS"/>
                <a:cs typeface="Trebuchet MS"/>
                <a:sym typeface="Trebuchet MS"/>
              </a:rPr>
              <a:t>Review: Vectors</a:t>
            </a:r>
            <a:endParaRPr b="1" sz="3900">
              <a:solidFill>
                <a:schemeClr val="accent1"/>
              </a:solidFill>
              <a:latin typeface="Trebuchet MS"/>
              <a:ea typeface="Trebuchet MS"/>
              <a:cs typeface="Trebuchet MS"/>
              <a:sym typeface="Trebuchet MS"/>
            </a:endParaRPr>
          </a:p>
        </p:txBody>
      </p:sp>
      <p:sp>
        <p:nvSpPr>
          <p:cNvPr id="75" name="Google Shape;75;p16"/>
          <p:cNvSpPr txBox="1"/>
          <p:nvPr/>
        </p:nvSpPr>
        <p:spPr>
          <a:xfrm>
            <a:off x="411300" y="1024000"/>
            <a:ext cx="83214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An n-vector </a:t>
            </a:r>
            <a:r>
              <a:rPr b="1" lang="en" sz="1800"/>
              <a:t>x</a:t>
            </a:r>
            <a:r>
              <a:rPr lang="en" sz="1800"/>
              <a:t> can be written as a column vector with n number of indices</a:t>
            </a:r>
            <a:endParaRPr sz="1800"/>
          </a:p>
          <a:p>
            <a:pPr indent="-342900" lvl="0" marL="457200" rtl="0" algn="l">
              <a:spcBef>
                <a:spcPts val="0"/>
              </a:spcBef>
              <a:spcAft>
                <a:spcPts val="0"/>
              </a:spcAft>
              <a:buSzPts val="1800"/>
              <a:buChar char="●"/>
            </a:pPr>
            <a:r>
              <a:rPr lang="en" sz="1800"/>
              <a:t>The vector </a:t>
            </a:r>
            <a:r>
              <a:rPr b="1" lang="en" sz="1800"/>
              <a:t>x</a:t>
            </a:r>
            <a:r>
              <a:rPr lang="en" sz="1800"/>
              <a:t> can equivalently be written as a sum over all of the index coefficients x</a:t>
            </a:r>
            <a:r>
              <a:rPr baseline="-25000" lang="en" sz="1800"/>
              <a:t>i</a:t>
            </a:r>
            <a:r>
              <a:rPr lang="en" sz="1800"/>
              <a:t> times corresponding unit vectors </a:t>
            </a:r>
            <a:r>
              <a:rPr b="1" lang="en" sz="1800"/>
              <a:t>e</a:t>
            </a:r>
            <a:r>
              <a:rPr b="1" baseline="-25000" lang="en" sz="1800"/>
              <a:t>i</a:t>
            </a:r>
            <a:r>
              <a:rPr lang="en" sz="1800"/>
              <a:t> which form the basis set for the n-dimensional vector space</a:t>
            </a:r>
            <a:endParaRPr sz="1800"/>
          </a:p>
        </p:txBody>
      </p:sp>
      <p:pic>
        <p:nvPicPr>
          <p:cNvPr id="76" name="Google Shape;76;p16"/>
          <p:cNvPicPr preferRelativeResize="0"/>
          <p:nvPr/>
        </p:nvPicPr>
        <p:blipFill rotWithShape="1">
          <a:blip r:embed="rId3">
            <a:alphaModFix/>
          </a:blip>
          <a:srcRect b="16812" l="12958" r="12481" t="8162"/>
          <a:stretch/>
        </p:blipFill>
        <p:spPr>
          <a:xfrm>
            <a:off x="576425" y="2675200"/>
            <a:ext cx="2438725" cy="1891875"/>
          </a:xfrm>
          <a:prstGeom prst="rect">
            <a:avLst/>
          </a:prstGeom>
          <a:noFill/>
          <a:ln>
            <a:noFill/>
          </a:ln>
        </p:spPr>
      </p:pic>
      <p:pic>
        <p:nvPicPr>
          <p:cNvPr id="77" name="Google Shape;77;p16"/>
          <p:cNvPicPr preferRelativeResize="0"/>
          <p:nvPr/>
        </p:nvPicPr>
        <p:blipFill>
          <a:blip r:embed="rId4">
            <a:alphaModFix/>
          </a:blip>
          <a:stretch>
            <a:fillRect/>
          </a:stretch>
        </p:blipFill>
        <p:spPr>
          <a:xfrm>
            <a:off x="3892473" y="2710625"/>
            <a:ext cx="1425677" cy="1821025"/>
          </a:xfrm>
          <a:prstGeom prst="rect">
            <a:avLst/>
          </a:prstGeom>
          <a:noFill/>
          <a:ln>
            <a:noFill/>
          </a:ln>
        </p:spPr>
      </p:pic>
      <p:pic>
        <p:nvPicPr>
          <p:cNvPr id="78" name="Google Shape;78;p16"/>
          <p:cNvPicPr preferRelativeResize="0"/>
          <p:nvPr/>
        </p:nvPicPr>
        <p:blipFill rotWithShape="1">
          <a:blip r:embed="rId5">
            <a:alphaModFix/>
          </a:blip>
          <a:srcRect b="0" l="24812" r="0" t="0"/>
          <a:stretch/>
        </p:blipFill>
        <p:spPr>
          <a:xfrm>
            <a:off x="5318150" y="2634425"/>
            <a:ext cx="1154400" cy="1821025"/>
          </a:xfrm>
          <a:prstGeom prst="rect">
            <a:avLst/>
          </a:prstGeom>
          <a:noFill/>
          <a:ln>
            <a:noFill/>
          </a:ln>
        </p:spPr>
      </p:pic>
      <p:pic>
        <p:nvPicPr>
          <p:cNvPr id="79" name="Google Shape;79;p16"/>
          <p:cNvPicPr preferRelativeResize="0"/>
          <p:nvPr/>
        </p:nvPicPr>
        <p:blipFill rotWithShape="1">
          <a:blip r:embed="rId6">
            <a:alphaModFix/>
          </a:blip>
          <a:srcRect b="0" l="14478" r="0" t="0"/>
          <a:stretch/>
        </p:blipFill>
        <p:spPr>
          <a:xfrm>
            <a:off x="6800125" y="2702225"/>
            <a:ext cx="1313075" cy="1837825"/>
          </a:xfrm>
          <a:prstGeom prst="rect">
            <a:avLst/>
          </a:prstGeom>
          <a:noFill/>
          <a:ln>
            <a:noFill/>
          </a:ln>
        </p:spPr>
      </p:pic>
      <p:sp>
        <p:nvSpPr>
          <p:cNvPr id="80" name="Google Shape;80;p16"/>
          <p:cNvSpPr txBox="1"/>
          <p:nvPr/>
        </p:nvSpPr>
        <p:spPr>
          <a:xfrm>
            <a:off x="3259075" y="3390288"/>
            <a:ext cx="709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with</a:t>
            </a:r>
            <a:endParaRPr sz="1800"/>
          </a:p>
        </p:txBody>
      </p:sp>
      <p:sp>
        <p:nvSpPr>
          <p:cNvPr id="81" name="Google Shape;81;p16"/>
          <p:cNvSpPr txBox="1"/>
          <p:nvPr/>
        </p:nvSpPr>
        <p:spPr>
          <a:xfrm>
            <a:off x="5020225" y="3314088"/>
            <a:ext cx="709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a:t>
            </a:r>
            <a:endParaRPr sz="1800"/>
          </a:p>
        </p:txBody>
      </p:sp>
      <p:sp>
        <p:nvSpPr>
          <p:cNvPr id="82" name="Google Shape;82;p16"/>
          <p:cNvSpPr txBox="1"/>
          <p:nvPr/>
        </p:nvSpPr>
        <p:spPr>
          <a:xfrm>
            <a:off x="6196800" y="3314075"/>
            <a:ext cx="709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 …,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8" name="Google Shape;88;p17"/>
          <p:cNvSpPr txBox="1"/>
          <p:nvPr/>
        </p:nvSpPr>
        <p:spPr>
          <a:xfrm>
            <a:off x="351325" y="238900"/>
            <a:ext cx="73935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solidFill>
                  <a:schemeClr val="accent1"/>
                </a:solidFill>
                <a:latin typeface="Trebuchet MS"/>
                <a:ea typeface="Trebuchet MS"/>
                <a:cs typeface="Trebuchet MS"/>
                <a:sym typeface="Trebuchet MS"/>
              </a:rPr>
              <a:t>Review: Dot Product, Norm</a:t>
            </a:r>
            <a:endParaRPr b="1" sz="3900">
              <a:solidFill>
                <a:schemeClr val="accent1"/>
              </a:solidFill>
              <a:latin typeface="Trebuchet MS"/>
              <a:ea typeface="Trebuchet MS"/>
              <a:cs typeface="Trebuchet MS"/>
              <a:sym typeface="Trebuchet MS"/>
            </a:endParaRPr>
          </a:p>
        </p:txBody>
      </p:sp>
      <p:sp>
        <p:nvSpPr>
          <p:cNvPr id="89" name="Google Shape;89;p17"/>
          <p:cNvSpPr txBox="1"/>
          <p:nvPr/>
        </p:nvSpPr>
        <p:spPr>
          <a:xfrm>
            <a:off x="411300" y="1024000"/>
            <a:ext cx="83214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The dot product of two n-vectors </a:t>
            </a:r>
            <a:r>
              <a:rPr b="1" lang="en" sz="1800"/>
              <a:t>a</a:t>
            </a:r>
            <a:r>
              <a:rPr lang="en" sz="1800"/>
              <a:t> and </a:t>
            </a:r>
            <a:r>
              <a:rPr b="1" lang="en" sz="1800"/>
              <a:t>b</a:t>
            </a:r>
            <a:r>
              <a:rPr lang="en" sz="1800"/>
              <a:t> is </a:t>
            </a:r>
            <a:r>
              <a:rPr b="1" lang="en" sz="1800"/>
              <a:t>a·b</a:t>
            </a:r>
            <a:endParaRPr b="1" sz="1800"/>
          </a:p>
          <a:p>
            <a:pPr indent="-342900" lvl="0" marL="457200" rtl="0" algn="l">
              <a:spcBef>
                <a:spcPts val="0"/>
              </a:spcBef>
              <a:spcAft>
                <a:spcPts val="0"/>
              </a:spcAft>
              <a:buSzPts val="1800"/>
              <a:buChar char="●"/>
            </a:pPr>
            <a:r>
              <a:rPr b="1" lang="en" sz="1800">
                <a:solidFill>
                  <a:schemeClr val="dk1"/>
                </a:solidFill>
              </a:rPr>
              <a:t>a</a:t>
            </a:r>
            <a:r>
              <a:rPr b="1" lang="en" sz="1800">
                <a:solidFill>
                  <a:schemeClr val="dk1"/>
                </a:solidFill>
              </a:rPr>
              <a:t>·b </a:t>
            </a:r>
            <a:r>
              <a:rPr lang="en" sz="1800"/>
              <a:t>can be expressed as the vector products of the transpose of </a:t>
            </a:r>
            <a:r>
              <a:rPr b="1" lang="en" sz="1800"/>
              <a:t>a</a:t>
            </a:r>
            <a:r>
              <a:rPr lang="en" sz="1800"/>
              <a:t> (a row vector) with the column vector </a:t>
            </a:r>
            <a:r>
              <a:rPr b="1" lang="en" sz="1800"/>
              <a:t>b</a:t>
            </a:r>
            <a:endParaRPr b="1" sz="1800"/>
          </a:p>
          <a:p>
            <a:pPr indent="-342900" lvl="0" marL="457200" rtl="0" algn="l">
              <a:spcBef>
                <a:spcPts val="0"/>
              </a:spcBef>
              <a:spcAft>
                <a:spcPts val="0"/>
              </a:spcAft>
              <a:buSzPts val="1800"/>
              <a:buChar char="●"/>
            </a:pPr>
            <a:r>
              <a:rPr lang="en" sz="1800"/>
              <a:t>The norm of a vector is the square root of the dot product of that vector with itself. This can be thought of the vector’s “magnitude” or the overall distance of the vector’s tip from the origin of the vector space. This is the Euclidean Norm of the vector.</a:t>
            </a:r>
            <a:endParaRPr sz="1800"/>
          </a:p>
        </p:txBody>
      </p:sp>
      <p:pic>
        <p:nvPicPr>
          <p:cNvPr id="90" name="Google Shape;90;p17"/>
          <p:cNvPicPr preferRelativeResize="0"/>
          <p:nvPr/>
        </p:nvPicPr>
        <p:blipFill>
          <a:blip r:embed="rId3">
            <a:alphaModFix/>
          </a:blip>
          <a:stretch>
            <a:fillRect/>
          </a:stretch>
        </p:blipFill>
        <p:spPr>
          <a:xfrm>
            <a:off x="152400" y="3173975"/>
            <a:ext cx="4976325" cy="1817125"/>
          </a:xfrm>
          <a:prstGeom prst="rect">
            <a:avLst/>
          </a:prstGeom>
          <a:noFill/>
          <a:ln>
            <a:noFill/>
          </a:ln>
        </p:spPr>
      </p:pic>
      <p:pic>
        <p:nvPicPr>
          <p:cNvPr id="91" name="Google Shape;91;p17"/>
          <p:cNvPicPr preferRelativeResize="0"/>
          <p:nvPr/>
        </p:nvPicPr>
        <p:blipFill>
          <a:blip r:embed="rId4">
            <a:alphaModFix/>
          </a:blip>
          <a:stretch>
            <a:fillRect/>
          </a:stretch>
        </p:blipFill>
        <p:spPr>
          <a:xfrm>
            <a:off x="5749273" y="3763302"/>
            <a:ext cx="2983426" cy="638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7" name="Google Shape;97;p18"/>
          <p:cNvSpPr txBox="1"/>
          <p:nvPr/>
        </p:nvSpPr>
        <p:spPr>
          <a:xfrm>
            <a:off x="351325" y="238900"/>
            <a:ext cx="83214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solidFill>
                  <a:schemeClr val="accent1"/>
                </a:solidFill>
                <a:latin typeface="Trebuchet MS"/>
                <a:ea typeface="Trebuchet MS"/>
                <a:cs typeface="Trebuchet MS"/>
                <a:sym typeface="Trebuchet MS"/>
              </a:rPr>
              <a:t>Review: Mean Square Value, RMS</a:t>
            </a:r>
            <a:endParaRPr b="1" sz="3900">
              <a:solidFill>
                <a:schemeClr val="accent1"/>
              </a:solidFill>
              <a:latin typeface="Trebuchet MS"/>
              <a:ea typeface="Trebuchet MS"/>
              <a:cs typeface="Trebuchet MS"/>
              <a:sym typeface="Trebuchet MS"/>
            </a:endParaRPr>
          </a:p>
        </p:txBody>
      </p:sp>
      <p:sp>
        <p:nvSpPr>
          <p:cNvPr id="98" name="Google Shape;98;p18"/>
          <p:cNvSpPr txBox="1"/>
          <p:nvPr/>
        </p:nvSpPr>
        <p:spPr>
          <a:xfrm>
            <a:off x="411300" y="1024000"/>
            <a:ext cx="83214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The “</a:t>
            </a:r>
            <a:r>
              <a:rPr b="1" lang="en" sz="1800"/>
              <a:t>Mean Square Value</a:t>
            </a:r>
            <a:r>
              <a:rPr lang="en" sz="1800"/>
              <a:t>” of a vector is the norm of the vector squared (ie: the dot product of the vector with itself) divided by the number of index values there are (ie: divide by n in an n-</a:t>
            </a:r>
            <a:r>
              <a:rPr lang="en" sz="1800"/>
              <a:t>dimensional</a:t>
            </a:r>
            <a:r>
              <a:rPr lang="en" sz="1800"/>
              <a:t> space, or the total number of points being considered)</a:t>
            </a:r>
            <a:endParaRPr sz="1800"/>
          </a:p>
          <a:p>
            <a:pPr indent="-342900" lvl="0" marL="457200" rtl="0" algn="l">
              <a:spcBef>
                <a:spcPts val="0"/>
              </a:spcBef>
              <a:spcAft>
                <a:spcPts val="0"/>
              </a:spcAft>
              <a:buSzPts val="1800"/>
              <a:buChar char="●"/>
            </a:pPr>
            <a:r>
              <a:rPr lang="en" sz="1800"/>
              <a:t>The “</a:t>
            </a:r>
            <a:r>
              <a:rPr b="1" lang="en" sz="1800"/>
              <a:t>Root Mean Square Value</a:t>
            </a:r>
            <a:r>
              <a:rPr lang="en" sz="1800"/>
              <a:t>,” or RMS value, is the square root of the mean square value</a:t>
            </a:r>
            <a:endParaRPr sz="1800"/>
          </a:p>
        </p:txBody>
      </p:sp>
      <p:pic>
        <p:nvPicPr>
          <p:cNvPr id="99" name="Google Shape;99;p18"/>
          <p:cNvPicPr preferRelativeResize="0"/>
          <p:nvPr/>
        </p:nvPicPr>
        <p:blipFill>
          <a:blip r:embed="rId3">
            <a:alphaModFix/>
          </a:blip>
          <a:stretch>
            <a:fillRect/>
          </a:stretch>
        </p:blipFill>
        <p:spPr>
          <a:xfrm>
            <a:off x="1581150" y="2993925"/>
            <a:ext cx="5981700" cy="1733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5" name="Google Shape;105;p19"/>
          <p:cNvSpPr txBox="1"/>
          <p:nvPr/>
        </p:nvSpPr>
        <p:spPr>
          <a:xfrm>
            <a:off x="351325" y="238900"/>
            <a:ext cx="65250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solidFill>
                  <a:schemeClr val="accent1"/>
                </a:solidFill>
                <a:latin typeface="Trebuchet MS"/>
                <a:ea typeface="Trebuchet MS"/>
                <a:cs typeface="Trebuchet MS"/>
                <a:sym typeface="Trebuchet MS"/>
              </a:rPr>
              <a:t>Review: Distance Metrics</a:t>
            </a:r>
            <a:endParaRPr b="1" sz="3900">
              <a:solidFill>
                <a:schemeClr val="accent1"/>
              </a:solidFill>
              <a:latin typeface="Trebuchet MS"/>
              <a:ea typeface="Trebuchet MS"/>
              <a:cs typeface="Trebuchet MS"/>
              <a:sym typeface="Trebuchet MS"/>
            </a:endParaRPr>
          </a:p>
        </p:txBody>
      </p:sp>
      <p:sp>
        <p:nvSpPr>
          <p:cNvPr id="106" name="Google Shape;106;p19"/>
          <p:cNvSpPr txBox="1"/>
          <p:nvPr/>
        </p:nvSpPr>
        <p:spPr>
          <a:xfrm>
            <a:off x="411300" y="1024000"/>
            <a:ext cx="83214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Distances in a vector space can be defined in various ways. We will usually consider only the Euclidean distance metric, but others may be used depending on the application</a:t>
            </a:r>
            <a:endParaRPr sz="1800"/>
          </a:p>
          <a:p>
            <a:pPr indent="-342900" lvl="0" marL="457200" rtl="0" algn="l">
              <a:spcBef>
                <a:spcPts val="0"/>
              </a:spcBef>
              <a:spcAft>
                <a:spcPts val="0"/>
              </a:spcAft>
              <a:buSzPts val="1800"/>
              <a:buChar char="●"/>
            </a:pPr>
            <a:r>
              <a:rPr lang="en" sz="1800"/>
              <a:t>Examples of various distance metrics in an n-dimensional space are shown below</a:t>
            </a:r>
            <a:endParaRPr sz="1800"/>
          </a:p>
        </p:txBody>
      </p:sp>
      <p:pic>
        <p:nvPicPr>
          <p:cNvPr id="107" name="Google Shape;107;p19"/>
          <p:cNvPicPr preferRelativeResize="0"/>
          <p:nvPr/>
        </p:nvPicPr>
        <p:blipFill>
          <a:blip r:embed="rId3">
            <a:alphaModFix/>
          </a:blip>
          <a:stretch>
            <a:fillRect/>
          </a:stretch>
        </p:blipFill>
        <p:spPr>
          <a:xfrm>
            <a:off x="351325" y="2571750"/>
            <a:ext cx="2501250" cy="1290100"/>
          </a:xfrm>
          <a:prstGeom prst="rect">
            <a:avLst/>
          </a:prstGeom>
          <a:noFill/>
          <a:ln>
            <a:noFill/>
          </a:ln>
        </p:spPr>
      </p:pic>
      <p:pic>
        <p:nvPicPr>
          <p:cNvPr id="108" name="Google Shape;108;p19"/>
          <p:cNvPicPr preferRelativeResize="0"/>
          <p:nvPr/>
        </p:nvPicPr>
        <p:blipFill>
          <a:blip r:embed="rId4">
            <a:alphaModFix/>
          </a:blip>
          <a:stretch>
            <a:fillRect/>
          </a:stretch>
        </p:blipFill>
        <p:spPr>
          <a:xfrm>
            <a:off x="2926475" y="2593900"/>
            <a:ext cx="2662900" cy="1012450"/>
          </a:xfrm>
          <a:prstGeom prst="rect">
            <a:avLst/>
          </a:prstGeom>
          <a:noFill/>
          <a:ln>
            <a:noFill/>
          </a:ln>
        </p:spPr>
      </p:pic>
      <p:pic>
        <p:nvPicPr>
          <p:cNvPr id="109" name="Google Shape;109;p19"/>
          <p:cNvPicPr preferRelativeResize="0"/>
          <p:nvPr/>
        </p:nvPicPr>
        <p:blipFill>
          <a:blip r:embed="rId5">
            <a:alphaModFix/>
          </a:blip>
          <a:stretch>
            <a:fillRect/>
          </a:stretch>
        </p:blipFill>
        <p:spPr>
          <a:xfrm>
            <a:off x="5749475" y="2571750"/>
            <a:ext cx="2243725" cy="1095475"/>
          </a:xfrm>
          <a:prstGeom prst="rect">
            <a:avLst/>
          </a:prstGeom>
          <a:noFill/>
          <a:ln>
            <a:noFill/>
          </a:ln>
        </p:spPr>
      </p:pic>
      <p:sp>
        <p:nvSpPr>
          <p:cNvPr id="110" name="Google Shape;110;p19"/>
          <p:cNvSpPr txBox="1"/>
          <p:nvPr/>
        </p:nvSpPr>
        <p:spPr>
          <a:xfrm>
            <a:off x="475000" y="3625300"/>
            <a:ext cx="2243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Euclidean Distance</a:t>
            </a:r>
            <a:endParaRPr sz="1800"/>
          </a:p>
        </p:txBody>
      </p:sp>
      <p:sp>
        <p:nvSpPr>
          <p:cNvPr id="111" name="Google Shape;111;p19"/>
          <p:cNvSpPr txBox="1"/>
          <p:nvPr/>
        </p:nvSpPr>
        <p:spPr>
          <a:xfrm>
            <a:off x="3136075" y="3625300"/>
            <a:ext cx="2243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Hamming Distance</a:t>
            </a:r>
            <a:endParaRPr sz="1800"/>
          </a:p>
        </p:txBody>
      </p:sp>
      <p:sp>
        <p:nvSpPr>
          <p:cNvPr id="112" name="Google Shape;112;p19"/>
          <p:cNvSpPr txBox="1"/>
          <p:nvPr/>
        </p:nvSpPr>
        <p:spPr>
          <a:xfrm>
            <a:off x="5963675" y="3625300"/>
            <a:ext cx="2243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Block Distance</a:t>
            </a:r>
            <a:endParaRPr sz="1800"/>
          </a:p>
        </p:txBody>
      </p:sp>
      <p:pic>
        <p:nvPicPr>
          <p:cNvPr id="113" name="Google Shape;113;p19"/>
          <p:cNvPicPr preferRelativeResize="0"/>
          <p:nvPr/>
        </p:nvPicPr>
        <p:blipFill>
          <a:blip r:embed="rId6">
            <a:alphaModFix/>
          </a:blip>
          <a:stretch>
            <a:fillRect/>
          </a:stretch>
        </p:blipFill>
        <p:spPr>
          <a:xfrm>
            <a:off x="351325" y="4187714"/>
            <a:ext cx="2662900" cy="847286"/>
          </a:xfrm>
          <a:prstGeom prst="rect">
            <a:avLst/>
          </a:prstGeom>
          <a:noFill/>
          <a:ln>
            <a:noFill/>
          </a:ln>
        </p:spPr>
      </p:pic>
      <p:sp>
        <p:nvSpPr>
          <p:cNvPr id="114" name="Google Shape;114;p19"/>
          <p:cNvSpPr txBox="1"/>
          <p:nvPr/>
        </p:nvSpPr>
        <p:spPr>
          <a:xfrm>
            <a:off x="3014225" y="4410750"/>
            <a:ext cx="2243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Minkowski Distance</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0" name="Google Shape;120;p20"/>
          <p:cNvSpPr txBox="1"/>
          <p:nvPr/>
        </p:nvSpPr>
        <p:spPr>
          <a:xfrm>
            <a:off x="351325" y="238900"/>
            <a:ext cx="87927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solidFill>
                  <a:schemeClr val="accent1"/>
                </a:solidFill>
                <a:latin typeface="Trebuchet MS"/>
                <a:ea typeface="Trebuchet MS"/>
                <a:cs typeface="Trebuchet MS"/>
                <a:sym typeface="Trebuchet MS"/>
              </a:rPr>
              <a:t>Review: K-NN</a:t>
            </a:r>
            <a:endParaRPr b="1" sz="3900">
              <a:solidFill>
                <a:schemeClr val="accent1"/>
              </a:solidFill>
              <a:latin typeface="Trebuchet MS"/>
              <a:ea typeface="Trebuchet MS"/>
              <a:cs typeface="Trebuchet MS"/>
              <a:sym typeface="Trebuchet MS"/>
            </a:endParaRPr>
          </a:p>
        </p:txBody>
      </p:sp>
      <p:sp>
        <p:nvSpPr>
          <p:cNvPr id="121" name="Google Shape;121;p20"/>
          <p:cNvSpPr txBox="1"/>
          <p:nvPr/>
        </p:nvSpPr>
        <p:spPr>
          <a:xfrm>
            <a:off x="497925" y="1175550"/>
            <a:ext cx="78246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Supervised</a:t>
            </a:r>
            <a:endParaRPr sz="1800"/>
          </a:p>
          <a:p>
            <a:pPr indent="-342900" lvl="0" marL="457200" rtl="0" algn="l">
              <a:spcBef>
                <a:spcPts val="0"/>
              </a:spcBef>
              <a:spcAft>
                <a:spcPts val="0"/>
              </a:spcAft>
              <a:buSzPts val="1800"/>
              <a:buChar char="●"/>
            </a:pPr>
            <a:r>
              <a:rPr lang="en" sz="1800"/>
              <a:t>For classification or regression</a:t>
            </a:r>
            <a:endParaRPr sz="1800"/>
          </a:p>
          <a:p>
            <a:pPr indent="-342900" lvl="0" marL="457200" rtl="0" algn="l">
              <a:spcBef>
                <a:spcPts val="0"/>
              </a:spcBef>
              <a:spcAft>
                <a:spcPts val="0"/>
              </a:spcAft>
              <a:buSzPts val="1800"/>
              <a:buChar char="●"/>
            </a:pPr>
            <a:r>
              <a:rPr lang="en" sz="1800"/>
              <a:t>Distance metric</a:t>
            </a:r>
            <a:endParaRPr sz="1800"/>
          </a:p>
          <a:p>
            <a:pPr indent="-342900" lvl="0" marL="457200" rtl="0" algn="l">
              <a:spcBef>
                <a:spcPts val="0"/>
              </a:spcBef>
              <a:spcAft>
                <a:spcPts val="0"/>
              </a:spcAft>
              <a:buSzPts val="1800"/>
              <a:buChar char="●"/>
            </a:pPr>
            <a:r>
              <a:rPr lang="en" sz="1800"/>
              <a:t>K as a hyperparameter</a:t>
            </a:r>
            <a:endParaRPr sz="1800"/>
          </a:p>
          <a:p>
            <a:pPr indent="-342900" lvl="0" marL="457200" rtl="0" algn="l">
              <a:spcBef>
                <a:spcPts val="0"/>
              </a:spcBef>
              <a:spcAft>
                <a:spcPts val="0"/>
              </a:spcAft>
              <a:buSzPts val="1800"/>
              <a:buChar char="●"/>
            </a:pPr>
            <a:r>
              <a:rPr lang="en" sz="1800"/>
              <a:t>To classify a new point x, calculate its distance with all known data points,. Find the majority class of the k nearest neighbor.</a:t>
            </a:r>
            <a:endParaRPr sz="1800"/>
          </a:p>
          <a:p>
            <a:pPr indent="-342900" lvl="0" marL="457200" rtl="0" algn="l">
              <a:spcBef>
                <a:spcPts val="0"/>
              </a:spcBef>
              <a:spcAft>
                <a:spcPts val="0"/>
              </a:spcAft>
              <a:buSzPts val="1800"/>
              <a:buChar char="●"/>
            </a:pPr>
            <a:r>
              <a:rPr lang="en" sz="1800"/>
              <a:t>To use it for regression, take the average of k nearest neighbors.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7" name="Google Shape;127;p21"/>
          <p:cNvSpPr txBox="1"/>
          <p:nvPr/>
        </p:nvSpPr>
        <p:spPr>
          <a:xfrm>
            <a:off x="351325" y="238900"/>
            <a:ext cx="87927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solidFill>
                  <a:schemeClr val="accent1"/>
                </a:solidFill>
                <a:latin typeface="Trebuchet MS"/>
                <a:ea typeface="Trebuchet MS"/>
                <a:cs typeface="Trebuchet MS"/>
                <a:sym typeface="Trebuchet MS"/>
              </a:rPr>
              <a:t>Review: Matrix-Vector Multiplication</a:t>
            </a:r>
            <a:endParaRPr b="1" sz="3900">
              <a:solidFill>
                <a:schemeClr val="accent1"/>
              </a:solidFill>
              <a:latin typeface="Trebuchet MS"/>
              <a:ea typeface="Trebuchet MS"/>
              <a:cs typeface="Trebuchet MS"/>
              <a:sym typeface="Trebuchet MS"/>
            </a:endParaRPr>
          </a:p>
        </p:txBody>
      </p:sp>
      <p:sp>
        <p:nvSpPr>
          <p:cNvPr id="128" name="Google Shape;128;p21"/>
          <p:cNvSpPr txBox="1"/>
          <p:nvPr/>
        </p:nvSpPr>
        <p:spPr>
          <a:xfrm>
            <a:off x="411300" y="1024000"/>
            <a:ext cx="83214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A matrix </a:t>
            </a:r>
            <a:r>
              <a:rPr b="1" lang="en" sz="1800"/>
              <a:t>A</a:t>
            </a:r>
            <a:r>
              <a:rPr lang="en" sz="1800"/>
              <a:t> can be multiplied with a vector </a:t>
            </a:r>
            <a:r>
              <a:rPr b="1" lang="en" sz="1800"/>
              <a:t>v</a:t>
            </a:r>
            <a:r>
              <a:rPr lang="en" sz="1800"/>
              <a:t> as long as the number of columns in the matrix </a:t>
            </a:r>
            <a:r>
              <a:rPr b="1" lang="en" sz="1800"/>
              <a:t>A</a:t>
            </a:r>
            <a:r>
              <a:rPr lang="en" sz="1800"/>
              <a:t> match the number of rows in the column vector </a:t>
            </a:r>
            <a:r>
              <a:rPr b="1" lang="en" sz="1800"/>
              <a:t>v</a:t>
            </a:r>
            <a:endParaRPr b="1" sz="1800"/>
          </a:p>
          <a:p>
            <a:pPr indent="-342900" lvl="0" marL="457200" rtl="0" algn="l">
              <a:spcBef>
                <a:spcPts val="0"/>
              </a:spcBef>
              <a:spcAft>
                <a:spcPts val="0"/>
              </a:spcAft>
              <a:buSzPts val="1800"/>
              <a:buChar char="●"/>
            </a:pPr>
            <a:r>
              <a:rPr lang="en" sz="1800"/>
              <a:t>ex: An mxn matrix </a:t>
            </a:r>
            <a:r>
              <a:rPr b="1" lang="en" sz="1800"/>
              <a:t>A</a:t>
            </a:r>
            <a:r>
              <a:rPr lang="en" sz="1800"/>
              <a:t> (ie: m rows, n columns) can operate on an n-vector </a:t>
            </a:r>
            <a:r>
              <a:rPr b="1" lang="en" sz="1800"/>
              <a:t>v </a:t>
            </a:r>
            <a:r>
              <a:rPr lang="en" sz="1800"/>
              <a:t>(ie: column vector with n rows) from the left, producing an m-vector</a:t>
            </a:r>
            <a:endParaRPr sz="1800"/>
          </a:p>
        </p:txBody>
      </p:sp>
      <p:pic>
        <p:nvPicPr>
          <p:cNvPr id="129" name="Google Shape;129;p21"/>
          <p:cNvPicPr preferRelativeResize="0"/>
          <p:nvPr/>
        </p:nvPicPr>
        <p:blipFill>
          <a:blip r:embed="rId3">
            <a:alphaModFix/>
          </a:blip>
          <a:stretch>
            <a:fillRect/>
          </a:stretch>
        </p:blipFill>
        <p:spPr>
          <a:xfrm>
            <a:off x="152400" y="2189850"/>
            <a:ext cx="5227576" cy="2953650"/>
          </a:xfrm>
          <a:prstGeom prst="rect">
            <a:avLst/>
          </a:prstGeom>
          <a:noFill/>
          <a:ln>
            <a:noFill/>
          </a:ln>
        </p:spPr>
      </p:pic>
      <p:sp>
        <p:nvSpPr>
          <p:cNvPr id="130" name="Google Shape;130;p21"/>
          <p:cNvSpPr txBox="1"/>
          <p:nvPr/>
        </p:nvSpPr>
        <p:spPr>
          <a:xfrm>
            <a:off x="4788100" y="2426100"/>
            <a:ext cx="1744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000000"/>
                </a:solidFill>
                <a:latin typeface="Trebuchet MS"/>
                <a:ea typeface="Trebuchet MS"/>
                <a:cs typeface="Trebuchet MS"/>
                <a:sym typeface="Trebuchet MS"/>
              </a:rPr>
              <a:t>m x n matrix</a:t>
            </a:r>
            <a:endParaRPr b="1" sz="1800"/>
          </a:p>
        </p:txBody>
      </p:sp>
      <p:sp>
        <p:nvSpPr>
          <p:cNvPr id="131" name="Google Shape;131;p21"/>
          <p:cNvSpPr txBox="1"/>
          <p:nvPr/>
        </p:nvSpPr>
        <p:spPr>
          <a:xfrm>
            <a:off x="4788100" y="3435825"/>
            <a:ext cx="233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Trebuchet MS"/>
                <a:ea typeface="Trebuchet MS"/>
                <a:cs typeface="Trebuchet MS"/>
                <a:sym typeface="Trebuchet MS"/>
              </a:rPr>
              <a:t>n x 1 column vector</a:t>
            </a:r>
            <a:endParaRPr b="1" sz="1800"/>
          </a:p>
        </p:txBody>
      </p:sp>
      <p:sp>
        <p:nvSpPr>
          <p:cNvPr id="132" name="Google Shape;132;p21"/>
          <p:cNvSpPr txBox="1"/>
          <p:nvPr/>
        </p:nvSpPr>
        <p:spPr>
          <a:xfrm>
            <a:off x="5994678" y="4289900"/>
            <a:ext cx="2829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Trebuchet MS"/>
                <a:ea typeface="Trebuchet MS"/>
                <a:cs typeface="Trebuchet MS"/>
                <a:sym typeface="Trebuchet MS"/>
              </a:rPr>
              <a:t>m</a:t>
            </a:r>
            <a:r>
              <a:rPr b="1" lang="en" sz="1800">
                <a:latin typeface="Trebuchet MS"/>
                <a:ea typeface="Trebuchet MS"/>
                <a:cs typeface="Trebuchet MS"/>
                <a:sym typeface="Trebuchet MS"/>
              </a:rPr>
              <a:t> x 1 column vector</a:t>
            </a:r>
            <a:endParaRPr b="1" sz="1800"/>
          </a:p>
        </p:txBody>
      </p:sp>
      <p:cxnSp>
        <p:nvCxnSpPr>
          <p:cNvPr id="133" name="Google Shape;133;p21"/>
          <p:cNvCxnSpPr>
            <a:stCxn id="130" idx="1"/>
          </p:cNvCxnSpPr>
          <p:nvPr/>
        </p:nvCxnSpPr>
        <p:spPr>
          <a:xfrm rot="10800000">
            <a:off x="4064500" y="2630850"/>
            <a:ext cx="723600" cy="26100"/>
          </a:xfrm>
          <a:prstGeom prst="straightConnector1">
            <a:avLst/>
          </a:prstGeom>
          <a:noFill/>
          <a:ln cap="flat" cmpd="sng" w="28575">
            <a:solidFill>
              <a:schemeClr val="dk2"/>
            </a:solidFill>
            <a:prstDash val="solid"/>
            <a:round/>
            <a:headEnd len="med" w="med" type="none"/>
            <a:tailEnd len="med" w="med" type="triangle"/>
          </a:ln>
        </p:spPr>
      </p:cxnSp>
      <p:cxnSp>
        <p:nvCxnSpPr>
          <p:cNvPr id="134" name="Google Shape;134;p21"/>
          <p:cNvCxnSpPr/>
          <p:nvPr/>
        </p:nvCxnSpPr>
        <p:spPr>
          <a:xfrm flipH="1">
            <a:off x="3251800" y="3679725"/>
            <a:ext cx="1536300" cy="15300"/>
          </a:xfrm>
          <a:prstGeom prst="straightConnector1">
            <a:avLst/>
          </a:prstGeom>
          <a:noFill/>
          <a:ln cap="flat" cmpd="sng" w="28575">
            <a:solidFill>
              <a:schemeClr val="dk2"/>
            </a:solidFill>
            <a:prstDash val="solid"/>
            <a:round/>
            <a:headEnd len="med" w="med" type="none"/>
            <a:tailEnd len="med" w="med" type="triangle"/>
          </a:ln>
        </p:spPr>
      </p:cxnSp>
      <p:cxnSp>
        <p:nvCxnSpPr>
          <p:cNvPr id="135" name="Google Shape;135;p21"/>
          <p:cNvCxnSpPr/>
          <p:nvPr/>
        </p:nvCxnSpPr>
        <p:spPr>
          <a:xfrm rot="10800000">
            <a:off x="5298700" y="4507700"/>
            <a:ext cx="723600" cy="261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1" name="Google Shape;141;p22"/>
          <p:cNvSpPr txBox="1"/>
          <p:nvPr/>
        </p:nvSpPr>
        <p:spPr>
          <a:xfrm>
            <a:off x="351325" y="238900"/>
            <a:ext cx="87927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solidFill>
                  <a:schemeClr val="accent1"/>
                </a:solidFill>
                <a:latin typeface="Trebuchet MS"/>
                <a:ea typeface="Trebuchet MS"/>
                <a:cs typeface="Trebuchet MS"/>
                <a:sym typeface="Trebuchet MS"/>
              </a:rPr>
              <a:t>Review: Matrix Multiplication</a:t>
            </a:r>
            <a:endParaRPr b="1" sz="3900">
              <a:solidFill>
                <a:schemeClr val="accent1"/>
              </a:solidFill>
              <a:latin typeface="Trebuchet MS"/>
              <a:ea typeface="Trebuchet MS"/>
              <a:cs typeface="Trebuchet MS"/>
              <a:sym typeface="Trebuchet MS"/>
            </a:endParaRPr>
          </a:p>
        </p:txBody>
      </p:sp>
      <p:sp>
        <p:nvSpPr>
          <p:cNvPr id="142" name="Google Shape;142;p22"/>
          <p:cNvSpPr txBox="1"/>
          <p:nvPr/>
        </p:nvSpPr>
        <p:spPr>
          <a:xfrm>
            <a:off x="411300" y="1024000"/>
            <a:ext cx="83214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A matrix </a:t>
            </a:r>
            <a:r>
              <a:rPr b="1" lang="en" sz="1800"/>
              <a:t>A</a:t>
            </a:r>
            <a:r>
              <a:rPr lang="en" sz="1800"/>
              <a:t> can be multiplied with another matrix </a:t>
            </a:r>
            <a:r>
              <a:rPr b="1" lang="en" sz="1800"/>
              <a:t>B</a:t>
            </a:r>
            <a:r>
              <a:rPr lang="en" sz="1800"/>
              <a:t> as long as the number of columns in the matrix </a:t>
            </a:r>
            <a:r>
              <a:rPr b="1" lang="en" sz="1800"/>
              <a:t>A</a:t>
            </a:r>
            <a:r>
              <a:rPr lang="en" sz="1800"/>
              <a:t> match the number of rows in the matrix </a:t>
            </a:r>
            <a:r>
              <a:rPr b="1" lang="en" sz="1800"/>
              <a:t>B</a:t>
            </a:r>
            <a:endParaRPr b="1" sz="1800"/>
          </a:p>
          <a:p>
            <a:pPr indent="-342900" lvl="0" marL="457200" rtl="0" algn="l">
              <a:spcBef>
                <a:spcPts val="0"/>
              </a:spcBef>
              <a:spcAft>
                <a:spcPts val="0"/>
              </a:spcAft>
              <a:buSzPts val="1800"/>
              <a:buChar char="●"/>
            </a:pPr>
            <a:r>
              <a:rPr lang="en" sz="1800"/>
              <a:t>ex: An nxm matrix </a:t>
            </a:r>
            <a:r>
              <a:rPr b="1" lang="en" sz="1800"/>
              <a:t>A</a:t>
            </a:r>
            <a:r>
              <a:rPr lang="en" sz="1800"/>
              <a:t> (ie: n rows, m columns) can operate on an mxk matrix </a:t>
            </a:r>
            <a:r>
              <a:rPr b="1" lang="en" sz="1800"/>
              <a:t>B</a:t>
            </a:r>
            <a:r>
              <a:rPr lang="en" sz="1800"/>
              <a:t> (ie: m rows, k columns), producing an nxk matrix (n rows, k columns)</a:t>
            </a:r>
            <a:endParaRPr sz="1800"/>
          </a:p>
        </p:txBody>
      </p:sp>
      <p:pic>
        <p:nvPicPr>
          <p:cNvPr id="143" name="Google Shape;143;p22"/>
          <p:cNvPicPr preferRelativeResize="0"/>
          <p:nvPr/>
        </p:nvPicPr>
        <p:blipFill rotWithShape="1">
          <a:blip r:embed="rId3">
            <a:alphaModFix/>
          </a:blip>
          <a:srcRect b="0" l="8718" r="5304" t="17039"/>
          <a:stretch/>
        </p:blipFill>
        <p:spPr>
          <a:xfrm>
            <a:off x="264400" y="2317000"/>
            <a:ext cx="4012574" cy="1706775"/>
          </a:xfrm>
          <a:prstGeom prst="rect">
            <a:avLst/>
          </a:prstGeom>
          <a:noFill/>
          <a:ln>
            <a:noFill/>
          </a:ln>
        </p:spPr>
      </p:pic>
      <p:pic>
        <p:nvPicPr>
          <p:cNvPr id="144" name="Google Shape;144;p22"/>
          <p:cNvPicPr preferRelativeResize="0"/>
          <p:nvPr/>
        </p:nvPicPr>
        <p:blipFill rotWithShape="1">
          <a:blip r:embed="rId4">
            <a:alphaModFix/>
          </a:blip>
          <a:srcRect b="4359" l="2870" r="4827" t="6672"/>
          <a:stretch/>
        </p:blipFill>
        <p:spPr>
          <a:xfrm>
            <a:off x="4479500" y="2317000"/>
            <a:ext cx="4114450" cy="1627125"/>
          </a:xfrm>
          <a:prstGeom prst="rect">
            <a:avLst/>
          </a:prstGeom>
          <a:noFill/>
          <a:ln>
            <a:noFill/>
          </a:ln>
        </p:spPr>
      </p:pic>
      <p:sp>
        <p:nvSpPr>
          <p:cNvPr id="145" name="Google Shape;145;p22"/>
          <p:cNvSpPr txBox="1"/>
          <p:nvPr/>
        </p:nvSpPr>
        <p:spPr>
          <a:xfrm>
            <a:off x="1763700" y="4167325"/>
            <a:ext cx="56166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t>A</a:t>
            </a:r>
            <a:r>
              <a:rPr baseline="-25000" lang="en" sz="3900"/>
              <a:t>nxm</a:t>
            </a:r>
            <a:r>
              <a:rPr lang="en" sz="3900"/>
              <a:t> </a:t>
            </a:r>
            <a:r>
              <a:rPr b="1" lang="en" sz="3900"/>
              <a:t>B</a:t>
            </a:r>
            <a:r>
              <a:rPr baseline="-25000" lang="en" sz="3900"/>
              <a:t>mxk</a:t>
            </a:r>
            <a:r>
              <a:rPr lang="en" sz="3900"/>
              <a:t>= </a:t>
            </a:r>
            <a:r>
              <a:rPr b="1" lang="en" sz="3900"/>
              <a:t>(AB)</a:t>
            </a:r>
            <a:r>
              <a:rPr baseline="-25000" lang="en" sz="3900"/>
              <a:t>nxk</a:t>
            </a:r>
            <a:r>
              <a:rPr lang="en" sz="3900"/>
              <a:t> = </a:t>
            </a:r>
            <a:r>
              <a:rPr b="1" lang="en" sz="3900">
                <a:solidFill>
                  <a:srgbClr val="000000"/>
                </a:solidFill>
              </a:rPr>
              <a:t>C</a:t>
            </a:r>
            <a:r>
              <a:rPr baseline="-25000" lang="en" sz="3900">
                <a:solidFill>
                  <a:srgbClr val="000000"/>
                </a:solidFill>
              </a:rPr>
              <a:t>nxk</a:t>
            </a:r>
            <a:endParaRPr baseline="-25000" sz="3900">
              <a:solidFill>
                <a:srgbClr val="000000"/>
              </a:solidFill>
            </a:endParaRPr>
          </a:p>
          <a:p>
            <a:pPr indent="0" lvl="0" marL="0" rtl="0" algn="l">
              <a:spcBef>
                <a:spcPts val="0"/>
              </a:spcBef>
              <a:spcAft>
                <a:spcPts val="0"/>
              </a:spcAft>
              <a:buNone/>
            </a:pPr>
            <a:r>
              <a:t/>
            </a:r>
            <a:endParaRPr sz="3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