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7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Помірний стиль 2 –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Помірний стиль 3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78400" y="2135188"/>
            <a:ext cx="69088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uk-UA" noProof="0"/>
              <a:t>Клацніть, щоб редагувати стиль зразка заголовка</a:t>
            </a:r>
            <a:endParaRPr lang="ru-RU" noProof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78400" y="4038600"/>
            <a:ext cx="6902451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uk-UA" noProof="0"/>
              <a:t>Клацніть, щоб редагувати стиль зразка підзаголовка</a:t>
            </a:r>
            <a:endParaRPr lang="ru-RU" noProof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540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48400"/>
            <a:ext cx="5791200" cy="457200"/>
          </a:xfr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 sz="800"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46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4200" y="228600"/>
            <a:ext cx="2311400" cy="58674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228600"/>
            <a:ext cx="6731000" cy="5867400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3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0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60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490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54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138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29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032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7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725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01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289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1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9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44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6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4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15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4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7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0" y="228600"/>
            <a:ext cx="924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0" y="1447800"/>
            <a:ext cx="9245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39413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23.04.2018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6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67F0768-ACFF-4A3A-B85C-913A216A5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124221"/>
            <a:ext cx="8947052" cy="2039816"/>
          </a:xfrm>
        </p:spPr>
        <p:txBody>
          <a:bodyPr>
            <a:normAutofit/>
          </a:bodyPr>
          <a:lstStyle/>
          <a:p>
            <a:r>
              <a:rPr lang="uk-UA" sz="2400" dirty="0"/>
              <a:t>Курсова робота на тему:</a:t>
            </a:r>
          </a:p>
          <a:p>
            <a:r>
              <a:rPr lang="en-US" sz="4000" dirty="0"/>
              <a:t>“</a:t>
            </a:r>
            <a:r>
              <a:rPr lang="uk-UA" sz="4000" dirty="0"/>
              <a:t>Технологія </a:t>
            </a:r>
            <a:r>
              <a:rPr lang="en-US" sz="4000" dirty="0" err="1"/>
              <a:t>GraphQL</a:t>
            </a:r>
            <a:r>
              <a:rPr lang="en-US" sz="4000" dirty="0"/>
              <a:t>,</a:t>
            </a:r>
            <a:r>
              <a:rPr lang="uk-UA" sz="4000" dirty="0"/>
              <a:t> </a:t>
            </a:r>
          </a:p>
          <a:p>
            <a:r>
              <a:rPr lang="uk-UA" sz="4000" dirty="0"/>
              <a:t>як альтернатива </a:t>
            </a:r>
            <a:r>
              <a:rPr lang="en-US" sz="4000" dirty="0"/>
              <a:t>REST API”</a:t>
            </a:r>
            <a:endParaRPr lang="uk-U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AD20-52D8-44F6-A431-020F9775D5C5}"/>
              </a:ext>
            </a:extLst>
          </p:cNvPr>
          <p:cNvSpPr txBox="1"/>
          <p:nvPr/>
        </p:nvSpPr>
        <p:spPr>
          <a:xfrm>
            <a:off x="1392701" y="4431323"/>
            <a:ext cx="257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Студента 301-ї групи</a:t>
            </a:r>
          </a:p>
          <a:p>
            <a:r>
              <a:rPr lang="uk-UA" sz="2000" dirty="0" err="1">
                <a:solidFill>
                  <a:schemeClr val="tx2"/>
                </a:solidFill>
                <a:latin typeface="+mn-lt"/>
              </a:rPr>
              <a:t>Забурянного</a:t>
            </a:r>
            <a:r>
              <a:rPr lang="uk-UA" sz="2000" dirty="0">
                <a:solidFill>
                  <a:schemeClr val="tx2"/>
                </a:solidFill>
                <a:latin typeface="+mn-lt"/>
              </a:rPr>
              <a:t> А. Г.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DD71-ADA0-46B1-9902-08B62EA77EFF}"/>
              </a:ext>
            </a:extLst>
          </p:cNvPr>
          <p:cNvSpPr txBox="1"/>
          <p:nvPr/>
        </p:nvSpPr>
        <p:spPr>
          <a:xfrm>
            <a:off x="8224912" y="4431323"/>
            <a:ext cx="2799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Науковий керівник:</a:t>
            </a:r>
          </a:p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доц. Матвій О. В.</a:t>
            </a:r>
          </a:p>
        </p:txBody>
      </p:sp>
    </p:spTree>
    <p:extLst>
      <p:ext uri="{BB962C8B-B14F-4D97-AF65-F5344CB8AC3E}">
        <p14:creationId xmlns:p14="http://schemas.microsoft.com/office/powerpoint/2010/main" val="4010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28C45-C3BA-4B44-B689-41C279E84111}"/>
              </a:ext>
            </a:extLst>
          </p:cNvPr>
          <p:cNvSpPr txBox="1"/>
          <p:nvPr/>
        </p:nvSpPr>
        <p:spPr>
          <a:xfrm>
            <a:off x="4965895" y="9847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dirty="0">
                <a:solidFill>
                  <a:schemeClr val="tx2"/>
                </a:solidFill>
                <a:latin typeface="+mn-lt"/>
              </a:rPr>
              <a:t>Висновки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42D2-4528-4B18-BFEA-16CD9270967F}"/>
              </a:ext>
            </a:extLst>
          </p:cNvPr>
          <p:cNvSpPr txBox="1"/>
          <p:nvPr/>
        </p:nvSpPr>
        <p:spPr>
          <a:xfrm>
            <a:off x="1266093" y="1021804"/>
            <a:ext cx="10700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  <a:latin typeface="+mn-lt"/>
              </a:rPr>
              <a:t>Деякі з відмінностей між технологіями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–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говорять на користь </a:t>
            </a:r>
            <a:r>
              <a:rPr lang="en-US" sz="2800" dirty="0" err="1">
                <a:solidFill>
                  <a:schemeClr val="tx2"/>
                </a:solidFill>
              </a:rPr>
              <a:t>GraphQL</a:t>
            </a:r>
            <a:r>
              <a:rPr lang="uk-UA" sz="2800" dirty="0">
                <a:solidFill>
                  <a:schemeClr val="tx2"/>
                </a:solidFill>
              </a:rPr>
              <a:t>. Досить зручно мати власний АРІ, як набір невеликих функцій-</a:t>
            </a:r>
            <a:r>
              <a:rPr lang="uk-UA" sz="2800" dirty="0" err="1">
                <a:solidFill>
                  <a:schemeClr val="tx2"/>
                </a:solidFill>
              </a:rPr>
              <a:t>розпізнавачів</a:t>
            </a:r>
            <a:r>
              <a:rPr lang="uk-UA" sz="2800" dirty="0">
                <a:solidFill>
                  <a:schemeClr val="tx2"/>
                </a:solidFill>
              </a:rPr>
              <a:t>, які передбачуваним способом дістають всю необхідну інформацію за один запит.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39144-5A20-4418-A07E-A3136735801A}"/>
              </a:ext>
            </a:extLst>
          </p:cNvPr>
          <p:cNvSpPr txBox="1"/>
          <p:nvPr/>
        </p:nvSpPr>
        <p:spPr>
          <a:xfrm>
            <a:off x="1266093" y="2837686"/>
            <a:ext cx="105929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tx2"/>
                </a:solidFill>
                <a:latin typeface="+mn-lt"/>
              </a:rPr>
              <a:t>Було виконано: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Розроблено додаток з використанням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технології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Створено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HTTP-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запити: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GET, POST, PUT, PATCH, DELETE.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Розроблено додаток з використанням технології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Створено запити на отримання інформації 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мутації для </a:t>
            </a:r>
            <a:r>
              <a:rPr lang="uk-UA" sz="2800" dirty="0">
                <a:solidFill>
                  <a:schemeClr val="tx2"/>
                </a:solidFill>
              </a:rPr>
              <a:t>створення,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оновлення та видалення інформації з БД.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Опановано фреймворки: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express,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, bluebird.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2"/>
                </a:solidFill>
                <a:latin typeface="+mn-lt"/>
              </a:rPr>
              <a:t>Досліджено</a:t>
            </a:r>
            <a:r>
              <a:rPr lang="ru-RU" sz="2800" dirty="0">
                <a:solidFill>
                  <a:schemeClr val="tx2"/>
                </a:solidFill>
                <a:latin typeface="+mn-lt"/>
              </a:rPr>
              <a:t> роботу </a:t>
            </a:r>
            <a:r>
              <a:rPr lang="ru-RU" sz="2800" dirty="0" err="1">
                <a:solidFill>
                  <a:schemeClr val="tx2"/>
                </a:solidFill>
                <a:latin typeface="+mn-lt"/>
              </a:rPr>
              <a:t>технологій</a:t>
            </a:r>
            <a:r>
              <a:rPr lang="ru-RU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проведено порівняльну характеристику.</a:t>
            </a:r>
          </a:p>
        </p:txBody>
      </p:sp>
    </p:spTree>
    <p:extLst>
      <p:ext uri="{BB962C8B-B14F-4D97-AF65-F5344CB8AC3E}">
        <p14:creationId xmlns:p14="http://schemas.microsoft.com/office/powerpoint/2010/main" val="27339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CCCA3E-D170-45F2-A014-ECF4A44A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62" y="3148392"/>
            <a:ext cx="1892691" cy="18926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310F7B-290B-4BB4-B52E-36C036A91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50" y="2204740"/>
            <a:ext cx="1625578" cy="177253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2C50C-316B-4DA0-99C0-29178DEA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98" y="1331476"/>
            <a:ext cx="6407564" cy="5526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6997C-949F-47AC-B83B-2DA866FE2F37}"/>
              </a:ext>
            </a:extLst>
          </p:cNvPr>
          <p:cNvSpPr txBox="1"/>
          <p:nvPr/>
        </p:nvSpPr>
        <p:spPr>
          <a:xfrm flipH="1">
            <a:off x="1059765" y="267286"/>
            <a:ext cx="1133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  <a:latin typeface="+mn-lt"/>
              </a:rPr>
              <a:t>Що ж краще використовувати на вашу думку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чи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?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58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FE61E-99E0-42D8-9EC3-E4FF0C8C321D}"/>
              </a:ext>
            </a:extLst>
          </p:cNvPr>
          <p:cNvSpPr txBox="1"/>
          <p:nvPr/>
        </p:nvSpPr>
        <p:spPr>
          <a:xfrm>
            <a:off x="2278967" y="2363372"/>
            <a:ext cx="8464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600" dirty="0">
                <a:solidFill>
                  <a:schemeClr val="tx2"/>
                </a:solidFill>
                <a:latin typeface="+mn-lt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95751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16733-6975-481C-A680-E198E46D5BA6}"/>
              </a:ext>
            </a:extLst>
          </p:cNvPr>
          <p:cNvSpPr txBox="1"/>
          <p:nvPr/>
        </p:nvSpPr>
        <p:spPr>
          <a:xfrm>
            <a:off x="1463041" y="359290"/>
            <a:ext cx="10381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/>
                </a:solidFill>
                <a:latin typeface="+mn-lt"/>
              </a:rPr>
              <a:t>Мета роботи:</a:t>
            </a:r>
          </a:p>
          <a:p>
            <a:pPr algn="ctr"/>
            <a:r>
              <a:rPr lang="uk-UA" sz="2400" dirty="0">
                <a:solidFill>
                  <a:schemeClr val="tx2"/>
                </a:solidFill>
                <a:latin typeface="+mn-lt"/>
              </a:rPr>
              <a:t>Опанувати технологію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та розробити тестовий додаток з метою демонстрації її базових можливостей.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D2693-2E41-480E-A733-FA0664DF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7" y="1679917"/>
            <a:ext cx="5023337" cy="50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62D14-E45D-4593-8BA8-65A5401B2D06}"/>
              </a:ext>
            </a:extLst>
          </p:cNvPr>
          <p:cNvSpPr txBox="1"/>
          <p:nvPr/>
        </p:nvSpPr>
        <p:spPr>
          <a:xfrm>
            <a:off x="1997612" y="140677"/>
            <a:ext cx="89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6FC15-10AD-4DB4-8397-B230A3F3290C}"/>
              </a:ext>
            </a:extLst>
          </p:cNvPr>
          <p:cNvSpPr txBox="1"/>
          <p:nvPr/>
        </p:nvSpPr>
        <p:spPr>
          <a:xfrm>
            <a:off x="886266" y="389150"/>
            <a:ext cx="11127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tx2"/>
                </a:solidFill>
                <a:latin typeface="+mn-lt"/>
              </a:rPr>
              <a:t>Задачі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Дослідити роботу архітектурного стилю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API,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його переваги та недоліки.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Набути базових навичок роботи з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+mn-lt"/>
              </a:rPr>
              <a:t>П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окращити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навички роботи з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J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ava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cript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з використання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м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платформи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Node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.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JS.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Розглянути основні поняття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задачі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,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підходи до їх розв’язку.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Здійснити порівняльну характеристику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Реалізувати можливості технологій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на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практиці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.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endParaRPr lang="uk-UA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E586FF-0F45-4E3F-9F31-170BAE34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39" y="3589542"/>
            <a:ext cx="3214687" cy="2143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FCBC6B-2A7D-4CCA-9EF4-F732A14E1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10" y="3589542"/>
            <a:ext cx="3238500" cy="2152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A6245F-686C-4FE8-8256-16D7B42B9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3650126"/>
            <a:ext cx="370793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953CDE-6C8C-4326-B600-ACF957DA03A9}"/>
              </a:ext>
            </a:extLst>
          </p:cNvPr>
          <p:cNvSpPr txBox="1"/>
          <p:nvPr/>
        </p:nvSpPr>
        <p:spPr>
          <a:xfrm>
            <a:off x="1266092" y="281354"/>
            <a:ext cx="607256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chemeClr val="tx2"/>
                </a:solidFill>
                <a:latin typeface="+mn-lt"/>
              </a:rPr>
              <a:t>Базові поняття </a:t>
            </a:r>
            <a:r>
              <a:rPr lang="en-US" sz="4400" dirty="0">
                <a:solidFill>
                  <a:schemeClr val="tx2"/>
                </a:solidFill>
                <a:latin typeface="+mn-lt"/>
              </a:rPr>
              <a:t>REST API</a:t>
            </a:r>
            <a:endParaRPr lang="uk-UA" sz="4400" dirty="0">
              <a:solidFill>
                <a:schemeClr val="tx2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uk-UA" sz="2000" dirty="0">
              <a:solidFill>
                <a:schemeClr val="tx2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Метод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Шлях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Тіло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Код (статус) відповіді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Тіло відповіді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304D2A-6415-4854-986C-D1F00D59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95" y="1240206"/>
            <a:ext cx="6428414" cy="22728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3F20EB5-482A-4CEF-9D4D-6E3D1884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4114511"/>
            <a:ext cx="10705517" cy="20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F8544-AB51-4B67-903E-7BAAAFD91343}"/>
              </a:ext>
            </a:extLst>
          </p:cNvPr>
          <p:cNvSpPr txBox="1"/>
          <p:nvPr/>
        </p:nvSpPr>
        <p:spPr>
          <a:xfrm>
            <a:off x="1012873" y="168813"/>
            <a:ext cx="1102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tx2"/>
                </a:solidFill>
                <a:latin typeface="+mn-lt"/>
              </a:rPr>
              <a:t>Чому ж прийшов час відмовитись від старого доброго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REST API</a:t>
            </a:r>
            <a:r>
              <a:rPr lang="uk-UA" sz="3600" dirty="0">
                <a:solidFill>
                  <a:schemeClr val="tx2"/>
                </a:solidFill>
                <a:latin typeface="+mn-lt"/>
              </a:rPr>
              <a:t> на користь </a:t>
            </a:r>
            <a:r>
              <a:rPr lang="en-US" sz="36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?</a:t>
            </a:r>
            <a:endParaRPr lang="uk-UA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6851B-5993-469A-BFBE-7A32B9939AF5}"/>
              </a:ext>
            </a:extLst>
          </p:cNvPr>
          <p:cNvSpPr txBox="1"/>
          <p:nvPr/>
        </p:nvSpPr>
        <p:spPr>
          <a:xfrm>
            <a:off x="1012873" y="1428521"/>
            <a:ext cx="9225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До цих пір немає загального узгодження того, що таке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Словник REST підтримується не в повному обсязі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 дуже складно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відлагоджувати</a:t>
            </a:r>
            <a:endParaRPr lang="uk-UA" sz="24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Як правило,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 прив'язані до </a:t>
            </a:r>
            <a:r>
              <a:rPr lang="uk-UA" sz="2400" dirty="0">
                <a:solidFill>
                  <a:schemeClr val="tx2"/>
                </a:solidFill>
              </a:rPr>
              <a:t>HTTP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протоколу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F955B-3A9B-4520-B527-14F9C3C4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20" y="3199377"/>
            <a:ext cx="3489810" cy="34898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BF21AE-352B-428E-A083-B44178D5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" y="3429000"/>
            <a:ext cx="3967524" cy="317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F11A1-85F5-4EC6-B1C0-E47E9E1CCAC7}"/>
              </a:ext>
            </a:extLst>
          </p:cNvPr>
          <p:cNvSpPr txBox="1"/>
          <p:nvPr/>
        </p:nvSpPr>
        <p:spPr>
          <a:xfrm>
            <a:off x="5777684" y="4229150"/>
            <a:ext cx="149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Cooper Black" panose="0208090404030B020404" pitchFamily="18" charset="0"/>
              </a:rPr>
              <a:t>VS</a:t>
            </a:r>
            <a:endParaRPr lang="uk-UA" sz="7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5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FAEE7-22AA-4FAA-A9E5-0C8FEF7B78BE}"/>
              </a:ext>
            </a:extLst>
          </p:cNvPr>
          <p:cNvSpPr txBox="1"/>
          <p:nvPr/>
        </p:nvSpPr>
        <p:spPr>
          <a:xfrm>
            <a:off x="3235570" y="-135357"/>
            <a:ext cx="601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chemeClr val="tx2"/>
                </a:solidFill>
                <a:latin typeface="+mn-lt"/>
              </a:rPr>
              <a:t>Базові поняття </a:t>
            </a:r>
            <a:r>
              <a:rPr lang="en-US" sz="44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4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4A4D08-8FF1-4E97-8051-F5370014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7" y="937026"/>
            <a:ext cx="3288574" cy="2612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C9866-12A9-4446-A90E-0E102E6478B3}"/>
              </a:ext>
            </a:extLst>
          </p:cNvPr>
          <p:cNvSpPr txBox="1"/>
          <p:nvPr/>
        </p:nvSpPr>
        <p:spPr>
          <a:xfrm>
            <a:off x="1505241" y="434535"/>
            <a:ext cx="19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tx2"/>
                </a:solidFill>
                <a:latin typeface="+mn-lt"/>
              </a:rPr>
              <a:t>Запит (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Query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FF9B0-40EA-4050-8383-6FB2D9F9AA55}"/>
              </a:ext>
            </a:extLst>
          </p:cNvPr>
          <p:cNvSpPr txBox="1"/>
          <p:nvPr/>
        </p:nvSpPr>
        <p:spPr>
          <a:xfrm>
            <a:off x="7137103" y="477082"/>
            <a:ext cx="317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>
                <a:solidFill>
                  <a:schemeClr val="tx2"/>
                </a:solidFill>
                <a:latin typeface="+mn-lt"/>
              </a:rPr>
              <a:t>Розпізнавач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(Resolver)</a:t>
            </a:r>
            <a:endParaRPr lang="uk-UA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0A1955-065F-4C6E-A731-D37874DF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87" y="896200"/>
            <a:ext cx="7432562" cy="2653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E91BF-749F-40F8-B3C8-16D9E957841E}"/>
              </a:ext>
            </a:extLst>
          </p:cNvPr>
          <p:cNvSpPr txBox="1"/>
          <p:nvPr/>
        </p:nvSpPr>
        <p:spPr>
          <a:xfrm>
            <a:off x="1606064" y="3852808"/>
            <a:ext cx="54723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C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хема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Schema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)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uk-UA" sz="2000" dirty="0">
                <a:solidFill>
                  <a:schemeClr val="tx2"/>
                </a:solidFill>
                <a:latin typeface="+mn-lt"/>
              </a:rPr>
              <a:t>Оскільки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– </a:t>
            </a:r>
            <a:r>
              <a:rPr lang="uk-UA" sz="2000" dirty="0">
                <a:solidFill>
                  <a:schemeClr val="tx2"/>
                </a:solidFill>
                <a:latin typeface="+mn-lt"/>
              </a:rPr>
              <a:t>строго типізований, то потрібно визначати схему кожного типу окремо, а потім поєднувати описані типи у ієрархічну структуру.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35A3EF-4BD2-499B-AAF9-610CE126A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71" y="3671884"/>
            <a:ext cx="3840481" cy="31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423A9-746E-4965-9B83-6AA7C0CD588D}"/>
              </a:ext>
            </a:extLst>
          </p:cNvPr>
          <p:cNvSpPr txBox="1"/>
          <p:nvPr/>
        </p:nvSpPr>
        <p:spPr>
          <a:xfrm>
            <a:off x="938598" y="225083"/>
            <a:ext cx="11253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solidFill>
                  <a:schemeClr val="tx2"/>
                </a:solidFill>
                <a:latin typeface="+mn-lt"/>
              </a:rPr>
              <a:t>Порівняльна характеристика 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ru-RU" sz="40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400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449FCF6-921D-4B0A-A8A3-65F35C40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72019"/>
              </p:ext>
            </p:extLst>
          </p:nvPr>
        </p:nvGraphicFramePr>
        <p:xfrm>
          <a:off x="1191440" y="1332222"/>
          <a:ext cx="10719582" cy="50756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59791">
                  <a:extLst>
                    <a:ext uri="{9D8B030D-6E8A-4147-A177-3AD203B41FA5}">
                      <a16:colId xmlns:a16="http://schemas.microsoft.com/office/drawing/2014/main" val="2616027163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2208942575"/>
                    </a:ext>
                  </a:extLst>
                </a:gridCol>
              </a:tblGrid>
              <a:tr h="6494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2"/>
                          </a:solidFill>
                        </a:rPr>
                        <a:t>GraphQL</a:t>
                      </a:r>
                      <a:endParaRPr lang="uk-UA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REST API</a:t>
                      </a:r>
                      <a:endParaRPr lang="uk-UA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8938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Поняття ресурс та способу його отримання повністю розділені одне від одного.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Ресурс та спосіб його отримання поєднані в одне ціле.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9774"/>
                  </a:ext>
                </a:extLst>
              </a:tr>
              <a:tr h="649438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Має одну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розумну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кінцеву точку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(endpoint).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Має безліч різних кінцевих точок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endpoint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91857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Сервер визначає лише набір доступних ресурсів, а клієнт вказує потрібні йому дані в запиті.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Структура і об’єм ресурсу визначаються сервером.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17285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Для запису даних змінюється ключове слово в тілі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GraphQL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запиту. (Наприклад 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query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на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mutation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Запис даних визначається зміною імені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HTTP-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методу запиту. (Наприклад 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на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36916"/>
                  </a:ext>
                </a:extLst>
              </a:tr>
              <a:tr h="993878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Можливість отримати всі необхідні дані за один запит за рахунок вкладеності полів.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Через те, що об’єм ресурсу визначається на стороні сервера клієнт може отримати, як неповні дані, так і  надлишкову інформацію.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8773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Відповідь на запит може повертати дані у форматі: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JSON.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Відповідь на запит може повертати дані в різних форматах: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JSON, HTML, XML.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9F7E8D-B018-4715-85A1-7EC6F364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3" y="153948"/>
            <a:ext cx="7951568" cy="65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D1E66-B801-4143-ABE1-56F892160AFE}"/>
              </a:ext>
            </a:extLst>
          </p:cNvPr>
          <p:cNvSpPr txBox="1"/>
          <p:nvPr/>
        </p:nvSpPr>
        <p:spPr>
          <a:xfrm flipH="1">
            <a:off x="998805" y="-81750"/>
            <a:ext cx="1087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Створення нового елементу бази за допомогою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EAC291-DDE9-47F8-9A00-BD78028D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02" y="425615"/>
            <a:ext cx="9736199" cy="264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97B87-A799-4BFD-AE2F-DC063E4D1B86}"/>
              </a:ext>
            </a:extLst>
          </p:cNvPr>
          <p:cNvSpPr txBox="1"/>
          <p:nvPr/>
        </p:nvSpPr>
        <p:spPr>
          <a:xfrm>
            <a:off x="1757102" y="3097818"/>
            <a:ext cx="1002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Створення нового елементу бази даних за допомогою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BEC3A8-FAF8-4204-A3FD-12679CB9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01" y="3580565"/>
            <a:ext cx="9736199" cy="31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1052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busplan_tp01017510">
  <a:themeElements>
    <a:clrScheme name="ms_pptbusplan_tp01017510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ms_pptbusplan_tp010175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busplan_tp01017510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бтинання">
  <a:themeElements>
    <a:clrScheme name="Синьо-зелени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Обтинання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тинанн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tf02809112</Template>
  <TotalTime>595</TotalTime>
  <Words>532</Words>
  <Application>Microsoft Office PowerPoint</Application>
  <PresentationFormat>Широкий екран</PresentationFormat>
  <Paragraphs>62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Cooper Black</vt:lpstr>
      <vt:lpstr>Franklin Gothic Book</vt:lpstr>
      <vt:lpstr>Tahoma</vt:lpstr>
      <vt:lpstr>ms_pptbusplan_tp01017510</vt:lpstr>
      <vt:lpstr>Обтинання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Андрей Забурянний</dc:creator>
  <cp:lastModifiedBy>Андрей Забурянний</cp:lastModifiedBy>
  <cp:revision>53</cp:revision>
  <dcterms:created xsi:type="dcterms:W3CDTF">2018-04-18T16:48:55Z</dcterms:created>
  <dcterms:modified xsi:type="dcterms:W3CDTF">2018-04-23T21:11:38Z</dcterms:modified>
</cp:coreProperties>
</file>