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8"/>
  </p:notesMasterIdLst>
  <p:sldIdLst>
    <p:sldId id="256" r:id="rId2"/>
    <p:sldId id="257" r:id="rId3"/>
    <p:sldId id="282" r:id="rId4"/>
    <p:sldId id="283" r:id="rId5"/>
    <p:sldId id="284" r:id="rId6"/>
    <p:sldId id="281" r:id="rId7"/>
  </p:sldIdLst>
  <p:sldSz cx="9144000" cy="5143500" type="screen16x9"/>
  <p:notesSz cx="6858000" cy="9144000"/>
  <p:embeddedFontLst>
    <p:embeddedFont>
      <p:font typeface="Hind Vadodara Light" panose="020B0604020202020204" charset="0"/>
      <p:regular r:id="rId9"/>
      <p:bold r:id="rId10"/>
    </p:embeddedFont>
    <p:embeddedFont>
      <p:font typeface="Hind Vadodara Medium" panose="020B0604020202020204" charset="0"/>
      <p:regular r:id="rId11"/>
      <p:bold r:id="rId12"/>
    </p:embeddedFont>
    <p:embeddedFont>
      <p:font typeface="Raleway" panose="020B0604020202020204" charset="0"/>
      <p:regular r:id="rId13"/>
      <p:bold r:id="rId14"/>
      <p:italic r:id="rId15"/>
      <p:boldItalic r:id="rId16"/>
    </p:embeddedFont>
    <p:embeddedFont>
      <p:font typeface="Roboto Condensed Light" panose="02000000000000000000" pitchFamily="2" charset="0"/>
      <p:regular r:id="rId17"/>
      <p:italic r:id="rId18"/>
    </p:embeddedFont>
    <p:embeddedFont>
      <p:font typeface="Teko Light"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284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D75DF1-4FF2-4FF9-BC34-6FB261F1639E}">
  <a:tblStyle styleId="{D1D75DF1-4FF2-4FF9-BC34-6FB261F163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guide pos="2880"/>
        <p:guide orient="horz" pos="284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3da1a4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3da1a4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6320de4b7d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6320de4b7d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81725" y="1331450"/>
            <a:ext cx="4180500" cy="1745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6000"/>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3335000" y="3257551"/>
            <a:ext cx="2473800" cy="47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flipH="1">
            <a:off x="546575" y="2518225"/>
            <a:ext cx="8050800" cy="188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200"/>
              <a:buFont typeface="Raleway"/>
              <a:buAutoNum type="arabicPeriod"/>
              <a:defRPr sz="1200"/>
            </a:lvl1pPr>
            <a:lvl2pPr lvl="1" algn="ctr" rtl="0">
              <a:lnSpc>
                <a:spcPct val="100000"/>
              </a:lnSpc>
              <a:spcBef>
                <a:spcPts val="0"/>
              </a:spcBef>
              <a:spcAft>
                <a:spcPts val="0"/>
              </a:spcAft>
              <a:buClr>
                <a:srgbClr val="434343"/>
              </a:buClr>
              <a:buSzPts val="1200"/>
              <a:buFont typeface="Roboto Condensed Light"/>
              <a:buAutoNum type="alphaLcPeriod"/>
              <a:defRPr sz="1200"/>
            </a:lvl2pPr>
            <a:lvl3pPr lvl="2" algn="ctr" rtl="0">
              <a:lnSpc>
                <a:spcPct val="100000"/>
              </a:lnSpc>
              <a:spcBef>
                <a:spcPts val="0"/>
              </a:spcBef>
              <a:spcAft>
                <a:spcPts val="0"/>
              </a:spcAft>
              <a:buClr>
                <a:srgbClr val="434343"/>
              </a:buClr>
              <a:buSzPts val="1200"/>
              <a:buFont typeface="Roboto Condensed Light"/>
              <a:buAutoNum type="romanLcPeriod"/>
              <a:defRPr sz="1200"/>
            </a:lvl3pPr>
            <a:lvl4pPr lvl="3" algn="ctr" rtl="0">
              <a:lnSpc>
                <a:spcPct val="100000"/>
              </a:lnSpc>
              <a:spcBef>
                <a:spcPts val="0"/>
              </a:spcBef>
              <a:spcAft>
                <a:spcPts val="0"/>
              </a:spcAft>
              <a:buClr>
                <a:srgbClr val="434343"/>
              </a:buClr>
              <a:buSzPts val="1200"/>
              <a:buFont typeface="Roboto Condensed Light"/>
              <a:buAutoNum type="arabicPeriod"/>
              <a:defRPr sz="1200"/>
            </a:lvl4pPr>
            <a:lvl5pPr lvl="4" algn="ctr" rtl="0">
              <a:lnSpc>
                <a:spcPct val="100000"/>
              </a:lnSpc>
              <a:spcBef>
                <a:spcPts val="0"/>
              </a:spcBef>
              <a:spcAft>
                <a:spcPts val="0"/>
              </a:spcAft>
              <a:buClr>
                <a:srgbClr val="434343"/>
              </a:buClr>
              <a:buSzPts val="1200"/>
              <a:buFont typeface="Roboto Condensed Light"/>
              <a:buAutoNum type="alphaLcPeriod"/>
              <a:defRPr sz="1200"/>
            </a:lvl5pPr>
            <a:lvl6pPr lvl="5" algn="ctr" rtl="0">
              <a:lnSpc>
                <a:spcPct val="100000"/>
              </a:lnSpc>
              <a:spcBef>
                <a:spcPts val="0"/>
              </a:spcBef>
              <a:spcAft>
                <a:spcPts val="0"/>
              </a:spcAft>
              <a:buClr>
                <a:srgbClr val="434343"/>
              </a:buClr>
              <a:buSzPts val="1200"/>
              <a:buFont typeface="Roboto Condensed Light"/>
              <a:buAutoNum type="romanLcPeriod"/>
              <a:defRPr sz="1200"/>
            </a:lvl6pPr>
            <a:lvl7pPr lvl="6" algn="ctr" rtl="0">
              <a:lnSpc>
                <a:spcPct val="100000"/>
              </a:lnSpc>
              <a:spcBef>
                <a:spcPts val="0"/>
              </a:spcBef>
              <a:spcAft>
                <a:spcPts val="0"/>
              </a:spcAft>
              <a:buClr>
                <a:srgbClr val="434343"/>
              </a:buClr>
              <a:buSzPts val="1200"/>
              <a:buFont typeface="Roboto Condensed Light"/>
              <a:buAutoNum type="arabicPeriod"/>
              <a:defRPr sz="1200"/>
            </a:lvl7pPr>
            <a:lvl8pPr lvl="7" algn="ctr" rtl="0">
              <a:lnSpc>
                <a:spcPct val="100000"/>
              </a:lnSpc>
              <a:spcBef>
                <a:spcPts val="0"/>
              </a:spcBef>
              <a:spcAft>
                <a:spcPts val="0"/>
              </a:spcAft>
              <a:buClr>
                <a:srgbClr val="434343"/>
              </a:buClr>
              <a:buSzPts val="1200"/>
              <a:buFont typeface="Roboto Condensed Light"/>
              <a:buAutoNum type="alphaLcPeriod"/>
              <a:defRPr sz="1200"/>
            </a:lvl8pPr>
            <a:lvl9pPr lvl="8" algn="ctr"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8" name="Google Shape;28;p7"/>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625025" y="35533"/>
            <a:ext cx="40452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72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625025" y="1331190"/>
            <a:ext cx="3375300" cy="143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SECTION_TITLE_AND_DESCRIPTION_1">
    <p:bg>
      <p:bgPr>
        <a:blipFill>
          <a:blip r:embed="rId2">
            <a:alphaModFix/>
          </a:blip>
          <a:stretch>
            <a:fillRect/>
          </a:stretch>
        </a:blipFill>
        <a:effectLst/>
      </p:bgPr>
    </p:bg>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625025" y="35533"/>
            <a:ext cx="4045200" cy="14823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7200">
                <a:solidFill>
                  <a:schemeClr val="accen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7" name="Google Shape;117;p22"/>
          <p:cNvSpPr txBox="1">
            <a:spLocks noGrp="1"/>
          </p:cNvSpPr>
          <p:nvPr>
            <p:ph type="subTitle" idx="1"/>
          </p:nvPr>
        </p:nvSpPr>
        <p:spPr>
          <a:xfrm>
            <a:off x="625025" y="1331190"/>
            <a:ext cx="3375300" cy="14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8" name="Google Shape;118;p22"/>
          <p:cNvSpPr txBox="1"/>
          <p:nvPr/>
        </p:nvSpPr>
        <p:spPr>
          <a:xfrm>
            <a:off x="621618" y="3589129"/>
            <a:ext cx="2418000" cy="93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chemeClr val="dk1"/>
                </a:solidFill>
                <a:latin typeface="Hind Vadodara Light"/>
                <a:ea typeface="Hind Vadodara Light"/>
                <a:cs typeface="Hind Vadodara Light"/>
                <a:sym typeface="Hind Vadodara Light"/>
              </a:rPr>
              <a:t>CREDITS: This presentation template was created by </a:t>
            </a:r>
            <a:r>
              <a:rPr lang="en" sz="1000">
                <a:solidFill>
                  <a:schemeClr val="dk1"/>
                </a:solidFill>
                <a:uFill>
                  <a:noFill/>
                </a:uFill>
                <a:latin typeface="Hind Vadodara Medium"/>
                <a:ea typeface="Hind Vadodara Medium"/>
                <a:cs typeface="Hind Vadodara Medium"/>
                <a:sym typeface="Hind Vadodara Medium"/>
                <a:hlinkClick r:id="rId3">
                  <a:extLst>
                    <a:ext uri="{A12FA001-AC4F-418D-AE19-62706E023703}">
                      <ahyp:hlinkClr xmlns:ahyp="http://schemas.microsoft.com/office/drawing/2018/hyperlinkcolor" val="tx"/>
                    </a:ext>
                  </a:extLst>
                </a:hlinkClick>
              </a:rPr>
              <a:t>Slidesgo</a:t>
            </a:r>
            <a:r>
              <a:rPr lang="en" sz="1000">
                <a:solidFill>
                  <a:schemeClr val="dk1"/>
                </a:solidFill>
                <a:latin typeface="Hind Vadodara Light"/>
                <a:ea typeface="Hind Vadodara Light"/>
                <a:cs typeface="Hind Vadodara Light"/>
                <a:sym typeface="Hind Vadodara Light"/>
              </a:rPr>
              <a:t>, including icons by </a:t>
            </a:r>
            <a:r>
              <a:rPr lang="en" sz="1000">
                <a:solidFill>
                  <a:schemeClr val="dk1"/>
                </a:solidFill>
                <a:uFill>
                  <a:noFill/>
                </a:uFill>
                <a:latin typeface="Hind Vadodara Medium"/>
                <a:ea typeface="Hind Vadodara Medium"/>
                <a:cs typeface="Hind Vadodara Medium"/>
                <a:sym typeface="Hind Vadodara Medium"/>
                <a:hlinkClick r:id="rId4">
                  <a:extLst>
                    <a:ext uri="{A12FA001-AC4F-418D-AE19-62706E023703}">
                      <ahyp:hlinkClr xmlns:ahyp="http://schemas.microsoft.com/office/drawing/2018/hyperlinkcolor" val="tx"/>
                    </a:ext>
                  </a:extLst>
                </a:hlinkClick>
              </a:rPr>
              <a:t>Flaticon</a:t>
            </a:r>
            <a:r>
              <a:rPr lang="en" sz="1000">
                <a:solidFill>
                  <a:schemeClr val="dk1"/>
                </a:solidFill>
                <a:latin typeface="Hind Vadodara Light"/>
                <a:ea typeface="Hind Vadodara Light"/>
                <a:cs typeface="Hind Vadodara Light"/>
                <a:sym typeface="Hind Vadodara Light"/>
              </a:rPr>
              <a:t>, and infographics &amp; images by </a:t>
            </a:r>
            <a:r>
              <a:rPr lang="en" sz="1000">
                <a:solidFill>
                  <a:schemeClr val="dk1"/>
                </a:solidFill>
                <a:uFill>
                  <a:noFill/>
                </a:uFill>
                <a:latin typeface="Hind Vadodara Medium"/>
                <a:ea typeface="Hind Vadodara Medium"/>
                <a:cs typeface="Hind Vadodara Medium"/>
                <a:sym typeface="Hind Vadodara Medium"/>
                <a:hlinkClick r:id="rId5">
                  <a:extLst>
                    <a:ext uri="{A12FA001-AC4F-418D-AE19-62706E023703}">
                      <ahyp:hlinkClr xmlns:ahyp="http://schemas.microsoft.com/office/drawing/2018/hyperlinkcolor" val="tx"/>
                    </a:ext>
                  </a:extLst>
                </a:hlinkClick>
              </a:rPr>
              <a:t>Freepik</a:t>
            </a:r>
            <a:endParaRPr>
              <a:solidFill>
                <a:schemeClr val="dk1"/>
              </a:solidFill>
              <a:latin typeface="Hind Vadodara Medium"/>
              <a:ea typeface="Hind Vadodara Medium"/>
              <a:cs typeface="Hind Vadodara Medium"/>
              <a:sym typeface="Hind Vadodara Medium"/>
            </a:endParaRPr>
          </a:p>
          <a:p>
            <a:pPr marL="0" lvl="0" indent="0" algn="l" rtl="0">
              <a:spcBef>
                <a:spcPts val="0"/>
              </a:spcBef>
              <a:spcAft>
                <a:spcPts val="0"/>
              </a:spcAft>
              <a:buNone/>
            </a:pPr>
            <a:endParaRPr>
              <a:solidFill>
                <a:schemeClr val="dk1"/>
              </a:solidFill>
              <a:latin typeface="Hind Vadodara Light"/>
              <a:ea typeface="Hind Vadodara Light"/>
              <a:cs typeface="Hind Vadodara Light"/>
              <a:sym typeface="Hind Vadodara Light"/>
            </a:endParaRPr>
          </a:p>
          <a:p>
            <a:pPr marL="0" lvl="0" indent="0" algn="l" rtl="0">
              <a:lnSpc>
                <a:spcPct val="115000"/>
              </a:lnSpc>
              <a:spcBef>
                <a:spcPts val="300"/>
              </a:spcBef>
              <a:spcAft>
                <a:spcPts val="0"/>
              </a:spcAft>
              <a:buNone/>
            </a:pPr>
            <a:endParaRPr sz="1000">
              <a:solidFill>
                <a:schemeClr val="dk1"/>
              </a:solidFill>
              <a:latin typeface="Hind Vadodara Light"/>
              <a:ea typeface="Hind Vadodara Light"/>
              <a:cs typeface="Hind Vadodara Light"/>
              <a:sym typeface="Hind Vadodara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1">
    <p:bg>
      <p:bgPr>
        <a:solidFill>
          <a:schemeClr val="lt2"/>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1pPr>
            <a:lvl2pPr lvl="1">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2pPr>
            <a:lvl3pPr lvl="2">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3pPr>
            <a:lvl4pPr lvl="3">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4pPr>
            <a:lvl5pPr lvl="4">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5pPr>
            <a:lvl6pPr lvl="5">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6pPr>
            <a:lvl7pPr lvl="6">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7pPr>
            <a:lvl8pPr lvl="7">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8pPr>
            <a:lvl9pPr lvl="8">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Vadodara Light"/>
              <a:buChar char="●"/>
              <a:defRPr sz="1800">
                <a:solidFill>
                  <a:schemeClr val="dk1"/>
                </a:solidFill>
                <a:latin typeface="Hind Vadodara Light"/>
                <a:ea typeface="Hind Vadodara Light"/>
                <a:cs typeface="Hind Vadodara Light"/>
                <a:sym typeface="Hind Vadodara Light"/>
              </a:defRPr>
            </a:lvl1pPr>
            <a:lvl2pPr marL="914400" lvl="1" indent="-317500">
              <a:lnSpc>
                <a:spcPct val="115000"/>
              </a:lnSpc>
              <a:spcBef>
                <a:spcPts val="1600"/>
              </a:spcBef>
              <a:spcAft>
                <a:spcPts val="0"/>
              </a:spcAft>
              <a:buClr>
                <a:schemeClr val="dk1"/>
              </a:buClr>
              <a:buSzPts val="1400"/>
              <a:buFont typeface="Hind Vadodara Light"/>
              <a:buChar char="○"/>
              <a:defRPr>
                <a:solidFill>
                  <a:schemeClr val="dk1"/>
                </a:solidFill>
                <a:latin typeface="Hind Vadodara Light"/>
                <a:ea typeface="Hind Vadodara Light"/>
                <a:cs typeface="Hind Vadodara Light"/>
                <a:sym typeface="Hind Vadodara Light"/>
              </a:defRPr>
            </a:lvl2pPr>
            <a:lvl3pPr marL="1371600" lvl="2"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3pPr>
            <a:lvl4pPr marL="1828800" lvl="3"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4pPr>
            <a:lvl5pPr marL="2286000" lvl="4"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5pPr>
            <a:lvl6pPr marL="2743200" lvl="5"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6pPr>
            <a:lvl7pPr marL="3200400" lvl="6"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7pPr>
            <a:lvl8pPr marL="3657600" lvl="7"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8pPr>
            <a:lvl9pPr marL="4114800" lvl="8" indent="-304800">
              <a:lnSpc>
                <a:spcPct val="115000"/>
              </a:lnSpc>
              <a:spcBef>
                <a:spcPts val="1600"/>
              </a:spcBef>
              <a:spcAft>
                <a:spcPts val="160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8" r:id="rId4"/>
    <p:sldLayoutId id="2147483669"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ctrTitle"/>
          </p:nvPr>
        </p:nvSpPr>
        <p:spPr>
          <a:xfrm>
            <a:off x="2481724" y="1733231"/>
            <a:ext cx="4180500" cy="174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b="1" dirty="0"/>
              <a:t>Executive Summary:</a:t>
            </a:r>
            <a:br>
              <a:rPr lang="en-US" sz="4800" b="1" dirty="0"/>
            </a:br>
            <a:r>
              <a:rPr lang="en-US" sz="4800" dirty="0"/>
              <a:t>Predicting Length of Stay</a:t>
            </a:r>
            <a:endParaRPr sz="4800" dirty="0"/>
          </a:p>
        </p:txBody>
      </p:sp>
      <p:sp>
        <p:nvSpPr>
          <p:cNvPr id="130" name="Google Shape;130;p27"/>
          <p:cNvSpPr txBox="1">
            <a:spLocks noGrp="1"/>
          </p:cNvSpPr>
          <p:nvPr>
            <p:ph type="subTitle" idx="1"/>
          </p:nvPr>
        </p:nvSpPr>
        <p:spPr>
          <a:xfrm>
            <a:off x="2727347" y="3478331"/>
            <a:ext cx="3689255" cy="477300"/>
          </a:xfrm>
          <a:prstGeom prst="rect">
            <a:avLst/>
          </a:prstGeom>
        </p:spPr>
        <p:txBody>
          <a:bodyPr spcFirstLastPara="1" wrap="square" lIns="91425" tIns="91425" rIns="91425" bIns="91425" anchor="t" anchorCtr="0">
            <a:noAutofit/>
          </a:bodyPr>
          <a:lstStyle/>
          <a:p>
            <a:r>
              <a:rPr lang="en-US" dirty="0" err="1"/>
              <a:t>Hanmaro</a:t>
            </a:r>
            <a:r>
              <a:rPr lang="en-US" dirty="0"/>
              <a:t> Song, Tyler Wolff, Andrew Zazueta</a:t>
            </a:r>
          </a:p>
          <a:p>
            <a:r>
              <a:rPr lang="en-US" dirty="0"/>
              <a:t>University of San Diego</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136" name="Google Shape;136;p28"/>
          <p:cNvSpPr txBox="1">
            <a:spLocks noGrp="1"/>
          </p:cNvSpPr>
          <p:nvPr>
            <p:ph type="subTitle" idx="1"/>
          </p:nvPr>
        </p:nvSpPr>
        <p:spPr>
          <a:xfrm flipH="1">
            <a:off x="546600" y="1319806"/>
            <a:ext cx="8050800" cy="3002811"/>
          </a:xfrm>
          <a:prstGeom prst="rect">
            <a:avLst/>
          </a:prstGeom>
        </p:spPr>
        <p:txBody>
          <a:bodyPr spcFirstLastPara="1" wrap="square" lIns="91425" tIns="91425" rIns="91425" bIns="91425" anchor="ctr" anchorCtr="0">
            <a:noAutofit/>
          </a:bodyPr>
          <a:lstStyle/>
          <a:p>
            <a:pPr marL="171450" lvl="0" indent="-171450" algn="l" rtl="0">
              <a:spcBef>
                <a:spcPts val="1600"/>
              </a:spcBef>
              <a:spcAft>
                <a:spcPts val="0"/>
              </a:spcAft>
              <a:buFont typeface="Arial" panose="020B0604020202020204" pitchFamily="34" charset="0"/>
              <a:buChar char="•"/>
            </a:pPr>
            <a:r>
              <a:rPr lang="en-US" sz="1400" dirty="0"/>
              <a:t>What is length of stay (LOS)?</a:t>
            </a:r>
          </a:p>
          <a:p>
            <a:pPr marL="628650" lvl="1" indent="-171450" algn="l">
              <a:spcBef>
                <a:spcPts val="1600"/>
              </a:spcBef>
              <a:buFont typeface="Arial" panose="020B0604020202020204" pitchFamily="34" charset="0"/>
              <a:buChar char="•"/>
            </a:pPr>
            <a:r>
              <a:rPr lang="en-US" sz="1400" dirty="0"/>
              <a:t>LOS is the amount of time a patient stays at the hospital for their illness or injury. </a:t>
            </a:r>
          </a:p>
          <a:p>
            <a:pPr marL="171450" lvl="0" indent="-171450" algn="l" rtl="0">
              <a:spcBef>
                <a:spcPts val="1600"/>
              </a:spcBef>
              <a:spcAft>
                <a:spcPts val="0"/>
              </a:spcAft>
              <a:buFont typeface="Arial" panose="020B0604020202020204" pitchFamily="34" charset="0"/>
              <a:buChar char="•"/>
            </a:pPr>
            <a:r>
              <a:rPr lang="en-US" sz="1400" dirty="0"/>
              <a:t>Why is LOS important?</a:t>
            </a:r>
          </a:p>
          <a:p>
            <a:pPr marL="628650" lvl="1" indent="-171450" algn="l">
              <a:spcBef>
                <a:spcPts val="1600"/>
              </a:spcBef>
              <a:buFont typeface="Arial" panose="020B0604020202020204" pitchFamily="34" charset="0"/>
              <a:buChar char="•"/>
            </a:pPr>
            <a:r>
              <a:rPr lang="en-US" sz="1400" dirty="0"/>
              <a:t>Predicting LOS is important for hospitals so they can provide the best care possible to their patients. With the COVID-19 pandemic, hospital room space has been scarce on occasion. Knowing if a patient is a high LOS risk can help hospital staff plan their treatments better and allocate their bed situation easier.</a:t>
            </a:r>
          </a:p>
          <a:p>
            <a:pPr marL="628650" lvl="1" indent="-171450" algn="l">
              <a:spcBef>
                <a:spcPts val="1600"/>
              </a:spcBef>
              <a:buFont typeface="Arial" panose="020B0604020202020204" pitchFamily="34" charset="0"/>
              <a:buChar char="•"/>
            </a:pPr>
            <a:r>
              <a:rPr lang="en-US" sz="1400" dirty="0"/>
              <a:t>High LOS can also lead to higher mortality rates and higher cost to both the patient and the hospital. Being able to know how long a patient will stay will also allow staff to predict if they have enough bed space for new patients or not. </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0798A0E-976F-43FE-BBAE-55132E5D4968}"/>
              </a:ext>
            </a:extLst>
          </p:cNvPr>
          <p:cNvSpPr>
            <a:spLocks noGrp="1"/>
          </p:cNvSpPr>
          <p:nvPr>
            <p:ph type="subTitle" idx="1"/>
          </p:nvPr>
        </p:nvSpPr>
        <p:spPr>
          <a:xfrm flipH="1">
            <a:off x="546600" y="1860133"/>
            <a:ext cx="8050800" cy="2767284"/>
          </a:xfrm>
        </p:spPr>
        <p:txBody>
          <a:bodyPr/>
          <a:lstStyle/>
          <a:p>
            <a:pPr algn="l">
              <a:buFont typeface="Arial" panose="020B0604020202020204" pitchFamily="34" charset="0"/>
              <a:buChar char="•"/>
            </a:pPr>
            <a:r>
              <a:rPr lang="en-US" sz="1400" dirty="0"/>
              <a:t>Our Purpose</a:t>
            </a:r>
          </a:p>
          <a:p>
            <a:pPr lvl="1" algn="l">
              <a:buFont typeface="Arial" panose="020B0604020202020204" pitchFamily="34" charset="0"/>
              <a:buChar char="•"/>
            </a:pPr>
            <a:r>
              <a:rPr lang="en-US" sz="1400" dirty="0"/>
              <a:t>Can we “accurately predict the Length of Stay for each patient on case by case basis so that the Hospitals can use this information for optimal resource allocation and better functioning” (</a:t>
            </a:r>
            <a:r>
              <a:rPr lang="en-US" sz="1400" dirty="0" err="1"/>
              <a:t>Prabhavalkar</a:t>
            </a:r>
            <a:r>
              <a:rPr lang="en-US" sz="1400" dirty="0"/>
              <a:t>, 2020). </a:t>
            </a:r>
          </a:p>
          <a:p>
            <a:pPr algn="l">
              <a:buFont typeface="Arial" panose="020B0604020202020204" pitchFamily="34" charset="0"/>
              <a:buChar char="•"/>
            </a:pPr>
            <a:r>
              <a:rPr lang="en-US" sz="1400" dirty="0"/>
              <a:t>Our Motivation </a:t>
            </a:r>
          </a:p>
          <a:p>
            <a:pPr lvl="1" algn="l">
              <a:buFont typeface="Arial" panose="020B0604020202020204" pitchFamily="34" charset="0"/>
              <a:buChar char="•"/>
            </a:pPr>
            <a:r>
              <a:rPr lang="en-US" sz="1400" dirty="0"/>
              <a:t>Practice our ability of using different data cleaning methods, data preprocessing methods, and predictive modeling strategies learned this semester and applying them to the data set using R.</a:t>
            </a:r>
          </a:p>
          <a:p>
            <a:pPr lvl="1" algn="l">
              <a:buFont typeface="Arial" panose="020B0604020202020204" pitchFamily="34" charset="0"/>
              <a:buChar char="•"/>
            </a:pPr>
            <a:r>
              <a:rPr lang="en-US" sz="1400" dirty="0"/>
              <a:t>Be able to help medical staff in their line of work to better improve the lives of those who go to the hospital for any reason.</a:t>
            </a:r>
          </a:p>
          <a:p>
            <a:pPr algn="l">
              <a:buFont typeface="Arial" panose="020B0604020202020204" pitchFamily="34" charset="0"/>
              <a:buChar char="•"/>
            </a:pPr>
            <a:r>
              <a:rPr lang="en-US" sz="1400" dirty="0"/>
              <a:t>What we are predicting </a:t>
            </a:r>
          </a:p>
          <a:p>
            <a:pPr lvl="1" algn="l">
              <a:buFont typeface="Arial" panose="020B0604020202020204" pitchFamily="34" charset="0"/>
              <a:buChar char="•"/>
            </a:pPr>
            <a:r>
              <a:rPr lang="en-US" sz="1400" dirty="0"/>
              <a:t>We are trying to predict how long a patient will being staying for their hospital visit for different 10 day increments.</a:t>
            </a:r>
          </a:p>
          <a:p>
            <a:pPr lvl="1" algn="l">
              <a:buFont typeface="Arial" panose="020B0604020202020204" pitchFamily="34" charset="0"/>
              <a:buChar char="•"/>
            </a:pPr>
            <a:r>
              <a:rPr lang="en-US" sz="1400" dirty="0"/>
              <a:t>How long a patient will stay can take 11 different class values: 1-10 days, 11-20 days, … , 91-100 days, 100+ days.</a:t>
            </a:r>
          </a:p>
          <a:p>
            <a:pPr lvl="1" algn="l">
              <a:buFont typeface="Arial" panose="020B0604020202020204" pitchFamily="34" charset="0"/>
              <a:buChar char="•"/>
            </a:pPr>
            <a:r>
              <a:rPr lang="en-US" sz="1400" dirty="0"/>
              <a:t>Good results mean we can have a high accuracy in our predictions. For example, if we guess 70 classes right out of 80, we would have an accuracy of 70/80 = 0.875 = 87.5%.</a:t>
            </a:r>
          </a:p>
          <a:p>
            <a:pPr lvl="1" algn="l">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3F6624B8-859A-4474-B267-3AF751AC619D}"/>
              </a:ext>
            </a:extLst>
          </p:cNvPr>
          <p:cNvSpPr>
            <a:spLocks noGrp="1"/>
          </p:cNvSpPr>
          <p:nvPr>
            <p:ph type="title"/>
          </p:nvPr>
        </p:nvSpPr>
        <p:spPr/>
        <p:txBody>
          <a:bodyPr/>
          <a:lstStyle/>
          <a:p>
            <a:r>
              <a:rPr lang="en-US" dirty="0"/>
              <a:t>Purpose and Motivation</a:t>
            </a:r>
          </a:p>
        </p:txBody>
      </p:sp>
    </p:spTree>
    <p:extLst>
      <p:ext uri="{BB962C8B-B14F-4D97-AF65-F5344CB8AC3E}">
        <p14:creationId xmlns:p14="http://schemas.microsoft.com/office/powerpoint/2010/main" val="3915453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A717BDA-6783-42D3-8994-F8D2E65F71D2}"/>
              </a:ext>
            </a:extLst>
          </p:cNvPr>
          <p:cNvSpPr>
            <a:spLocks noGrp="1"/>
          </p:cNvSpPr>
          <p:nvPr>
            <p:ph type="subTitle" idx="1"/>
          </p:nvPr>
        </p:nvSpPr>
        <p:spPr>
          <a:xfrm flipH="1">
            <a:off x="546600" y="1777007"/>
            <a:ext cx="8050800" cy="2808847"/>
          </a:xfrm>
        </p:spPr>
        <p:txBody>
          <a:bodyPr/>
          <a:lstStyle/>
          <a:p>
            <a:pPr algn="l">
              <a:buFont typeface="Arial" panose="020B0604020202020204" pitchFamily="34" charset="0"/>
              <a:buChar char="•"/>
            </a:pPr>
            <a:r>
              <a:rPr lang="en-US" sz="1400" dirty="0"/>
              <a:t>What is a model?</a:t>
            </a:r>
          </a:p>
          <a:p>
            <a:pPr lvl="1" algn="l">
              <a:buFont typeface="Arial" panose="020B0604020202020204" pitchFamily="34" charset="0"/>
              <a:buChar char="•"/>
            </a:pPr>
            <a:r>
              <a:rPr lang="en-US" sz="1400" dirty="0"/>
              <a:t>A model is a tool that helps us make our predictions. There are many types of models that can be made to help find the information we desire.</a:t>
            </a:r>
          </a:p>
          <a:p>
            <a:pPr algn="l">
              <a:buFont typeface="Arial" panose="020B0604020202020204" pitchFamily="34" charset="0"/>
              <a:buChar char="•"/>
            </a:pPr>
            <a:r>
              <a:rPr lang="en-US" sz="1400" dirty="0"/>
              <a:t>What we found</a:t>
            </a:r>
          </a:p>
          <a:p>
            <a:pPr lvl="1" algn="l">
              <a:buFont typeface="Arial" panose="020B0604020202020204" pitchFamily="34" charset="0"/>
              <a:buChar char="•"/>
            </a:pPr>
            <a:r>
              <a:rPr lang="en-US" sz="1400" dirty="0"/>
              <a:t>The top performing models were: </a:t>
            </a:r>
          </a:p>
          <a:p>
            <a:pPr lvl="2" algn="l">
              <a:buFont typeface="Arial" panose="020B0604020202020204" pitchFamily="34" charset="0"/>
              <a:buChar char="•"/>
            </a:pPr>
            <a:r>
              <a:rPr lang="en-US" sz="1400" dirty="0"/>
              <a:t>Random Forest: 40.2% accuracy</a:t>
            </a:r>
          </a:p>
          <a:p>
            <a:pPr lvl="2" algn="l">
              <a:buFont typeface="Arial" panose="020B0604020202020204" pitchFamily="34" charset="0"/>
              <a:buChar char="•"/>
            </a:pPr>
            <a:r>
              <a:rPr lang="en-US" sz="1400" dirty="0"/>
              <a:t>Neural Network: 37.0% accuracy</a:t>
            </a:r>
          </a:p>
          <a:p>
            <a:pPr lvl="2" algn="l">
              <a:buFont typeface="Arial" panose="020B0604020202020204" pitchFamily="34" charset="0"/>
              <a:buChar char="•"/>
            </a:pPr>
            <a:r>
              <a:rPr lang="en-US" sz="1400" dirty="0"/>
              <a:t>Naïve Bayes: 36.9% accuracy</a:t>
            </a:r>
          </a:p>
          <a:p>
            <a:pPr algn="l">
              <a:buFont typeface="Arial" panose="020B0604020202020204" pitchFamily="34" charset="0"/>
              <a:buChar char="•"/>
            </a:pPr>
            <a:r>
              <a:rPr lang="en-US" sz="1400" dirty="0"/>
              <a:t>What does this mean?</a:t>
            </a:r>
          </a:p>
          <a:p>
            <a:pPr lvl="1" algn="l">
              <a:buFont typeface="Arial" panose="020B0604020202020204" pitchFamily="34" charset="0"/>
              <a:buChar char="•"/>
            </a:pPr>
            <a:r>
              <a:rPr lang="en-US" sz="1400" dirty="0"/>
              <a:t>With 11 classes to predict, our best model predicted 40.2% of the classes correctly</a:t>
            </a:r>
          </a:p>
          <a:p>
            <a:pPr lvl="1" algn="l">
              <a:buFont typeface="Arial" panose="020B0604020202020204" pitchFamily="34" charset="0"/>
              <a:buChar char="•"/>
            </a:pPr>
            <a:r>
              <a:rPr lang="en-US" sz="1400" dirty="0"/>
              <a:t>11 classes are harder to predict than two or three, especially when the difference between two classes is small.</a:t>
            </a:r>
          </a:p>
          <a:p>
            <a:pPr lvl="2" algn="l">
              <a:buFont typeface="Arial" panose="020B0604020202020204" pitchFamily="34" charset="0"/>
              <a:buChar char="•"/>
            </a:pPr>
            <a:r>
              <a:rPr lang="en-US" sz="1400" dirty="0"/>
              <a:t>For example, there is not a big difference between 61-70 days and 71-80 days, but if our model predicted 61-70 days when it was suppose to be 71-80 days, it would count it as wrong despite us being close.</a:t>
            </a:r>
          </a:p>
          <a:p>
            <a:pPr lvl="1" algn="l">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F77B3424-EDD5-46B9-A32F-48EBDF3895E6}"/>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113386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55BAC2-C280-48D7-9AF8-EED381621A45}"/>
              </a:ext>
            </a:extLst>
          </p:cNvPr>
          <p:cNvSpPr>
            <a:spLocks noGrp="1"/>
          </p:cNvSpPr>
          <p:nvPr>
            <p:ph type="subTitle" idx="1"/>
          </p:nvPr>
        </p:nvSpPr>
        <p:spPr>
          <a:xfrm flipH="1">
            <a:off x="546600" y="2102588"/>
            <a:ext cx="8050800" cy="1880700"/>
          </a:xfrm>
        </p:spPr>
        <p:txBody>
          <a:bodyPr/>
          <a:lstStyle/>
          <a:p>
            <a:pPr algn="l">
              <a:buFont typeface="Arial" panose="020B0604020202020204" pitchFamily="34" charset="0"/>
              <a:buChar char="•"/>
            </a:pPr>
            <a:r>
              <a:rPr lang="en-US" sz="1400" dirty="0"/>
              <a:t>Did we get the accuracy that we wanted with our models?</a:t>
            </a:r>
          </a:p>
          <a:p>
            <a:pPr marL="114300" indent="0" algn="l">
              <a:buNone/>
            </a:pPr>
            <a:endParaRPr lang="en-US" sz="1400" dirty="0"/>
          </a:p>
          <a:p>
            <a:pPr lvl="1" algn="l">
              <a:buFont typeface="Arial" panose="020B0604020202020204" pitchFamily="34" charset="0"/>
              <a:buChar char="•"/>
            </a:pPr>
            <a:r>
              <a:rPr lang="en-US" sz="1400" dirty="0"/>
              <a:t>Yes! While an accuracy of 40.2% may seem low, the predictions that we did miss were not far off from the true 10 day span, which means that a lot of the wrong predictions would still be beneficial to hospital staff.</a:t>
            </a:r>
          </a:p>
          <a:p>
            <a:pPr marL="596900" lvl="1" indent="0" algn="l">
              <a:buNone/>
            </a:pPr>
            <a:endParaRPr lang="en-US" sz="1400" dirty="0"/>
          </a:p>
          <a:p>
            <a:pPr algn="l">
              <a:buFont typeface="Arial" panose="020B0604020202020204" pitchFamily="34" charset="0"/>
              <a:buChar char="•"/>
            </a:pPr>
            <a:r>
              <a:rPr lang="en-US" sz="1400" dirty="0"/>
              <a:t>Our purpose and motivation was met.</a:t>
            </a:r>
          </a:p>
          <a:p>
            <a:pPr marL="114300" indent="0" algn="l">
              <a:buNone/>
            </a:pPr>
            <a:endParaRPr lang="en-US" sz="1400" dirty="0"/>
          </a:p>
          <a:p>
            <a:pPr lvl="1" algn="l">
              <a:buFont typeface="Arial" panose="020B0604020202020204" pitchFamily="34" charset="0"/>
              <a:buChar char="•"/>
            </a:pPr>
            <a:r>
              <a:rPr lang="en-US" sz="1400" dirty="0"/>
              <a:t>Our ability to make models and work with the data given improved, which would help with future model making.</a:t>
            </a:r>
          </a:p>
          <a:p>
            <a:pPr marL="596900" lvl="1" indent="0" algn="l">
              <a:buNone/>
            </a:pPr>
            <a:endParaRPr lang="en-US" sz="1400" dirty="0"/>
          </a:p>
          <a:p>
            <a:pPr algn="l">
              <a:buFont typeface="Arial" panose="020B0604020202020204" pitchFamily="34" charset="0"/>
              <a:buChar char="•"/>
            </a:pPr>
            <a:r>
              <a:rPr lang="en-US" sz="1400" dirty="0"/>
              <a:t>More resources, time, and computing power would enable us to have even better predictions for future projects.</a:t>
            </a:r>
          </a:p>
          <a:p>
            <a:pPr algn="l">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933F101A-FE8C-4AC5-B8F4-D7C649B67BB8}"/>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88859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2"/>
        <p:cNvGrpSpPr/>
        <p:nvPr/>
      </p:nvGrpSpPr>
      <p:grpSpPr>
        <a:xfrm>
          <a:off x="0" y="0"/>
          <a:ext cx="0" cy="0"/>
          <a:chOff x="0" y="0"/>
          <a:chExt cx="0" cy="0"/>
        </a:xfrm>
      </p:grpSpPr>
      <p:sp>
        <p:nvSpPr>
          <p:cNvPr id="853" name="Google Shape;853;p52"/>
          <p:cNvSpPr txBox="1">
            <a:spLocks noGrp="1"/>
          </p:cNvSpPr>
          <p:nvPr>
            <p:ph type="subTitle" idx="1"/>
          </p:nvPr>
        </p:nvSpPr>
        <p:spPr>
          <a:xfrm>
            <a:off x="625025" y="1331190"/>
            <a:ext cx="3375300" cy="14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questions?</a:t>
            </a:r>
            <a:endParaRPr dirty="0"/>
          </a:p>
          <a:p>
            <a:pPr marL="0" lvl="0" indent="0" rtl="0">
              <a:spcBef>
                <a:spcPts val="600"/>
              </a:spcBef>
              <a:spcAft>
                <a:spcPts val="0"/>
              </a:spcAft>
              <a:buClr>
                <a:schemeClr val="dk1"/>
              </a:buClr>
              <a:buSzPts val="1100"/>
              <a:buFont typeface="Arial"/>
              <a:buNone/>
            </a:pPr>
            <a:r>
              <a:rPr lang="en-US" sz="1400" dirty="0"/>
              <a:t>You can find us at:</a:t>
            </a:r>
          </a:p>
          <a:p>
            <a:pPr marL="285750" indent="-285750">
              <a:buClr>
                <a:schemeClr val="dk1"/>
              </a:buClr>
              <a:buSzPts val="1100"/>
            </a:pPr>
            <a:r>
              <a:rPr lang="en-US" sz="1400" dirty="0"/>
              <a:t>hanmarosong@sandiego.edu</a:t>
            </a:r>
          </a:p>
          <a:p>
            <a:pPr marL="285750" indent="-285750">
              <a:buClr>
                <a:schemeClr val="dk1"/>
              </a:buClr>
              <a:buSzPts val="1100"/>
            </a:pPr>
            <a:r>
              <a:rPr lang="en-US" sz="1400" dirty="0"/>
              <a:t>tylerwolff@sandiego.edu</a:t>
            </a:r>
          </a:p>
          <a:p>
            <a:pPr marL="285750" indent="-285750">
              <a:buClr>
                <a:schemeClr val="dk1"/>
              </a:buClr>
              <a:buSzPts val="1100"/>
            </a:pPr>
            <a:r>
              <a:rPr lang="en-US" sz="1400" dirty="0"/>
              <a:t>azazueta@sandiego.edu</a:t>
            </a:r>
          </a:p>
        </p:txBody>
      </p:sp>
      <p:sp>
        <p:nvSpPr>
          <p:cNvPr id="854" name="Google Shape;854;p52"/>
          <p:cNvSpPr txBox="1">
            <a:spLocks noGrp="1"/>
          </p:cNvSpPr>
          <p:nvPr>
            <p:ph type="title"/>
          </p:nvPr>
        </p:nvSpPr>
        <p:spPr>
          <a:xfrm>
            <a:off x="625025" y="35533"/>
            <a:ext cx="4045200"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855" name="Google Shape;855;p52"/>
          <p:cNvSpPr txBox="1"/>
          <p:nvPr/>
        </p:nvSpPr>
        <p:spPr>
          <a:xfrm>
            <a:off x="630279" y="4347049"/>
            <a:ext cx="2318100" cy="46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chemeClr val="dk1"/>
                </a:solidFill>
                <a:latin typeface="Hind Vadodara Light"/>
                <a:ea typeface="Hind Vadodara Light"/>
                <a:cs typeface="Hind Vadodara Light"/>
                <a:sym typeface="Hind Vadodara Light"/>
              </a:rPr>
              <a:t>Please keep this slide for attribution</a:t>
            </a:r>
            <a:endParaRPr sz="1000">
              <a:solidFill>
                <a:schemeClr val="dk1"/>
              </a:solidFill>
              <a:latin typeface="Hind Vadodara Light"/>
              <a:ea typeface="Hind Vadodara Light"/>
              <a:cs typeface="Hind Vadodara Light"/>
              <a:sym typeface="Hind Vadodara Light"/>
            </a:endParaRPr>
          </a:p>
        </p:txBody>
      </p:sp>
    </p:spTree>
  </p:cSld>
  <p:clrMapOvr>
    <a:masterClrMapping/>
  </p:clrMapOvr>
</p:sld>
</file>

<file path=ppt/theme/theme1.xml><?xml version="1.0" encoding="utf-8"?>
<a:theme xmlns:a="http://schemas.openxmlformats.org/drawingml/2006/main" name="Science Fair Newsletter by Slidesgo">
  <a:themeElements>
    <a:clrScheme name="Simple Light">
      <a:dk1>
        <a:srgbClr val="383536"/>
      </a:dk1>
      <a:lt1>
        <a:srgbClr val="FFFFFF"/>
      </a:lt1>
      <a:dk2>
        <a:srgbClr val="595959"/>
      </a:dk2>
      <a:lt2>
        <a:srgbClr val="E6F0EF"/>
      </a:lt2>
      <a:accent1>
        <a:srgbClr val="D49421"/>
      </a:accent1>
      <a:accent2>
        <a:srgbClr val="C3CCA2"/>
      </a:accent2>
      <a:accent3>
        <a:srgbClr val="88AFA6"/>
      </a:accent3>
      <a:accent4>
        <a:srgbClr val="627E8D"/>
      </a:accent4>
      <a:accent5>
        <a:srgbClr val="BDBCBD"/>
      </a:accent5>
      <a:accent6>
        <a:srgbClr val="6E4D11"/>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640</Words>
  <Application>Microsoft Office PowerPoint</Application>
  <PresentationFormat>On-screen Show (16:9)</PresentationFormat>
  <Paragraphs>48</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Roboto Condensed Light</vt:lpstr>
      <vt:lpstr>Hind Vadodara Medium</vt:lpstr>
      <vt:lpstr>Raleway</vt:lpstr>
      <vt:lpstr>Teko Light</vt:lpstr>
      <vt:lpstr>Arial</vt:lpstr>
      <vt:lpstr>Hind Vadodara Light</vt:lpstr>
      <vt:lpstr>Science Fair Newsletter by Slidesgo</vt:lpstr>
      <vt:lpstr>Executive Summary: Predicting Length of Stay</vt:lpstr>
      <vt:lpstr>Introduction</vt:lpstr>
      <vt:lpstr>Purpose and Motivation</vt:lpstr>
      <vt:lpstr>Results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Length of Stay</dc:title>
  <dc:creator>Andrew Zazueta</dc:creator>
  <cp:lastModifiedBy>Andrew Zazueta</cp:lastModifiedBy>
  <cp:revision>4</cp:revision>
  <dcterms:modified xsi:type="dcterms:W3CDTF">2021-06-28T01:05:30Z</dcterms:modified>
</cp:coreProperties>
</file>