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8"/>
  </p:notesMasterIdLst>
  <p:handoutMasterIdLst>
    <p:handoutMasterId r:id="rId29"/>
  </p:handoutMasterIdLst>
  <p:sldIdLst>
    <p:sldId id="256" r:id="rId3"/>
    <p:sldId id="1735" r:id="rId4"/>
    <p:sldId id="1742" r:id="rId5"/>
    <p:sldId id="1755" r:id="rId6"/>
    <p:sldId id="1756" r:id="rId7"/>
    <p:sldId id="1757" r:id="rId8"/>
    <p:sldId id="1758" r:id="rId9"/>
    <p:sldId id="1739" r:id="rId10"/>
    <p:sldId id="1741" r:id="rId11"/>
    <p:sldId id="1750" r:id="rId12"/>
    <p:sldId id="1726" r:id="rId13"/>
    <p:sldId id="1745" r:id="rId14"/>
    <p:sldId id="1743" r:id="rId15"/>
    <p:sldId id="1744" r:id="rId16"/>
    <p:sldId id="1751" r:id="rId17"/>
    <p:sldId id="1729" r:id="rId18"/>
    <p:sldId id="1746" r:id="rId19"/>
    <p:sldId id="1752" r:id="rId20"/>
    <p:sldId id="1747" r:id="rId21"/>
    <p:sldId id="1748" r:id="rId22"/>
    <p:sldId id="1753" r:id="rId23"/>
    <p:sldId id="1734" r:id="rId24"/>
    <p:sldId id="1754" r:id="rId25"/>
    <p:sldId id="1740" r:id="rId26"/>
    <p:sldId id="261" r:id="rId27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 Andrew" initials="ZA" lastIdx="1" clrIdx="0">
    <p:extLst>
      <p:ext uri="{19B8F6BF-5375-455C-9EA6-DF929625EA0E}">
        <p15:presenceInfo xmlns:p15="http://schemas.microsoft.com/office/powerpoint/2012/main" userId="c461a0f25477cf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3D61"/>
    <a:srgbClr val="E51111"/>
    <a:srgbClr val="FCD7B8"/>
    <a:srgbClr val="2EBACE"/>
    <a:srgbClr val="D6EEFA"/>
    <a:srgbClr val="F2FAFD"/>
    <a:srgbClr val="F6FCFE"/>
    <a:srgbClr val="015978"/>
    <a:srgbClr val="1B8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85106" autoAdjust="0"/>
  </p:normalViewPr>
  <p:slideViewPr>
    <p:cSldViewPr snapToGrid="0">
      <p:cViewPr varScale="1">
        <p:scale>
          <a:sx n="112" d="100"/>
          <a:sy n="112" d="100"/>
        </p:scale>
        <p:origin x="27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52D5974-3245-426A-9365-E5C2DCA8F0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AE7767-1463-4658-8252-074F0E1946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/>
              <a:t>2020/5/31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3B053-6663-421B-B1D2-558F5BE493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B4D0E5-0C74-425F-8686-713EF3714E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1E53-5BFD-44A6-8C28-1642ABB43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4474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/>
              <a:t>2020/5/31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Hello everyone, I’m Zhanke Zhou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Huazhong </a:t>
            </a: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University of Science and Technology.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Today I’m very glad to talk about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Dr. Yu’s work in last year, twenty nineteen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title of the paper is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b="1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Uncertainty-aware Self-</a:t>
            </a:r>
            <a:r>
              <a:rPr lang="en-US" altLang="zh-CN" sz="1800" b="1" dirty="0" err="1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ensembling</a:t>
            </a:r>
            <a:r>
              <a:rPr lang="en-US" altLang="zh-CN" sz="1800" b="1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Model for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b="1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Semi-supervised 3D Left Atrium Segmentation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99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 what is UA-MT?</a:t>
            </a:r>
          </a:p>
          <a:p>
            <a:r>
              <a:rPr lang="en-US" altLang="zh-CN" dirty="0"/>
              <a:t>How it utilize unlabeled data?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82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 let’s take an overview of UA-MT.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shown in the picture below,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network of UA-MT consists of a student model and a teacher model.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These two models have different jobs to do,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play diverse role in the whole framework.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two main tasks for teacher model is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Generating the targets for the student model to learn from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Estimating the uncertainty of the targets.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For student model,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Its objective function is shown in the right,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you see, there are two terms in this mathematical expression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Which means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student model is optimized by minimizing two kinds of loss function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first one is Ls, a supervised loss on labeled data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the another is </a:t>
            </a:r>
            <a:r>
              <a:rPr lang="en-US" altLang="zh-CN" sz="1800" dirty="0" err="1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Lc</a:t>
            </a: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which is a consistency loss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 both labeled and unlabeled data.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it's worth to mention that,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There is a </a:t>
            </a:r>
            <a:r>
              <a:rPr lang="zh-CN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zh-CN" sz="1800" dirty="0">
                <a:effectLst/>
                <a:latin typeface="等线" panose="02010600030101010101" pitchFamily="2" charset="-122"/>
                <a:ea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Palatino Linotype" panose="02040502050505030304" pitchFamily="18" charset="0"/>
                <a:cs typeface="Times New Roman" panose="02020603050405020304" pitchFamily="18" charset="0"/>
              </a:rPr>
              <a:t>coefficient in the expression of objective function,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is an ramp-up weighting coefficient that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controls the trade-off between the supervised and unsupervised loss.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author use a time-dependent Gaussian warming up function λ(t)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 control the balance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between the supervised loss and unsupervised loss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Such design can ensure that at the beginning,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objective function is dominated by the supervised loss term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altLang="zh-CN" sz="1800" dirty="0">
              <a:effectLst/>
              <a:latin typeface="Palatino Linotype" panose="0204050205050503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It can avoid the network get stuck in a degenerate solution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where no meaningful target prediction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 unlabeled data is obtained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5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When it comes to the network backbone,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author employ V-net,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Which is a volumetric, fully convolutional neural network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especially for 3D image segmentation.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Input shape of V-net is (one hundred and twenty eight) square by sixty four,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the three number represent the height, width and depth of the voxel input.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you see, the output is dimension raising because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backbone  is required to do binary classification.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related python code, the author use zero and one to represent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Background and Foreground respectively.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Recall that I mention supervised loss in last slide,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Actually, the supervised loss includes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cross entropy loss and Dice loss.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 </a:t>
            </a:r>
            <a:r>
              <a:rPr lang="en-US" altLang="zh-CN" sz="1800" b="1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why</a:t>
            </a: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we need The Dice loss?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b="1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Why</a:t>
            </a: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only using cross entropy as supervised loss is not enough?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That is because the foreground,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Which representing the anatomy of interest,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occupies only a small region. [click -&gt; pic]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This often causes the learning process to get trapped in local minima of the loss function yielding a network whose predictions are strongly biased towards background.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 we should give more importance to foreground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order to handle to problem of data imbalance.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Dice loss equal 1 minus dice coefficient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dice coefficient D can be written as the mathematical expression below.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It estimates the extent of overlap for foreground between two binary volumes.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more they overlap, the bigger dice coefficient,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the less dice loss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So, that is the Supervised Loss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Located at the first term of objective function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60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this slide, I am going to talk about the Uncertainty Estimation.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 </a:t>
            </a:r>
            <a:r>
              <a:rPr lang="en-US" altLang="zh-CN" sz="1800" b="1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WHY</a:t>
            </a: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we need to estimate the uncertainty?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That is because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predicted targets from the teacher model may be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b="1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unreliable and noisy</a:t>
            </a: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However, previous works do not consider the reliability of the targets.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UA-MT, it estimates the uncertainty with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Monte Carlo Sampling and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Test Data Augmentation.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[click]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detail, UA-MT perform T stochastic forward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passes on the teacher model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under random dropout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input Gaussian noise for each input volume.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Therefore, for each voxel in the input,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 obtain a set of </a:t>
            </a:r>
            <a:r>
              <a:rPr lang="en-US" altLang="zh-CN" sz="1800" dirty="0" err="1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softmax</a:t>
            </a: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probability vector pt.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[click]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 choose the predictive entropy as the metric to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approximate the uncertainty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Formally, the predictive entropy can be summarized as below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[click]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Let me show it in concrete cases [click]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Suppose T equals 4,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For an specific and individual voxel in the input,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 resample it four times and get the final scores after SoftMax.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altLang="zh-CN" sz="1800" dirty="0">
              <a:effectLst/>
              <a:latin typeface="Palatino Linotype" panose="0204050205050503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8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For simplicity's sake</a:t>
            </a:r>
            <a:r>
              <a:rPr lang="en-US" altLang="zh-CN" sz="1800" b="0" i="0" dirty="0">
                <a:solidFill>
                  <a:srgbClr val="666666"/>
                </a:solidFill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here I only consider one point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b="0" i="0" dirty="0">
                <a:solidFill>
                  <a:srgbClr val="666666"/>
                </a:solidFill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but not a three-dimensional vector as output.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case one, After four times of adding gaussian noise,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results differ little and the mean score of Foreground is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Zeros point nine zero five, which is close to 1.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b="1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However</a:t>
            </a: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in case two,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results vary greatly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bring decrease in score of Foreground,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finally get a greater uncertainty compared with case one.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That is how UA-MT estimates the uncertainty of each target prediction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with Monte Carlo sampling.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By exploiting the uncertainty information of the teacher model,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 can select meaningful and reliable targets whose uncertainty is under threshold H.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Then the student model is optimized by the Uncertainty-Aware consistency loss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the voxel-level MSE loss of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teacher and student models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only for the reliable targets.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So, that is the Consistency Loss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Located at the second term of objective function.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95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Let we take a close look at the Mean Teacher.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Mean Teacher is a simple method for semi-supervised learning.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It is called Mean Teacher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because The teacher model is an average of consecutive student models.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Why using Mean Teacher?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 overcome the limitations of Temporal </a:t>
            </a:r>
            <a:r>
              <a:rPr lang="en-US" altLang="zh-CN" sz="1800" dirty="0" err="1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Ensembling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Limitations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Ensemble predictions of the network at different training process can improve the quality of the predictions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Mean Teacher consists of the following steps: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Take a supervised architecture and make a copy of it. Let's call the original model the student and the new one the teacher.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At each training step, use the same minibatch as inputs to both the student and the teacher but add random noise to the inputs separately.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 Add an additional consistency cost between the student and teacher outputs. And Let the optimizer update the student weight.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4. Let the teacher weights be an exponential moving average (EMA) of the student weights. That is, after each training step, update the teacher weights a little bit toward the student weights.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6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introducing the algorithm</a:t>
            </a:r>
          </a:p>
          <a:p>
            <a:r>
              <a:rPr lang="en-US" altLang="zh-CN" dirty="0"/>
              <a:t>Let’s take a look at the experiment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65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Atrial Segmentation Challenge dataset,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 have 100 labeled scans in total,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the author split it to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80 scans for training and 20 for evaluation.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Four metrics are applied to proceed evaluation.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altLang="zh-CN" sz="1800" dirty="0">
              <a:effectLst/>
              <a:latin typeface="Palatino Linotype" panose="0204050205050503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comparison in the table shows that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UA-MT outperforms the state-of-the-art semi-supervised methods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47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Let’s use some examples to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get an intuitive feeling for the effect of the model.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Compared with the supervised method, UA-MT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have higher overlap ratio with the ground truth and produce less false positives.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shown in Figure below,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network estimates high uncertainty near the boundary and ambiguous regions of great vessels.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169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this section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am going to talk about 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my personal point of view for improvement of UA-MT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432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Firstly, we may need a Better Uncertainty Estimation Module.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think the key of success lies in the quality of targets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that’s why Uncertainty Estimation Module is so important.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It’s capable to Identify difficult and out-of-distribution samples in dataset.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What about the Weakness of </a:t>
            </a:r>
            <a:r>
              <a:rPr lang="en-US" altLang="zh-CN" sz="1800" b="1" dirty="0">
                <a:latin typeface="+mn-ea"/>
              </a:rPr>
              <a:t>Uncertainty Estimation Module</a:t>
            </a: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 UA-MT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Weaknesses of are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Only concerning single type of noise which is gaussian noise.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Only one metric, the predictive entropy, is applied to do estimation.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 I think the Improvement of Presentation Level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 that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Besides Entropy, we can attempt more metrics to quantify the uncertainty, 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for example the Variance or 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zh-CN" altLang="en-US" sz="28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巴特查里亚 </a:t>
            </a: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Bhattacharyya Coefficient (BC for short)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a recent paper which was published in CVPR this year,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Its experiments show that the different kinds of metrics 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 quantify the uncertainty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influence the performance of network.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What’s more,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 can refer to this another recent paper through this hyperlink here,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 Design an uncertainty-Aware attention module</a:t>
            </a:r>
          </a:p>
          <a:p>
            <a:pPr>
              <a:lnSpc>
                <a:spcPct val="110000"/>
              </a:lnSpc>
            </a:pPr>
            <a:endParaRPr lang="en-US" altLang="zh-CN" sz="1800" dirty="0">
              <a:effectLst/>
              <a:latin typeface="Palatino Linotype" panose="0204050205050503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Attention mechanism is an effective means 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 guiding the model to 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focus on </a:t>
            </a: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partial set of most relevant features 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for each input instance.</a:t>
            </a:r>
          </a:p>
          <a:p>
            <a:pPr>
              <a:lnSpc>
                <a:spcPct val="110000"/>
              </a:lnSpc>
            </a:pPr>
            <a:endParaRPr lang="en-US" altLang="zh-CN" sz="1800" dirty="0">
              <a:effectLst/>
              <a:latin typeface="Palatino Linotype" panose="0204050205050503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Inspired by UA-MT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think we can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allow the attention module to 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output uncertainty on each input feature 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further leverage them when making final predictions.</a:t>
            </a:r>
          </a:p>
          <a:p>
            <a:pPr>
              <a:lnSpc>
                <a:spcPct val="110000"/>
              </a:lnSpc>
            </a:pPr>
            <a:endParaRPr lang="en-US" altLang="zh-CN" sz="1800" dirty="0">
              <a:effectLst/>
              <a:latin typeface="Palatino Linotype" panose="0204050205050503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1800" dirty="0">
              <a:effectLst/>
              <a:latin typeface="Palatino Linotype" panose="0204050205050503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1800" dirty="0">
              <a:effectLst/>
              <a:latin typeface="Palatino Linotype" panose="0204050205050503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1800" dirty="0">
              <a:effectLst/>
              <a:latin typeface="Palatino Linotype" panose="0204050205050503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1800" dirty="0">
              <a:effectLst/>
              <a:latin typeface="Palatino Linotype" panose="0204050205050503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13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Is the outline for today’s presentation</a:t>
            </a:r>
          </a:p>
          <a:p>
            <a:r>
              <a:rPr lang="en-US" altLang="zh-CN" dirty="0"/>
              <a:t>Let’s go to the first part, Background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59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Another improvement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think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 Transferable Prior Knowledge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order to make up annotation scarcity.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Weakness of UA-MT is 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Only using single small-scale dataset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 enough knowledge can be exploited.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So the Improvement is to 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Exploit the prior knowledge 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For example, shape priors 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learned from assistant modality 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 improve the performance on target modality </a:t>
            </a:r>
          </a:p>
          <a:p>
            <a:pPr>
              <a:lnSpc>
                <a:spcPct val="110000"/>
              </a:lnSpc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This approach need to consider the gap between different domains </a:t>
            </a:r>
          </a:p>
          <a:p>
            <a:pPr>
              <a:lnSpc>
                <a:spcPct val="110000"/>
              </a:lnSpc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 can refer to the Style Transfer Module in this paper to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Produce translated images.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Or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Image Alignment Module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 narrow the appearance gap.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addition, This paper is also co-authored by Dr. Yu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am going to read it carefully in following days.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96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 </a:t>
            </a:r>
          </a:p>
          <a:p>
            <a:r>
              <a:rPr lang="en-US" altLang="zh-CN" dirty="0"/>
              <a:t>Let’s go to the final section of </a:t>
            </a:r>
          </a:p>
          <a:p>
            <a:r>
              <a:rPr lang="en-US" altLang="zh-CN" dirty="0"/>
              <a:t>Today’s presentation</a:t>
            </a:r>
          </a:p>
          <a:p>
            <a:endParaRPr lang="en-US" altLang="zh-CN" dirty="0"/>
          </a:p>
          <a:p>
            <a:r>
              <a:rPr lang="en-US" altLang="zh-CN" dirty="0"/>
              <a:t>The conclusion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69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this paper, The author propose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UAMT, A novel uncertainty-aware semi-supervised learning method </a:t>
            </a:r>
          </a:p>
          <a:p>
            <a:r>
              <a:rPr lang="en-US" altLang="zh-CN" dirty="0"/>
              <a:t>for left atrium segmentation from 3D MR images</a:t>
            </a:r>
          </a:p>
          <a:p>
            <a:endParaRPr lang="en-US" altLang="zh-CN" dirty="0"/>
          </a:p>
          <a:p>
            <a:r>
              <a:rPr lang="en-US" altLang="zh-CN" dirty="0"/>
              <a:t>UAMT Encourages the segmentation to be consistent </a:t>
            </a:r>
          </a:p>
          <a:p>
            <a:r>
              <a:rPr lang="en-US" altLang="zh-CN" dirty="0"/>
              <a:t>For the same input under different perturbations </a:t>
            </a:r>
          </a:p>
          <a:p>
            <a:endParaRPr lang="en-US" altLang="zh-CN" dirty="0"/>
          </a:p>
          <a:p>
            <a:r>
              <a:rPr lang="en-US" altLang="zh-CN" dirty="0"/>
              <a:t>To better leverage the unlabeled data</a:t>
            </a:r>
          </a:p>
          <a:p>
            <a:r>
              <a:rPr lang="en-US" altLang="zh-CN" dirty="0"/>
              <a:t>UAMT explore the model uncertainty to improve the quality of the target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method outperforms the state-of-the-art semi-supervised methods, </a:t>
            </a:r>
          </a:p>
          <a:p>
            <a:r>
              <a:rPr lang="en-US" altLang="zh-CN" dirty="0"/>
              <a:t>demonstrating the potential of the framework </a:t>
            </a:r>
          </a:p>
          <a:p>
            <a:r>
              <a:rPr lang="en-US" altLang="zh-CN" dirty="0"/>
              <a:t>for the challenging semi-supervised problems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33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智慧医疗？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Yaohai</a:t>
            </a:r>
            <a:r>
              <a:rPr lang="en-US" altLang="zh-CN" dirty="0"/>
              <a:t> </a:t>
            </a:r>
            <a:r>
              <a:rPr lang="zh-CN" altLang="en-US"/>
              <a:t>暑研？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700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hank you for your 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attention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please f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eel</a:t>
            </a: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free to ask 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 </a:t>
            </a: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questions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Thank you.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38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Here is some information about the paper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It was published in MICCAI 2019,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which is a top-tier conference in the medical image analysis field.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Its relevant URL of arxiv and open-source code on </a:t>
            </a:r>
            <a:r>
              <a:rPr lang="en-US" altLang="zh-CN" sz="1800" dirty="0" err="1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are available here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0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Is the outline for today’s presentation</a:t>
            </a:r>
          </a:p>
          <a:p>
            <a:r>
              <a:rPr lang="en-US" altLang="zh-CN" dirty="0"/>
              <a:t>Let’s go to the first part, Background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20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Automated segmentation of left atrium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MR images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 of great importance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promoting the treatment of atrial fibrillation,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which is the most common type of cardiac arrhythmia.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poor performance of current treatment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 due to a lack of understanding of the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structure of the human atria.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this task,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 have a 3D clinical dataset,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we need to propose a model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 do 3D Left Atrium Segmentation automatically.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942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Automated segmentation of left atrium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MR images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 of great importance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promoting the treatment of atrial fibrillation,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which is the most common type of cardiac arrhythmia.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poor performance of current treatment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 due to a lack of understanding of the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structure of the human atria.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this task,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 have a 3D clinical dataset,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we need to propose a model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 do 3D Left Atrium Segmentation automatically.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033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Is the outline for today’s presentation</a:t>
            </a:r>
          </a:p>
          <a:p>
            <a:r>
              <a:rPr lang="en-US" altLang="zh-CN" dirty="0"/>
              <a:t>Let’s go to the first part, Background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13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Automated segmentation of left atrium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MR images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 of great importance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promoting the treatment of atrial fibrillation,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which is the most common type of cardiac arrhythmia.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poor performance of current treatment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 due to a lack of understanding of the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structure of the human atria.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this task,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 have a 3D clinical dataset,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we need to propose a model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 do 3D Left Atrium Segmentation automatically.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56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main challenges of this task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 lack of labeled data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the reason for that is 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high cost in collecting and annotating data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this paper,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author propose a novel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Uncertainty-Aware Mean Teacher Framework,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called UA-MT for short,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 handle the left atrium segmentation from 3D MR images.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Here are three keywords of UA-MT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first one is Semi-supervised,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propose UA-MT effectively Leverage not only the limited labeled data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but also The abundant unlabeled data.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Second, Uncertainty-aware,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UA-MT consider the reliability of the targets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apply uncertainty estimation strategy to do quantization for the reliability.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Finally, Mean Teacher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Mean Teacher is a kind of self-</a:t>
            </a:r>
            <a:r>
              <a:rPr lang="en-US" altLang="zh-CN" sz="1800" dirty="0" err="1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ensembling</a:t>
            </a: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approach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order to overcome the limitations of Temporal </a:t>
            </a:r>
            <a:r>
              <a:rPr lang="en-US" altLang="zh-CN" sz="1800" dirty="0" err="1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Ensembling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the next slides I am going to talk about these keywords in details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zh-CN"/>
              <a:t>2020/5/31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4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F624F40-FDF0-4DFD-921D-FAE4E25BFA8B}"/>
              </a:ext>
            </a:extLst>
          </p:cNvPr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5F3366FB-925F-4BB9-ADE6-445B1C7894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52220577-D5CA-4385-AF28-708CC21AC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0644CDC7-884B-40D9-B274-CF83A689E8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7600C7C-F5E7-4472-B9EF-A541C5C99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26B9DB5-1ADC-43B3-BCE8-970894DC9D39}"/>
              </a:ext>
            </a:extLst>
          </p:cNvPr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2A3C794-2A5C-4827-8C53-19689DBEDB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8106E9DF-13A9-47FC-B0CC-7FCDA8A2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75325FDB-6AF2-4496-97A8-DA1AB2DFD6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EB936B51-CD51-4DC6-B0B3-AE7B162534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9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328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618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D9E46DE-6A41-4299-8141-4029FA18B691}"/>
              </a:ext>
            </a:extLst>
          </p:cNvPr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86A10BA9-BFFB-424A-BE2D-A51AA1A2D2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4B7348-CA69-4CED-8AEA-BAACC9EB6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F38E64D-D65C-4322-B74A-DB8F5650EA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8B72C440-E95D-49F0-9470-97CAD9E8A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497D7-02AD-43A9-B948-17D07F55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B2705-5296-4AF0-AF0B-2F604D34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DA161-68B0-40B8-8CF0-A82FC7A5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C2B96-5634-4B88-8E94-AD21DFF4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F45EBE-7276-46DE-B4C4-5A99E717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861A43-C2C2-48CC-8D18-551AD0C4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BEFEB4-2C7C-48D0-9F96-75183D3ED3E7}"/>
              </a:ext>
            </a:extLst>
          </p:cNvPr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4CBDF918-E7F9-4244-82F6-7E2017481C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B48366F-92CF-4BCF-A935-76F9623B15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C220813-393A-47BA-8C55-4ADAF60164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898A955D-75FC-4514-86F9-BDAE27A10D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8734980-73E0-48A2-B53C-72DE9BDED7A0}"/>
              </a:ext>
            </a:extLst>
          </p:cNvPr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18134D36-334C-4854-8D96-EC6648661C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C6A7AE61-9924-408E-8CF1-09F7814EF8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E374545-05CE-40DB-AFDC-FA4A8E6235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67FE0E06-350E-4668-A7B0-18779AF86C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3077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841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1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hyperlink" Target="https://arxiv.org/abs/1805.09653" TargetMode="External"/><Relationship Id="rId4" Type="http://schemas.openxmlformats.org/officeDocument/2006/relationships/hyperlink" Target="https://openaccess.thecvf.com/content_CVPRW_2020/papers/w42/Combalia_Uncertainty_Estimation_in_Deep_Neural_Networks_for_Dermoscopic_Image_Classification_CVPRW_2020_paper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hyperlink" Target="https://yulequan.github.io/files/Cross_modal_image_segmentation.pdf" TargetMode="External"/><Relationship Id="rId4" Type="http://schemas.openxmlformats.org/officeDocument/2006/relationships/hyperlink" Target="https://arxiv.org/abs/2004.08878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9" Type="http://schemas.openxmlformats.org/officeDocument/2006/relationships/slide" Target="slide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Heng%2C+P" TargetMode="External"/><Relationship Id="rId3" Type="http://schemas.openxmlformats.org/officeDocument/2006/relationships/hyperlink" Target="https://academic.oup.com/nsr/article/5/1/44/4093912" TargetMode="External"/><Relationship Id="rId7" Type="http://schemas.openxmlformats.org/officeDocument/2006/relationships/hyperlink" Target="https://arxiv.org/search/cs?searchtype=author&amp;query=Fu%2C+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rxiv.org/search/cs?searchtype=author&amp;query=Li%2C+X" TargetMode="External"/><Relationship Id="rId5" Type="http://schemas.openxmlformats.org/officeDocument/2006/relationships/hyperlink" Target="https://arxiv.org/search/cs?searchtype=author&amp;query=Wang%2C+S" TargetMode="External"/><Relationship Id="rId10" Type="http://schemas.openxmlformats.org/officeDocument/2006/relationships/hyperlink" Target="https://github.com/yulequan/UA-MT" TargetMode="External"/><Relationship Id="rId4" Type="http://schemas.openxmlformats.org/officeDocument/2006/relationships/hyperlink" Target="https://arxiv.org/search/cs?searchtype=author&amp;query=Yu%2C+L" TargetMode="External"/><Relationship Id="rId9" Type="http://schemas.openxmlformats.org/officeDocument/2006/relationships/hyperlink" Target="https://arxiv.org/abs/1907.0703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atriaseg2018.cardiacatlas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98149" y="1693150"/>
            <a:ext cx="8669659" cy="1241700"/>
          </a:xfrm>
        </p:spPr>
        <p:txBody>
          <a:bodyPr>
            <a:normAutofit fontScale="92500"/>
          </a:bodyPr>
          <a:lstStyle/>
          <a:p>
            <a:pPr algn="ctr"/>
            <a:r>
              <a:rPr lang="en-US" altLang="zh-CN" sz="3200" b="1" dirty="0"/>
              <a:t>Uncertainty-aware Self-</a:t>
            </a:r>
            <a:r>
              <a:rPr lang="en-US" altLang="zh-CN" sz="3200" b="1" dirty="0" err="1"/>
              <a:t>ensembling</a:t>
            </a:r>
            <a:r>
              <a:rPr lang="en-US" altLang="zh-CN" sz="3200" b="1" dirty="0"/>
              <a:t> Model for Semi-supervised 3D Left Atrium Segmentation</a:t>
            </a:r>
            <a:endParaRPr lang="en-US" altLang="zh-CN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344327" y="2934851"/>
            <a:ext cx="7083213" cy="1241700"/>
          </a:xfrm>
        </p:spPr>
        <p:txBody>
          <a:bodyPr/>
          <a:lstStyle/>
          <a:p>
            <a:pPr algn="ctr"/>
            <a:r>
              <a:rPr lang="en-US" altLang="zh-CN" sz="1800" dirty="0"/>
              <a:t>School of Electronic Information and Communications</a:t>
            </a:r>
          </a:p>
          <a:p>
            <a:pPr algn="ctr"/>
            <a:r>
              <a:rPr lang="en-US" altLang="zh-CN" sz="1800" dirty="0"/>
              <a:t>Huazhong University of Science and Technology</a:t>
            </a:r>
          </a:p>
          <a:p>
            <a:pPr algn="ctr"/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6A553F-0390-4551-85E0-9AC6CFC1B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86" y="289712"/>
            <a:ext cx="1467377" cy="5032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707AEF-54D4-47E5-B2E2-66E1B600D1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33" y="74142"/>
            <a:ext cx="1272427" cy="98030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954B88-62F6-4119-A0BE-D7BA2E3E762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5"/>
          <a:stretch/>
        </p:blipFill>
        <p:spPr>
          <a:xfrm>
            <a:off x="2769741" y="65905"/>
            <a:ext cx="1134990" cy="10911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D7C368A-5D7A-4E31-8EDF-9B3A944D69CD}"/>
              </a:ext>
            </a:extLst>
          </p:cNvPr>
          <p:cNvSpPr txBox="1"/>
          <p:nvPr/>
        </p:nvSpPr>
        <p:spPr>
          <a:xfrm>
            <a:off x="4333102" y="3900884"/>
            <a:ext cx="285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Presenter: Zhanke Zhou</a:t>
            </a:r>
          </a:p>
          <a:p>
            <a:pPr algn="ctr"/>
            <a:r>
              <a:rPr lang="en-US" altLang="zh-CN" dirty="0"/>
              <a:t>Date: 2020.12.13</a:t>
            </a:r>
            <a:endParaRPr lang="zh-CN" altLang="en-US" dirty="0"/>
          </a:p>
        </p:txBody>
      </p:sp>
      <p:pic>
        <p:nvPicPr>
          <p:cNvPr id="1026" name="Picture 2" descr="香港浸会大学- 维基百科，自由的百科全书">
            <a:extLst>
              <a:ext uri="{FF2B5EF4-FFF2-40B4-BE49-F238E27FC236}">
                <a16:creationId xmlns:a16="http://schemas.microsoft.com/office/drawing/2014/main" id="{A42E830D-1FB9-45B9-A537-06F0A78D1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3" y="81873"/>
            <a:ext cx="978838" cy="9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2F9182B-FABD-47D6-AE2E-A501D28B0E32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1"/>
            <a:ext cx="9587980" cy="1028699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ea"/>
              </a:rPr>
              <a:t>Outline</a:t>
            </a:r>
            <a:endParaRPr lang="zh-CN" altLang="en-US" sz="5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679BE3-6D2D-471D-B5F8-D9631BB1C595}"/>
              </a:ext>
            </a:extLst>
          </p:cNvPr>
          <p:cNvSpPr txBox="1"/>
          <p:nvPr/>
        </p:nvSpPr>
        <p:spPr>
          <a:xfrm>
            <a:off x="856959" y="1709358"/>
            <a:ext cx="489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Introduction to WSL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Introduction to UA-MT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j-ea"/>
                <a:ea typeface="+mj-ea"/>
              </a:rPr>
              <a:t>UA-MT</a:t>
            </a:r>
            <a:endParaRPr lang="en-US" altLang="zh-CN" sz="28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Experiments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Case Study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Q&amp;A</a:t>
            </a: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D951C89-DAC6-4767-90BF-5BAA9F8C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</p:spTree>
    <p:extLst>
      <p:ext uri="{BB962C8B-B14F-4D97-AF65-F5344CB8AC3E}">
        <p14:creationId xmlns:p14="http://schemas.microsoft.com/office/powerpoint/2010/main" val="356463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067E5D-3089-4E85-BF52-DFEEDB451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00" y="3782949"/>
            <a:ext cx="6524598" cy="293387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BBB99E2-14A1-44B6-AF85-53B6ED30FE3F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n-ea"/>
                <a:ea typeface="+mn-ea"/>
              </a:rPr>
              <a:t>UA-MT</a:t>
            </a:r>
            <a:endParaRPr lang="zh-CN" altLang="en-US" sz="5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4F8D83-5DCC-45FE-9DBD-FFACB51281CD}"/>
              </a:ext>
            </a:extLst>
          </p:cNvPr>
          <p:cNvSpPr txBox="1"/>
          <p:nvPr/>
        </p:nvSpPr>
        <p:spPr>
          <a:xfrm>
            <a:off x="295849" y="1323522"/>
            <a:ext cx="10058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Network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Consisting of a student model and a teacher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Teacher model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Generates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targets</a:t>
            </a:r>
            <a:r>
              <a:rPr lang="en-US" altLang="zh-CN" sz="1600" dirty="0">
                <a:latin typeface="+mn-ea"/>
              </a:rPr>
              <a:t> for the student model to learn from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Estimates the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uncertainty</a:t>
            </a:r>
            <a:r>
              <a:rPr lang="en-US" altLang="zh-CN" sz="1600" dirty="0">
                <a:latin typeface="+mn-ea"/>
              </a:rPr>
              <a:t> of the targets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Student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optimized by minimizing two kinds of loss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7030A0"/>
                </a:solidFill>
                <a:latin typeface="+mn-ea"/>
              </a:rPr>
              <a:t>Ls :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supervised  loss </a:t>
            </a:r>
            <a:r>
              <a:rPr lang="en-US" altLang="zh-CN" sz="1400" dirty="0">
                <a:latin typeface="+mn-ea"/>
              </a:rPr>
              <a:t>on labeled data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rgbClr val="FF33CC"/>
                </a:solidFill>
                <a:latin typeface="+mn-ea"/>
              </a:rPr>
              <a:t>Lc</a:t>
            </a:r>
            <a:r>
              <a:rPr lang="en-US" altLang="zh-CN" sz="1600" b="1" dirty="0">
                <a:solidFill>
                  <a:srgbClr val="FF33CC"/>
                </a:solidFill>
                <a:latin typeface="+mn-ea"/>
              </a:rPr>
              <a:t> :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consistency loss </a:t>
            </a:r>
            <a:r>
              <a:rPr lang="en-US" altLang="zh-CN" sz="1400" dirty="0">
                <a:latin typeface="+mn-ea"/>
              </a:rPr>
              <a:t>on both labeled and unlabeled data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107557-E74F-4627-ADEC-57FB2C8AC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179" y="2520576"/>
            <a:ext cx="2427652" cy="4141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F1953F-8148-4201-AE7C-91A82862D8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062"/>
          <a:stretch/>
        </p:blipFill>
        <p:spPr>
          <a:xfrm>
            <a:off x="9207179" y="2987724"/>
            <a:ext cx="2245625" cy="4141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CE06D8-E2FB-43A7-8F6E-09C2E2C00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0422" y="3999781"/>
            <a:ext cx="4935325" cy="6773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A205590-35EA-426C-A8DC-A6AEDB679118}"/>
              </a:ext>
            </a:extLst>
          </p:cNvPr>
          <p:cNvSpPr/>
          <p:nvPr/>
        </p:nvSpPr>
        <p:spPr>
          <a:xfrm>
            <a:off x="4736757" y="3987114"/>
            <a:ext cx="345989" cy="261456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62060C-7A4D-4923-BA5E-EDF4B9951F03}"/>
              </a:ext>
            </a:extLst>
          </p:cNvPr>
          <p:cNvSpPr/>
          <p:nvPr/>
        </p:nvSpPr>
        <p:spPr>
          <a:xfrm>
            <a:off x="4567880" y="4480923"/>
            <a:ext cx="696097" cy="261456"/>
          </a:xfrm>
          <a:prstGeom prst="rect">
            <a:avLst/>
          </a:prstGeom>
          <a:noFill/>
          <a:ln w="127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4C87E0-5456-4577-BC26-27B8DD70DBC9}"/>
              </a:ext>
            </a:extLst>
          </p:cNvPr>
          <p:cNvSpPr txBox="1"/>
          <p:nvPr/>
        </p:nvSpPr>
        <p:spPr>
          <a:xfrm>
            <a:off x="7190423" y="3598283"/>
            <a:ext cx="301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Objective function: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E02C05-E7FE-4266-9784-772308776F9F}"/>
              </a:ext>
            </a:extLst>
          </p:cNvPr>
          <p:cNvSpPr txBox="1"/>
          <p:nvPr/>
        </p:nvSpPr>
        <p:spPr>
          <a:xfrm>
            <a:off x="7190423" y="2565430"/>
            <a:ext cx="178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Labeled Data: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9CA43-5271-4025-8DC6-FD498496487B}"/>
              </a:ext>
            </a:extLst>
          </p:cNvPr>
          <p:cNvSpPr txBox="1"/>
          <p:nvPr/>
        </p:nvSpPr>
        <p:spPr>
          <a:xfrm>
            <a:off x="7190423" y="3029609"/>
            <a:ext cx="178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Unlabeled Data: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0FC33D1-B969-46E3-AA5F-D38FD5C4C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2774" y="4800104"/>
            <a:ext cx="3233222" cy="33161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6852090-3805-47A3-8F9B-4119F64610B5}"/>
              </a:ext>
            </a:extLst>
          </p:cNvPr>
          <p:cNvSpPr/>
          <p:nvPr/>
        </p:nvSpPr>
        <p:spPr>
          <a:xfrm>
            <a:off x="7134985" y="4020817"/>
            <a:ext cx="4990762" cy="672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4A56A89-E4D2-490B-926A-AC285947F0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7343" y="5293857"/>
            <a:ext cx="3693144" cy="1500512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A8116F5-0834-4BE3-9152-10FCEA003F24}"/>
              </a:ext>
            </a:extLst>
          </p:cNvPr>
          <p:cNvSpPr/>
          <p:nvPr/>
        </p:nvSpPr>
        <p:spPr>
          <a:xfrm>
            <a:off x="9321743" y="4174868"/>
            <a:ext cx="217673" cy="306055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7E22A02-AF4B-415D-B1E6-E6109BCAE566}"/>
              </a:ext>
            </a:extLst>
          </p:cNvPr>
          <p:cNvSpPr/>
          <p:nvPr/>
        </p:nvSpPr>
        <p:spPr>
          <a:xfrm>
            <a:off x="8031893" y="4775390"/>
            <a:ext cx="568410" cy="475003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12FBE786-AC7F-457C-979A-F084E1D531DE}"/>
              </a:ext>
            </a:extLst>
          </p:cNvPr>
          <p:cNvCxnSpPr>
            <a:stCxn id="26" idx="1"/>
            <a:endCxn id="22" idx="1"/>
          </p:cNvCxnSpPr>
          <p:nvPr/>
        </p:nvCxnSpPr>
        <p:spPr>
          <a:xfrm rot="10800000" flipV="1">
            <a:off x="7827343" y="5012891"/>
            <a:ext cx="204550" cy="1031221"/>
          </a:xfrm>
          <a:prstGeom prst="curvedConnector3">
            <a:avLst>
              <a:gd name="adj1" fmla="val 211758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24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614F8D83-5DCC-45FE-9DBD-FFACB51281CD}"/>
              </a:ext>
            </a:extLst>
          </p:cNvPr>
          <p:cNvSpPr txBox="1"/>
          <p:nvPr/>
        </p:nvSpPr>
        <p:spPr>
          <a:xfrm>
            <a:off x="669924" y="1248132"/>
            <a:ext cx="1117302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Backbone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V-Net: a </a:t>
            </a:r>
            <a:r>
              <a:rPr lang="en-US" altLang="zh-CN" sz="2000" b="1" dirty="0">
                <a:solidFill>
                  <a:srgbClr val="7030A0"/>
                </a:solidFill>
                <a:latin typeface="+mn-ea"/>
              </a:rPr>
              <a:t>volumetric, fully convolutional </a:t>
            </a:r>
          </a:p>
          <a:p>
            <a:r>
              <a:rPr lang="en-US" altLang="zh-CN" sz="2000" dirty="0">
                <a:latin typeface="+mn-ea"/>
              </a:rPr>
              <a:t>      neural network for 3D image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Input    shape:  128×128×64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Output shape:  </a:t>
            </a:r>
            <a:r>
              <a:rPr lang="en-US" altLang="zh-CN" sz="2000" b="1" dirty="0">
                <a:solidFill>
                  <a:srgbClr val="7030A0"/>
                </a:solidFill>
                <a:latin typeface="+mn-ea"/>
              </a:rPr>
              <a:t>2</a:t>
            </a:r>
            <a:r>
              <a:rPr lang="en-US" altLang="zh-CN" sz="2000" dirty="0">
                <a:latin typeface="+mn-ea"/>
              </a:rPr>
              <a:t>×128×128×64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030A0"/>
                </a:solidFill>
                <a:latin typeface="+mn-ea"/>
              </a:rPr>
              <a:t>2 Classes : </a:t>
            </a:r>
            <a:r>
              <a:rPr lang="en-US" altLang="zh-CN" dirty="0">
                <a:latin typeface="+mn-ea"/>
              </a:rPr>
              <a:t>Background (0) / Foreground (1)</a:t>
            </a:r>
          </a:p>
          <a:p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Supervised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Cross entropy loss + Dice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Why dice loss?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Foreground occupies only a small region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Give more importance to foreground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Dice loss = 1 - D  (dice coefficient)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A88E2B-DD02-4A26-B338-A00293864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12" y="1248132"/>
            <a:ext cx="4309745" cy="309268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BBB99E2-14A1-44B6-AF85-53B6ED30FE3F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n-ea"/>
                <a:ea typeface="+mn-ea"/>
              </a:rPr>
              <a:t>UA-MT</a:t>
            </a:r>
            <a:endParaRPr lang="zh-CN" altLang="en-US" sz="5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36A39279-D16F-4470-B52E-AC630306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5B0F78-87E5-48DB-9BFF-391DD2D8C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012" y="5250211"/>
            <a:ext cx="4986995" cy="6844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8A39886-46E8-46CD-826A-0580BCF1F628}"/>
              </a:ext>
            </a:extLst>
          </p:cNvPr>
          <p:cNvSpPr txBox="1"/>
          <p:nvPr/>
        </p:nvSpPr>
        <p:spPr>
          <a:xfrm>
            <a:off x="6854045" y="4858033"/>
            <a:ext cx="301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Objective function: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FD3DC6-E442-492C-82C4-48D33FEA194F}"/>
              </a:ext>
            </a:extLst>
          </p:cNvPr>
          <p:cNvSpPr/>
          <p:nvPr/>
        </p:nvSpPr>
        <p:spPr>
          <a:xfrm>
            <a:off x="7305816" y="5270054"/>
            <a:ext cx="1620247" cy="6646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CD69E4D-006E-4356-B6F3-AE7A3C064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951" y="5461329"/>
            <a:ext cx="2620034" cy="88514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949F2C2-B8A9-4C0B-9D1B-48AF83E3F24A}"/>
              </a:ext>
            </a:extLst>
          </p:cNvPr>
          <p:cNvSpPr txBox="1"/>
          <p:nvPr/>
        </p:nvSpPr>
        <p:spPr>
          <a:xfrm>
            <a:off x="7212391" y="5927319"/>
            <a:ext cx="19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Supervised Loss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FA81BF-2E79-4C52-8EB4-785601DD888E}"/>
              </a:ext>
            </a:extLst>
          </p:cNvPr>
          <p:cNvSpPr/>
          <p:nvPr/>
        </p:nvSpPr>
        <p:spPr>
          <a:xfrm>
            <a:off x="669924" y="3478070"/>
            <a:ext cx="4140973" cy="706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CB6057-C744-49F5-8A61-225A744A2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7451" y="3942044"/>
            <a:ext cx="2673487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8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16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614F8D83-5DCC-45FE-9DBD-FFACB51281CD}"/>
              </a:ext>
            </a:extLst>
          </p:cNvPr>
          <p:cNvSpPr txBox="1"/>
          <p:nvPr/>
        </p:nvSpPr>
        <p:spPr>
          <a:xfrm>
            <a:off x="376424" y="1505396"/>
            <a:ext cx="1035747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Uncertainty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Why?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The </a:t>
            </a:r>
            <a:r>
              <a:rPr lang="en-US" altLang="zh-CN" sz="2000" b="1" dirty="0">
                <a:solidFill>
                  <a:srgbClr val="7030A0"/>
                </a:solidFill>
              </a:rPr>
              <a:t>predicted targets </a:t>
            </a:r>
            <a:r>
              <a:rPr lang="en-US" altLang="zh-CN" sz="2000" dirty="0"/>
              <a:t>from the teacher model may be </a:t>
            </a:r>
            <a:r>
              <a:rPr lang="en-US" altLang="zh-CN" sz="2000" b="1" dirty="0">
                <a:solidFill>
                  <a:srgbClr val="7030A0"/>
                </a:solidFill>
              </a:rPr>
              <a:t>unreliable and noisy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</a:rPr>
              <a:t>Previous </a:t>
            </a:r>
            <a:r>
              <a:rPr lang="en-US" altLang="zh-CN" sz="2000" dirty="0"/>
              <a:t>works do not consider the </a:t>
            </a:r>
            <a:r>
              <a:rPr lang="en-US" altLang="zh-CN" sz="2000" b="1" dirty="0">
                <a:solidFill>
                  <a:srgbClr val="7030A0"/>
                </a:solidFill>
              </a:rPr>
              <a:t>reliability</a:t>
            </a:r>
            <a:r>
              <a:rPr lang="en-US" altLang="zh-CN" sz="2000" dirty="0"/>
              <a:t> of the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Estimate the uncertainty with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Monte Carlo 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Test Data 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Predictive 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The metric to approximate the uncertainty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obtain a set of </a:t>
            </a:r>
            <a:r>
              <a:rPr lang="en-US" altLang="zh-CN" sz="2000" dirty="0" err="1">
                <a:latin typeface="+mn-ea"/>
              </a:rPr>
              <a:t>softmax</a:t>
            </a:r>
            <a:r>
              <a:rPr lang="en-US" altLang="zh-CN" sz="2000" dirty="0">
                <a:latin typeface="+mn-ea"/>
              </a:rPr>
              <a:t> probability vector: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Uncertainty-Aware Consistency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voxel-level mean squared error (MSE) loss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A42C48-3C5B-4943-ABFB-8B2E1FFE1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728" y="4644001"/>
            <a:ext cx="4849541" cy="68452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BBB99E2-14A1-44B6-AF85-53B6ED30FE3F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rgbClr val="92D050"/>
                </a:solidFill>
                <a:latin typeface="+mn-ea"/>
                <a:ea typeface="+mn-ea"/>
              </a:rPr>
              <a:t>UA</a:t>
            </a:r>
            <a:r>
              <a:rPr lang="en-US" altLang="zh-CN" sz="5400" dirty="0">
                <a:solidFill>
                  <a:schemeClr val="bg1"/>
                </a:solidFill>
                <a:latin typeface="+mn-ea"/>
                <a:ea typeface="+mn-ea"/>
              </a:rPr>
              <a:t>-MT</a:t>
            </a:r>
            <a:endParaRPr lang="zh-CN" altLang="en-US" sz="5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36A39279-D16F-4470-B52E-AC630306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5B0F78-87E5-48DB-9BFF-391DD2D8C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410" y="1401202"/>
            <a:ext cx="5170493" cy="7096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AD3D11-AF4C-4067-BFC6-8F487E40F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2686" y="5942646"/>
            <a:ext cx="3951242" cy="83692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8A39886-46E8-46CD-826A-0580BCF1F628}"/>
              </a:ext>
            </a:extLst>
          </p:cNvPr>
          <p:cNvSpPr txBox="1"/>
          <p:nvPr/>
        </p:nvSpPr>
        <p:spPr>
          <a:xfrm>
            <a:off x="5444127" y="1150038"/>
            <a:ext cx="301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Objective function: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FD3DC6-E442-492C-82C4-48D33FEA194F}"/>
              </a:ext>
            </a:extLst>
          </p:cNvPr>
          <p:cNvSpPr/>
          <p:nvPr/>
        </p:nvSpPr>
        <p:spPr>
          <a:xfrm>
            <a:off x="7965989" y="1414469"/>
            <a:ext cx="2767914" cy="671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72B368-9A3D-4EB4-9E71-009D991EB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381" y="4061945"/>
            <a:ext cx="755689" cy="2667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D7239C8-750E-488E-A435-D4E3F77380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747" y="2796055"/>
            <a:ext cx="2344655" cy="3360058"/>
          </a:xfrm>
          <a:prstGeom prst="rect">
            <a:avLst/>
          </a:prstGeom>
        </p:spPr>
      </p:pic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6BA0D4D2-1C63-436E-810C-E04F6394F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57826"/>
              </p:ext>
            </p:extLst>
          </p:nvPr>
        </p:nvGraphicFramePr>
        <p:xfrm>
          <a:off x="9777229" y="2600367"/>
          <a:ext cx="2200588" cy="210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785">
                  <a:extLst>
                    <a:ext uri="{9D8B030D-6E8A-4147-A177-3AD203B41FA5}">
                      <a16:colId xmlns:a16="http://schemas.microsoft.com/office/drawing/2014/main" val="1573212694"/>
                    </a:ext>
                  </a:extLst>
                </a:gridCol>
                <a:gridCol w="565528">
                  <a:extLst>
                    <a:ext uri="{9D8B030D-6E8A-4147-A177-3AD203B41FA5}">
                      <a16:colId xmlns:a16="http://schemas.microsoft.com/office/drawing/2014/main" val="2788127825"/>
                    </a:ext>
                  </a:extLst>
                </a:gridCol>
                <a:gridCol w="667275">
                  <a:extLst>
                    <a:ext uri="{9D8B030D-6E8A-4147-A177-3AD203B41FA5}">
                      <a16:colId xmlns:a16="http://schemas.microsoft.com/office/drawing/2014/main" val="1324661794"/>
                    </a:ext>
                  </a:extLst>
                </a:gridCol>
              </a:tblGrid>
              <a:tr h="28300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T=4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Fore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Back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47815"/>
                  </a:ext>
                </a:extLst>
              </a:tr>
              <a:tr h="28300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Sample 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64800"/>
                  </a:ext>
                </a:extLst>
              </a:tr>
              <a:tr h="283007">
                <a:tc>
                  <a:txBody>
                    <a:bodyPr/>
                    <a:lstStyle/>
                    <a:p>
                      <a:r>
                        <a:rPr lang="en-US" altLang="zh-CN" sz="1200"/>
                        <a:t>Sample 2</a:t>
                      </a:r>
                      <a:endParaRPr lang="en-US" altLang="zh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0.91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0.09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812879"/>
                  </a:ext>
                </a:extLst>
              </a:tr>
              <a:tr h="28300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Sample 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0.92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0.08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20170"/>
                  </a:ext>
                </a:extLst>
              </a:tr>
              <a:tr h="28300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Sample 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0.89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0.11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5198"/>
                  </a:ext>
                </a:extLst>
              </a:tr>
              <a:tr h="28300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Mean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0.905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0.095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98502"/>
                  </a:ext>
                </a:extLst>
              </a:tr>
              <a:tr h="404619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rgbClr val="E51111"/>
                          </a:solidFill>
                        </a:rPr>
                        <a:t>Uncertainty</a:t>
                      </a:r>
                      <a:endParaRPr lang="zh-CN" altLang="en-US" sz="1400" b="1" dirty="0">
                        <a:solidFill>
                          <a:srgbClr val="E5111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E51111"/>
                          </a:solidFill>
                        </a:rPr>
                        <a:t>0.453</a:t>
                      </a:r>
                      <a:endParaRPr lang="zh-CN" altLang="en-US" sz="1400" b="1" dirty="0">
                        <a:solidFill>
                          <a:srgbClr val="E5111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528897"/>
                  </a:ext>
                </a:extLst>
              </a:tr>
            </a:tbl>
          </a:graphicData>
        </a:graphic>
      </p:graphicFrame>
      <p:graphicFrame>
        <p:nvGraphicFramePr>
          <p:cNvPr id="18" name="表格 16">
            <a:extLst>
              <a:ext uri="{FF2B5EF4-FFF2-40B4-BE49-F238E27FC236}">
                <a16:creationId xmlns:a16="http://schemas.microsoft.com/office/drawing/2014/main" id="{89C6E731-B08A-4443-9AEA-5CD9E1FAB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3949"/>
              </p:ext>
            </p:extLst>
          </p:nvPr>
        </p:nvGraphicFramePr>
        <p:xfrm>
          <a:off x="9777229" y="4686320"/>
          <a:ext cx="2200588" cy="210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785">
                  <a:extLst>
                    <a:ext uri="{9D8B030D-6E8A-4147-A177-3AD203B41FA5}">
                      <a16:colId xmlns:a16="http://schemas.microsoft.com/office/drawing/2014/main" val="1573212694"/>
                    </a:ext>
                  </a:extLst>
                </a:gridCol>
                <a:gridCol w="565528">
                  <a:extLst>
                    <a:ext uri="{9D8B030D-6E8A-4147-A177-3AD203B41FA5}">
                      <a16:colId xmlns:a16="http://schemas.microsoft.com/office/drawing/2014/main" val="2788127825"/>
                    </a:ext>
                  </a:extLst>
                </a:gridCol>
                <a:gridCol w="667275">
                  <a:extLst>
                    <a:ext uri="{9D8B030D-6E8A-4147-A177-3AD203B41FA5}">
                      <a16:colId xmlns:a16="http://schemas.microsoft.com/office/drawing/2014/main" val="1324661794"/>
                    </a:ext>
                  </a:extLst>
                </a:gridCol>
              </a:tblGrid>
              <a:tr h="283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T=4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Fore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Back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47815"/>
                  </a:ext>
                </a:extLst>
              </a:tr>
              <a:tr h="28300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Sample 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64800"/>
                  </a:ext>
                </a:extLst>
              </a:tr>
              <a:tr h="283007">
                <a:tc>
                  <a:txBody>
                    <a:bodyPr/>
                    <a:lstStyle/>
                    <a:p>
                      <a:r>
                        <a:rPr lang="en-US" altLang="zh-CN" sz="1200"/>
                        <a:t>Sample 2</a:t>
                      </a:r>
                      <a:endParaRPr lang="en-US" altLang="zh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812879"/>
                  </a:ext>
                </a:extLst>
              </a:tr>
              <a:tr h="28300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Sample 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0.05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20170"/>
                  </a:ext>
                </a:extLst>
              </a:tr>
              <a:tr h="28300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Sample 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0.75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0.25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5198"/>
                  </a:ext>
                </a:extLst>
              </a:tr>
              <a:tr h="28300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Mean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0.85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0.15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98502"/>
                  </a:ext>
                </a:extLst>
              </a:tr>
              <a:tr h="4046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dirty="0">
                          <a:solidFill>
                            <a:srgbClr val="E51111"/>
                          </a:solidFill>
                          <a:latin typeface="+mn-lt"/>
                          <a:ea typeface="+mn-ea"/>
                          <a:cs typeface="+mn-cs"/>
                        </a:rPr>
                        <a:t>Uncertainty</a:t>
                      </a:r>
                      <a:endParaRPr lang="zh-CN" altLang="en-US" sz="1100" b="1" kern="1200" dirty="0">
                        <a:solidFill>
                          <a:srgbClr val="E5111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E51111"/>
                          </a:solidFill>
                          <a:latin typeface="+mn-lt"/>
                          <a:ea typeface="+mn-ea"/>
                          <a:cs typeface="+mn-cs"/>
                        </a:rPr>
                        <a:t>0.609</a:t>
                      </a:r>
                      <a:endParaRPr lang="zh-CN" altLang="en-US" sz="1400" b="1" kern="1200" dirty="0">
                        <a:solidFill>
                          <a:srgbClr val="E5111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528897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0CAEC3E0-9C7B-4289-BB0D-1D3F0084DA06}"/>
              </a:ext>
            </a:extLst>
          </p:cNvPr>
          <p:cNvSpPr txBox="1"/>
          <p:nvPr/>
        </p:nvSpPr>
        <p:spPr>
          <a:xfrm>
            <a:off x="7849735" y="1098066"/>
            <a:ext cx="301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Consistency Loss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D68FCF-C3D9-4A44-9288-6A671F8AFE4D}"/>
              </a:ext>
            </a:extLst>
          </p:cNvPr>
          <p:cNvSpPr/>
          <p:nvPr/>
        </p:nvSpPr>
        <p:spPr>
          <a:xfrm>
            <a:off x="826703" y="3132547"/>
            <a:ext cx="3404476" cy="62480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06A5B4-2FEA-4AA3-A8B0-46E5C803D886}"/>
              </a:ext>
            </a:extLst>
          </p:cNvPr>
          <p:cNvSpPr/>
          <p:nvPr/>
        </p:nvSpPr>
        <p:spPr>
          <a:xfrm>
            <a:off x="7770130" y="2896561"/>
            <a:ext cx="1604529" cy="116538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7611AF-3A85-42F2-9F0D-F805F1024D7C}"/>
              </a:ext>
            </a:extLst>
          </p:cNvPr>
          <p:cNvSpPr/>
          <p:nvPr/>
        </p:nvSpPr>
        <p:spPr>
          <a:xfrm>
            <a:off x="6387731" y="4009046"/>
            <a:ext cx="906703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1A468F-5F44-45F2-9EEA-202A52B46B94}"/>
              </a:ext>
            </a:extLst>
          </p:cNvPr>
          <p:cNvSpPr/>
          <p:nvPr/>
        </p:nvSpPr>
        <p:spPr>
          <a:xfrm>
            <a:off x="7548213" y="4763427"/>
            <a:ext cx="2139484" cy="3001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CFDD37A-39A5-4DB3-B258-1A7C15A39A6D}"/>
              </a:ext>
            </a:extLst>
          </p:cNvPr>
          <p:cNvSpPr/>
          <p:nvPr/>
        </p:nvSpPr>
        <p:spPr>
          <a:xfrm>
            <a:off x="2710280" y="5978714"/>
            <a:ext cx="4208677" cy="794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BC6A8A7-A54B-4B98-A527-228431F502B2}"/>
              </a:ext>
            </a:extLst>
          </p:cNvPr>
          <p:cNvSpPr/>
          <p:nvPr/>
        </p:nvSpPr>
        <p:spPr>
          <a:xfrm>
            <a:off x="2142847" y="4658322"/>
            <a:ext cx="1564180" cy="67020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4815D9-B5FC-43A1-9637-F9C9C1FCA3B3}"/>
              </a:ext>
            </a:extLst>
          </p:cNvPr>
          <p:cNvSpPr/>
          <p:nvPr/>
        </p:nvSpPr>
        <p:spPr>
          <a:xfrm>
            <a:off x="7713142" y="5194140"/>
            <a:ext cx="1752134" cy="30012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243D4BF-0FA1-424B-8413-9BBB71605039}"/>
              </a:ext>
            </a:extLst>
          </p:cNvPr>
          <p:cNvSpPr/>
          <p:nvPr/>
        </p:nvSpPr>
        <p:spPr>
          <a:xfrm>
            <a:off x="7710230" y="5700875"/>
            <a:ext cx="1752134" cy="30012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AD1624-407C-4123-A7A0-8BA83DEC70BC}"/>
              </a:ext>
            </a:extLst>
          </p:cNvPr>
          <p:cNvSpPr/>
          <p:nvPr/>
        </p:nvSpPr>
        <p:spPr>
          <a:xfrm>
            <a:off x="4923885" y="4670657"/>
            <a:ext cx="1955383" cy="65787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546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20" grpId="0"/>
      <p:bldP spid="7" grpId="0" animBg="1"/>
      <p:bldP spid="11" grpId="0" animBg="1"/>
      <p:bldP spid="21" grpId="0" animBg="1"/>
      <p:bldP spid="14" grpId="0" animBg="1"/>
      <p:bldP spid="24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an Teacher model">
            <a:extLst>
              <a:ext uri="{FF2B5EF4-FFF2-40B4-BE49-F238E27FC236}">
                <a16:creationId xmlns:a16="http://schemas.microsoft.com/office/drawing/2014/main" id="{338B25FB-F049-4A7C-B816-1BAB80684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98" y="3658292"/>
            <a:ext cx="6634614" cy="298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CB7AC5-E93B-4A80-BFB0-793ABC28A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464" y="4385044"/>
            <a:ext cx="329134" cy="40393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BBB99E2-14A1-44B6-AF85-53B6ED30FE3F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n-ea"/>
                <a:ea typeface="+mn-ea"/>
              </a:rPr>
              <a:t>UA-</a:t>
            </a:r>
            <a:r>
              <a:rPr lang="en-US" altLang="zh-CN" sz="5400" dirty="0">
                <a:solidFill>
                  <a:srgbClr val="92D050"/>
                </a:solidFill>
                <a:latin typeface="+mn-ea"/>
                <a:ea typeface="+mn-ea"/>
              </a:rPr>
              <a:t>MT</a:t>
            </a:r>
            <a:endParaRPr lang="zh-CN" altLang="en-US" sz="5400" dirty="0">
              <a:solidFill>
                <a:srgbClr val="92D050"/>
              </a:solidFill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4F8D83-5DCC-45FE-9DBD-FFACB51281CD}"/>
              </a:ext>
            </a:extLst>
          </p:cNvPr>
          <p:cNvSpPr txBox="1"/>
          <p:nvPr/>
        </p:nvSpPr>
        <p:spPr>
          <a:xfrm>
            <a:off x="669924" y="1449814"/>
            <a:ext cx="1005874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Mean Teacher (MT)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Why called Mean Teacher?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The teacher model is an </a:t>
            </a:r>
            <a:r>
              <a:rPr lang="en-US" altLang="zh-CN" sz="2000" b="1" dirty="0">
                <a:solidFill>
                  <a:srgbClr val="7030A0"/>
                </a:solidFill>
                <a:latin typeface="+mn-ea"/>
              </a:rPr>
              <a:t>average</a:t>
            </a:r>
            <a:r>
              <a:rPr lang="en-US" altLang="zh-CN" sz="2000" dirty="0">
                <a:latin typeface="+mn-ea"/>
              </a:rPr>
              <a:t> of consecutive student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Why using Mean Teacher?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To overcome the limitations of Temporal </a:t>
            </a:r>
            <a:r>
              <a:rPr lang="en-US" altLang="zh-CN" sz="2000" dirty="0" err="1">
                <a:latin typeface="+mn-ea"/>
              </a:rPr>
              <a:t>Ensembling</a:t>
            </a:r>
            <a:endParaRPr lang="en-US" altLang="zh-CN" sz="20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Ensemble predictions of the network </a:t>
            </a:r>
            <a:r>
              <a:rPr lang="en-US" altLang="zh-CN" sz="2000" b="1" dirty="0">
                <a:solidFill>
                  <a:srgbClr val="7030A0"/>
                </a:solidFill>
                <a:latin typeface="+mn-ea"/>
              </a:rPr>
              <a:t>at different training process </a:t>
            </a:r>
          </a:p>
          <a:p>
            <a:pPr lvl="1"/>
            <a:r>
              <a:rPr lang="en-US" altLang="zh-CN" sz="2000" b="1" dirty="0">
                <a:solidFill>
                  <a:srgbClr val="7030A0"/>
                </a:solidFill>
                <a:latin typeface="+mn-ea"/>
              </a:rPr>
              <a:t>	</a:t>
            </a:r>
            <a:r>
              <a:rPr lang="en-US" altLang="zh-CN" sz="2000" dirty="0">
                <a:latin typeface="+mn-ea"/>
              </a:rPr>
              <a:t>can improve the </a:t>
            </a:r>
            <a:r>
              <a:rPr lang="en-US" altLang="zh-CN" sz="2000" b="1" dirty="0">
                <a:solidFill>
                  <a:srgbClr val="7030A0"/>
                </a:solidFill>
                <a:latin typeface="+mn-ea"/>
              </a:rPr>
              <a:t>quality</a:t>
            </a:r>
            <a:r>
              <a:rPr lang="en-US" altLang="zh-CN" sz="2000" dirty="0">
                <a:latin typeface="+mn-ea"/>
              </a:rPr>
              <a:t> of the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Exponential Moving Average (EMA)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Updating the teacher’s weights </a:t>
            </a:r>
          </a:p>
          <a:p>
            <a:r>
              <a:rPr lang="en-US" altLang="zh-CN" sz="2000" dirty="0">
                <a:latin typeface="+mn-ea"/>
              </a:rPr>
              <a:t>	at training step t as:</a:t>
            </a:r>
          </a:p>
          <a:p>
            <a:r>
              <a:rPr lang="en-US" altLang="zh-CN" sz="2000" dirty="0">
                <a:latin typeface="+mn-ea"/>
              </a:rPr>
              <a:t>				</a:t>
            </a:r>
          </a:p>
          <a:p>
            <a:r>
              <a:rPr lang="en-US" altLang="zh-CN" sz="2000" dirty="0">
                <a:latin typeface="+mn-ea"/>
              </a:rPr>
              <a:t>			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       α = min(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1 - 1 / (t + 1)</a:t>
            </a:r>
            <a:r>
              <a:rPr lang="en-US" altLang="zh-CN" sz="2000" dirty="0">
                <a:latin typeface="+mn-ea"/>
              </a:rPr>
              <a:t>,   α) </a:t>
            </a:r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36A39279-D16F-4470-B52E-AC630306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879281-76AE-4C07-B5C3-36E8653B7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318" y="5285269"/>
            <a:ext cx="3674146" cy="4692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5A8B754-AAA6-42AC-9592-B761614C37DA}"/>
              </a:ext>
            </a:extLst>
          </p:cNvPr>
          <p:cNvSpPr/>
          <p:nvPr/>
        </p:nvSpPr>
        <p:spPr>
          <a:xfrm>
            <a:off x="7298723" y="4926227"/>
            <a:ext cx="4514335" cy="1606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E4F994-BC9A-4C6A-8186-E8A5CF6E9582}"/>
              </a:ext>
            </a:extLst>
          </p:cNvPr>
          <p:cNvSpPr txBox="1"/>
          <p:nvPr/>
        </p:nvSpPr>
        <p:spPr>
          <a:xfrm>
            <a:off x="7199381" y="6496906"/>
            <a:ext cx="301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Two Models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093718-F820-4AFD-B532-0CF30B385121}"/>
              </a:ext>
            </a:extLst>
          </p:cNvPr>
          <p:cNvSpPr/>
          <p:nvPr/>
        </p:nvSpPr>
        <p:spPr>
          <a:xfrm>
            <a:off x="6003180" y="5841115"/>
            <a:ext cx="900128" cy="683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EA10F5-2C0D-47FA-A3CB-F8DA3D95F09D}"/>
              </a:ext>
            </a:extLst>
          </p:cNvPr>
          <p:cNvSpPr txBox="1"/>
          <p:nvPr/>
        </p:nvSpPr>
        <p:spPr>
          <a:xfrm>
            <a:off x="5879507" y="6488667"/>
            <a:ext cx="125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Minibatch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46132A-0C8D-430B-B174-DD11FC59E907}"/>
              </a:ext>
            </a:extLst>
          </p:cNvPr>
          <p:cNvSpPr/>
          <p:nvPr/>
        </p:nvSpPr>
        <p:spPr>
          <a:xfrm>
            <a:off x="7603524" y="3748216"/>
            <a:ext cx="3795069" cy="1186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10FBF58-4D28-42F5-A84B-710522128ED0}"/>
              </a:ext>
            </a:extLst>
          </p:cNvPr>
          <p:cNvSpPr txBox="1"/>
          <p:nvPr/>
        </p:nvSpPr>
        <p:spPr>
          <a:xfrm>
            <a:off x="9216397" y="3398817"/>
            <a:ext cx="218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Consistency Cost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880190B-F36C-4E0A-A5D6-DB0794FA2BFD}"/>
              </a:ext>
            </a:extLst>
          </p:cNvPr>
          <p:cNvSpPr/>
          <p:nvPr/>
        </p:nvSpPr>
        <p:spPr>
          <a:xfrm>
            <a:off x="9085047" y="5264669"/>
            <a:ext cx="832022" cy="691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E6C1CD-4A57-45BC-87D6-FC835AFA1E20}"/>
              </a:ext>
            </a:extLst>
          </p:cNvPr>
          <p:cNvSpPr/>
          <p:nvPr/>
        </p:nvSpPr>
        <p:spPr>
          <a:xfrm>
            <a:off x="669923" y="4146193"/>
            <a:ext cx="4956519" cy="280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427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2F9182B-FABD-47D6-AE2E-A501D28B0E32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1"/>
            <a:ext cx="9587980" cy="1028699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ea"/>
              </a:rPr>
              <a:t>Outline</a:t>
            </a:r>
            <a:endParaRPr lang="zh-CN" altLang="en-US" sz="5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679BE3-6D2D-471D-B5F8-D9631BB1C595}"/>
              </a:ext>
            </a:extLst>
          </p:cNvPr>
          <p:cNvSpPr txBox="1"/>
          <p:nvPr/>
        </p:nvSpPr>
        <p:spPr>
          <a:xfrm>
            <a:off x="856959" y="1709358"/>
            <a:ext cx="489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Introduction to WSL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Introduction to UA-MT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UA-MT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j-ea"/>
                <a:ea typeface="+mj-ea"/>
              </a:rPr>
              <a:t>Experiments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Case Study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Q&amp;A</a:t>
            </a: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D951C89-DAC6-4767-90BF-5BAA9F8C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</p:spTree>
    <p:extLst>
      <p:ext uri="{BB962C8B-B14F-4D97-AF65-F5344CB8AC3E}">
        <p14:creationId xmlns:p14="http://schemas.microsoft.com/office/powerpoint/2010/main" val="373576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3A90BA-2BA7-4517-917D-B2E14AD3DDED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6704" y="1505897"/>
            <a:ext cx="658761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Atrial Segmentation Challenge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100 scans in total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80 for training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20 for evaluation</a:t>
            </a:r>
            <a:endParaRPr lang="en-US" altLang="zh-CN" sz="2400" b="1" dirty="0">
              <a:latin typeface="+mn-ea"/>
            </a:endParaRPr>
          </a:p>
          <a:p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Jaccard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Average Surface Distance (ASD)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95% </a:t>
            </a:r>
            <a:r>
              <a:rPr lang="en-US" altLang="zh-CN" sz="2000" dirty="0" err="1"/>
              <a:t>Hausdorff</a:t>
            </a:r>
            <a:r>
              <a:rPr lang="en-US" altLang="zh-CN" sz="2000" dirty="0"/>
              <a:t> Distance (95HD)</a:t>
            </a:r>
            <a:endParaRPr lang="en-US" altLang="zh-CN" sz="2000" b="1" dirty="0"/>
          </a:p>
          <a:p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B050"/>
                </a:solidFill>
                <a:latin typeface="+mn-ea"/>
              </a:rPr>
              <a:t>Outperforms</a:t>
            </a:r>
            <a:r>
              <a:rPr lang="en-US" altLang="zh-CN" dirty="0">
                <a:latin typeface="+mn-ea"/>
              </a:rPr>
              <a:t> the state-of-the-art </a:t>
            </a:r>
          </a:p>
          <a:p>
            <a:r>
              <a:rPr lang="en-US" altLang="zh-CN" dirty="0">
                <a:latin typeface="+mn-ea"/>
              </a:rPr>
              <a:t>      semi-supervised methods</a:t>
            </a:r>
          </a:p>
          <a:p>
            <a:pPr lvl="2"/>
            <a:endParaRPr lang="en-US" altLang="zh-CN" dirty="0">
              <a:latin typeface="+mn-ea"/>
            </a:endParaRPr>
          </a:p>
          <a:p>
            <a:pPr lvl="2"/>
            <a:endParaRPr lang="en-US" altLang="zh-CN" dirty="0">
              <a:latin typeface="+mn-ea"/>
            </a:endParaRPr>
          </a:p>
          <a:p>
            <a:pPr lvl="2"/>
            <a:endParaRPr lang="en-US" altLang="zh-CN" dirty="0">
              <a:latin typeface="+mn-ea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n-ea"/>
                <a:ea typeface="+mn-ea"/>
              </a:rPr>
              <a:t>Experiments</a:t>
            </a:r>
            <a:endParaRPr lang="zh-CN" altLang="en-US" sz="5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016C8DBB-E4DB-4C6E-AEE9-FE8C21B6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A03910-381C-4B2A-8874-5D6BCB193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266" y="1965693"/>
            <a:ext cx="5225537" cy="22870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4AD68F5-B7B3-43A2-9331-A0607827F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382" y="4428426"/>
            <a:ext cx="5264421" cy="197495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CD9498F-CB3A-4530-9AD0-D1F2CF7B7D7A}"/>
              </a:ext>
            </a:extLst>
          </p:cNvPr>
          <p:cNvSpPr/>
          <p:nvPr/>
        </p:nvSpPr>
        <p:spPr>
          <a:xfrm>
            <a:off x="6119919" y="3860143"/>
            <a:ext cx="5225537" cy="339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C9FDE0-ED51-4C42-B2B4-1409ACF1C021}"/>
              </a:ext>
            </a:extLst>
          </p:cNvPr>
          <p:cNvSpPr/>
          <p:nvPr/>
        </p:nvSpPr>
        <p:spPr>
          <a:xfrm>
            <a:off x="6111861" y="2547626"/>
            <a:ext cx="5225537" cy="339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3A90BA-2BA7-4517-917D-B2E14AD3DDED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374" y="1292839"/>
            <a:ext cx="1167035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Segmentation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Compared with the </a:t>
            </a:r>
            <a:r>
              <a:rPr lang="en-US" altLang="zh-CN" b="1" dirty="0">
                <a:latin typeface="+mn-ea"/>
              </a:rPr>
              <a:t>supervised</a:t>
            </a:r>
            <a:r>
              <a:rPr lang="en-US" altLang="zh-CN" dirty="0">
                <a:latin typeface="+mn-ea"/>
              </a:rPr>
              <a:t> method, UA-MT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have higher overlap ratio with the ground truth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produce less false positives</a:t>
            </a:r>
          </a:p>
          <a:p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The network estimates high uncertainty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near the </a:t>
            </a:r>
            <a:r>
              <a:rPr lang="en-US" altLang="zh-CN" b="1" dirty="0">
                <a:latin typeface="+mn-ea"/>
              </a:rPr>
              <a:t>boundary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ambiguous regions </a:t>
            </a:r>
            <a:r>
              <a:rPr lang="en-US" altLang="zh-CN" dirty="0">
                <a:latin typeface="+mn-ea"/>
              </a:rPr>
              <a:t>of great vessels</a:t>
            </a:r>
          </a:p>
          <a:p>
            <a:pPr lvl="2"/>
            <a:endParaRPr lang="en-US" altLang="zh-CN" dirty="0">
              <a:latin typeface="+mn-ea"/>
            </a:endParaRPr>
          </a:p>
          <a:p>
            <a:pPr lvl="2"/>
            <a:endParaRPr lang="en-US" altLang="zh-CN" dirty="0">
              <a:latin typeface="+mn-ea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n-ea"/>
                <a:ea typeface="+mn-ea"/>
              </a:rPr>
              <a:t>Case Study</a:t>
            </a:r>
            <a:endParaRPr lang="zh-CN" altLang="en-US" sz="5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016C8DBB-E4DB-4C6E-AEE9-FE8C21B6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19A348-DA0C-4D30-AC55-FAAC24443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56"/>
          <a:stretch/>
        </p:blipFill>
        <p:spPr>
          <a:xfrm>
            <a:off x="2763590" y="3779492"/>
            <a:ext cx="6663230" cy="274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7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2F9182B-FABD-47D6-AE2E-A501D28B0E32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1"/>
            <a:ext cx="9587980" cy="1028699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ea"/>
              </a:rPr>
              <a:t>Outline</a:t>
            </a:r>
            <a:endParaRPr lang="zh-CN" altLang="en-US" sz="5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679BE3-6D2D-471D-B5F8-D9631BB1C595}"/>
              </a:ext>
            </a:extLst>
          </p:cNvPr>
          <p:cNvSpPr txBox="1"/>
          <p:nvPr/>
        </p:nvSpPr>
        <p:spPr>
          <a:xfrm>
            <a:off x="856959" y="1709358"/>
            <a:ext cx="489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Introduction to WSL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Introduction to UA-MT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UA-MT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Experiments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Case Study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j-ea"/>
                <a:ea typeface="+mj-ea"/>
              </a:rPr>
              <a:t>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Q&amp;A</a:t>
            </a: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D951C89-DAC6-4767-90BF-5BAA9F8C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</p:spTree>
    <p:extLst>
      <p:ext uri="{BB962C8B-B14F-4D97-AF65-F5344CB8AC3E}">
        <p14:creationId xmlns:p14="http://schemas.microsoft.com/office/powerpoint/2010/main" val="41989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CA37D57-A377-47F9-B595-7973FD1A7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517" y="5029763"/>
            <a:ext cx="4087119" cy="72171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73A90BA-2BA7-4517-917D-B2E14AD3DDED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815" y="1492343"/>
            <a:ext cx="741989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Better Uncertainty Estimation Module (UEM)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Uncertainty Estimation Matters</a:t>
            </a:r>
            <a:endParaRPr lang="en-US" altLang="zh-CN" sz="20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The key of success lies in </a:t>
            </a:r>
            <a:r>
              <a:rPr lang="en-US" altLang="zh-CN" b="1" dirty="0">
                <a:solidFill>
                  <a:srgbClr val="00B050"/>
                </a:solidFill>
                <a:latin typeface="+mn-ea"/>
              </a:rPr>
              <a:t>the quality of targets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B050"/>
                </a:solidFill>
                <a:latin typeface="+mn-ea"/>
              </a:rPr>
              <a:t>Effect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Identify difficult cases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Detect out-of-distribution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Weakness of UEM in UA-MT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Only concerning single type of 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Only one metric</a:t>
            </a:r>
            <a:endParaRPr lang="en-US" altLang="zh-CN" sz="20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</a:rPr>
              <a:t>Improvement (of Presentation Level)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More metrics</a:t>
            </a:r>
            <a:r>
              <a:rPr lang="en-US" altLang="zh-CN" dirty="0">
                <a:latin typeface="+mn-ea"/>
              </a:rPr>
              <a:t> to quantify the uncertainty</a:t>
            </a:r>
            <a:r>
              <a:rPr lang="en-US" altLang="zh-CN" dirty="0">
                <a:latin typeface="+mn-ea"/>
                <a:hlinkClick r:id="rId4"/>
              </a:rPr>
              <a:t> [1]</a:t>
            </a:r>
            <a:endParaRPr lang="en-US" altLang="zh-CN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0C0"/>
                </a:solidFill>
              </a:rPr>
              <a:t>Variance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7030A0"/>
                </a:solidFill>
              </a:rPr>
              <a:t>Bhattacharyya Coefficient (BC)</a:t>
            </a:r>
            <a:endParaRPr lang="en-US" altLang="zh-CN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Design an uncertainty-Aware </a:t>
            </a:r>
            <a:r>
              <a:rPr lang="en-US" altLang="zh-CN" b="1" dirty="0">
                <a:latin typeface="+mn-ea"/>
              </a:rPr>
              <a:t>attention module </a:t>
            </a:r>
            <a:r>
              <a:rPr lang="en-US" altLang="zh-CN" dirty="0">
                <a:latin typeface="+mn-ea"/>
                <a:hlinkClick r:id="rId5"/>
              </a:rPr>
              <a:t>[2]</a:t>
            </a:r>
            <a:endParaRPr lang="en-US" altLang="zh-CN" dirty="0">
              <a:latin typeface="+mn-ea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n-ea"/>
                <a:ea typeface="+mn-ea"/>
              </a:rPr>
              <a:t>Improvement</a:t>
            </a:r>
            <a:endParaRPr lang="zh-CN" altLang="en-US" sz="5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016C8DBB-E4DB-4C6E-AEE9-FE8C21B6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20C9B56-5EB2-489B-9695-603D010F2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7267" y="5751481"/>
            <a:ext cx="3770607" cy="72171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1920FF-26DB-4C20-94BA-196FF2ACB1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2868" y="2010250"/>
            <a:ext cx="3947619" cy="273472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93F188F-59AB-4721-9A99-6EC84975CF29}"/>
              </a:ext>
            </a:extLst>
          </p:cNvPr>
          <p:cNvSpPr/>
          <p:nvPr/>
        </p:nvSpPr>
        <p:spPr>
          <a:xfrm>
            <a:off x="7630517" y="5137265"/>
            <a:ext cx="1106159" cy="55053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F7C97E-D47B-4900-BCC7-725E125B8B53}"/>
              </a:ext>
            </a:extLst>
          </p:cNvPr>
          <p:cNvSpPr/>
          <p:nvPr/>
        </p:nvSpPr>
        <p:spPr>
          <a:xfrm>
            <a:off x="7572868" y="5853019"/>
            <a:ext cx="1537881" cy="49011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137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2F9182B-FABD-47D6-AE2E-A501D28B0E32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1"/>
            <a:ext cx="9587980" cy="1028699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ea"/>
              </a:rPr>
              <a:t>Outline</a:t>
            </a:r>
            <a:endParaRPr lang="zh-CN" altLang="en-US" sz="5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679BE3-6D2D-471D-B5F8-D9631BB1C595}"/>
              </a:ext>
            </a:extLst>
          </p:cNvPr>
          <p:cNvSpPr txBox="1"/>
          <p:nvPr/>
        </p:nvSpPr>
        <p:spPr>
          <a:xfrm>
            <a:off x="856959" y="1709358"/>
            <a:ext cx="489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j-ea"/>
                <a:ea typeface="+mj-ea"/>
              </a:rPr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Introduction to WSL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Introduction to UA-MT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UA-MT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Experiments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Case Study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Q&amp;A</a:t>
            </a: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D951C89-DAC6-4767-90BF-5BAA9F8C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</p:spTree>
    <p:extLst>
      <p:ext uri="{BB962C8B-B14F-4D97-AF65-F5344CB8AC3E}">
        <p14:creationId xmlns:p14="http://schemas.microsoft.com/office/powerpoint/2010/main" val="260376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37E2839-2508-4419-84E5-C6B7CB7B5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774" y="3763586"/>
            <a:ext cx="6218350" cy="2915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73A90BA-2BA7-4517-917D-B2E14AD3DDED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437" y="1392596"/>
            <a:ext cx="687957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Transferable Prior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To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make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up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annotation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scarcity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Weakness of UA-MT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Only using single small-scale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No enough knowledge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</a:rPr>
              <a:t>Improvement</a:t>
            </a:r>
            <a:endParaRPr lang="en-US" altLang="zh-CN" sz="20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Exploit the prior knowledge (e.g. shape priors)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learned from assistant modality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to improve the performance on target modality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Style Transfer Module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>
                <a:latin typeface="+mn-ea"/>
                <a:hlinkClick r:id="rId4"/>
              </a:rPr>
              <a:t>[3]</a:t>
            </a:r>
            <a:endParaRPr lang="en-US" altLang="zh-CN" b="1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Produce translated images</a:t>
            </a:r>
          </a:p>
          <a:p>
            <a:pPr lvl="2"/>
            <a:r>
              <a:rPr lang="en-US" altLang="zh-CN" dirty="0">
                <a:latin typeface="+mn-ea"/>
              </a:rPr>
              <a:t>    to address the domain gap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Image Alignment Module </a:t>
            </a:r>
            <a:r>
              <a:rPr lang="en-US" altLang="zh-CN" dirty="0">
                <a:latin typeface="+mn-ea"/>
                <a:hlinkClick r:id="rId5"/>
              </a:rPr>
              <a:t>[4]</a:t>
            </a:r>
            <a:endParaRPr lang="en-US" altLang="zh-CN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To narrow the appearance gap </a:t>
            </a:r>
          </a:p>
          <a:p>
            <a:pPr lvl="2"/>
            <a:r>
              <a:rPr lang="en-US" altLang="zh-CN" dirty="0">
                <a:latin typeface="+mn-ea"/>
              </a:rPr>
              <a:t>    between assistant and target modality data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n-ea"/>
                <a:ea typeface="+mn-ea"/>
              </a:rPr>
              <a:t>Improvement</a:t>
            </a:r>
            <a:endParaRPr lang="zh-CN" altLang="en-US" sz="5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016C8DBB-E4DB-4C6E-AEE9-FE8C21B6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06EFD1-BE47-4A24-B33E-A0329E0C4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3418" y="893824"/>
            <a:ext cx="3895002" cy="27388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7D26B2E0-6C6D-4920-A8E7-8F8E03BC68C6}"/>
              </a:ext>
            </a:extLst>
          </p:cNvPr>
          <p:cNvCxnSpPr>
            <a:cxnSpLocks/>
          </p:cNvCxnSpPr>
          <p:nvPr/>
        </p:nvCxnSpPr>
        <p:spPr>
          <a:xfrm flipV="1">
            <a:off x="4347556" y="2136373"/>
            <a:ext cx="3665913" cy="2560318"/>
          </a:xfrm>
          <a:prstGeom prst="curvedConnector3">
            <a:avLst>
              <a:gd name="adj1" fmla="val 58617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18953ABC-FE75-4481-B727-4B651DB0C02F}"/>
              </a:ext>
            </a:extLst>
          </p:cNvPr>
          <p:cNvCxnSpPr>
            <a:cxnSpLocks/>
          </p:cNvCxnSpPr>
          <p:nvPr/>
        </p:nvCxnSpPr>
        <p:spPr>
          <a:xfrm>
            <a:off x="4729942" y="5777345"/>
            <a:ext cx="2269374" cy="186831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6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2F9182B-FABD-47D6-AE2E-A501D28B0E32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1"/>
            <a:ext cx="9587980" cy="1028699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ea"/>
              </a:rPr>
              <a:t>Outline</a:t>
            </a:r>
            <a:endParaRPr lang="zh-CN" altLang="en-US" sz="5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679BE3-6D2D-471D-B5F8-D9631BB1C595}"/>
              </a:ext>
            </a:extLst>
          </p:cNvPr>
          <p:cNvSpPr txBox="1"/>
          <p:nvPr/>
        </p:nvSpPr>
        <p:spPr>
          <a:xfrm>
            <a:off x="856959" y="1709358"/>
            <a:ext cx="489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Introduction to WSL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Introduction to UA-MT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UA-MT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Experiments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Case Study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j-ea"/>
                <a:ea typeface="+mj-ea"/>
              </a:rPr>
              <a:t>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Q&amp;A</a:t>
            </a: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D951C89-DAC6-4767-90BF-5BAA9F8C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</p:spTree>
    <p:extLst>
      <p:ext uri="{BB962C8B-B14F-4D97-AF65-F5344CB8AC3E}">
        <p14:creationId xmlns:p14="http://schemas.microsoft.com/office/powerpoint/2010/main" val="76222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2F9182B-FABD-47D6-AE2E-A501D28B0E32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ea"/>
              </a:rPr>
              <a:t>Conclusion</a:t>
            </a:r>
            <a:endParaRPr lang="zh-CN" altLang="en-US" sz="5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679BE3-6D2D-471D-B5F8-D9631BB1C595}"/>
              </a:ext>
            </a:extLst>
          </p:cNvPr>
          <p:cNvSpPr txBox="1"/>
          <p:nvPr/>
        </p:nvSpPr>
        <p:spPr>
          <a:xfrm>
            <a:off x="654935" y="1542470"/>
            <a:ext cx="1012988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UA-MT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 novel </a:t>
            </a:r>
            <a:r>
              <a:rPr lang="en-US" altLang="zh-CN" sz="2400" b="1" dirty="0">
                <a:solidFill>
                  <a:srgbClr val="7030A0"/>
                </a:solidFill>
              </a:rPr>
              <a:t>uncertainty-aware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00B050"/>
                </a:solidFill>
              </a:rPr>
              <a:t>semi-supervised learning </a:t>
            </a:r>
            <a:r>
              <a:rPr lang="en-US" altLang="zh-CN" sz="2400" dirty="0"/>
              <a:t>method </a:t>
            </a:r>
          </a:p>
          <a:p>
            <a:r>
              <a:rPr lang="en-US" altLang="zh-CN" sz="2400" dirty="0"/>
              <a:t>     for left atrium segmentation from 3D MR images</a:t>
            </a:r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Encourages the segmentation to be </a:t>
            </a:r>
            <a:r>
              <a:rPr lang="en-US" altLang="zh-CN" sz="2400" b="1" dirty="0">
                <a:solidFill>
                  <a:srgbClr val="7030A0"/>
                </a:solidFill>
              </a:rPr>
              <a:t>consistent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For the same input under different </a:t>
            </a:r>
            <a:r>
              <a:rPr lang="en-US" altLang="zh-CN" sz="2400" b="1" dirty="0">
                <a:solidFill>
                  <a:srgbClr val="00B050"/>
                </a:solidFill>
              </a:rPr>
              <a:t>perturbations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Explore the model </a:t>
            </a:r>
            <a:r>
              <a:rPr lang="en-US" altLang="zh-CN" sz="2400" b="1" dirty="0">
                <a:solidFill>
                  <a:srgbClr val="7030A0"/>
                </a:solidFill>
              </a:rPr>
              <a:t>uncertainty</a:t>
            </a:r>
            <a:r>
              <a:rPr lang="en-US" altLang="zh-CN" sz="2400" dirty="0"/>
              <a:t> to improve the quality of the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B050"/>
                </a:solidFill>
              </a:rPr>
              <a:t>Outperforms</a:t>
            </a:r>
            <a:r>
              <a:rPr lang="en-US" altLang="zh-CN" sz="2400" dirty="0"/>
              <a:t> the state-of-the-art semi-supervised methods</a:t>
            </a: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D6CB8E12-4B7A-41B8-84AA-550606B2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</p:spTree>
    <p:extLst>
      <p:ext uri="{BB962C8B-B14F-4D97-AF65-F5344CB8AC3E}">
        <p14:creationId xmlns:p14="http://schemas.microsoft.com/office/powerpoint/2010/main" val="3799435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2F9182B-FABD-47D6-AE2E-A501D28B0E32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ea"/>
              </a:rPr>
              <a:t>Discussion</a:t>
            </a:r>
            <a:endParaRPr lang="zh-CN" altLang="en-US" sz="5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679BE3-6D2D-471D-B5F8-D9631BB1C595}"/>
              </a:ext>
            </a:extLst>
          </p:cNvPr>
          <p:cNvSpPr txBox="1"/>
          <p:nvPr/>
        </p:nvSpPr>
        <p:spPr>
          <a:xfrm>
            <a:off x="654935" y="1542470"/>
            <a:ext cx="101298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UA-MT for reference (in our project)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7030A0"/>
                </a:solidFill>
              </a:rPr>
              <a:t>Better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Utilize abundant unlabeled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7030A0"/>
                </a:solidFill>
              </a:rPr>
              <a:t>Higher Stability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Uncertainty estimation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Improving training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3"/>
                </a:solidFill>
              </a:rPr>
              <a:t>Explore new ideas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Weakly supervised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Semi-supervised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Label-noise representation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Transfer learning</a:t>
            </a: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D6CB8E12-4B7A-41B8-84AA-550606B2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</p:spTree>
    <p:extLst>
      <p:ext uri="{BB962C8B-B14F-4D97-AF65-F5344CB8AC3E}">
        <p14:creationId xmlns:p14="http://schemas.microsoft.com/office/powerpoint/2010/main" val="1062691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2EFA7B9-6C8D-4455-930F-13396340F2DE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4" y="1351512"/>
            <a:ext cx="7937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A329C6-6119-44A1-AE17-1EC4ECDC6556}"/>
              </a:ext>
            </a:extLst>
          </p:cNvPr>
          <p:cNvSpPr/>
          <p:nvPr/>
        </p:nvSpPr>
        <p:spPr>
          <a:xfrm>
            <a:off x="271054" y="1639556"/>
            <a:ext cx="116483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1200" dirty="0">
                <a:latin typeface="Times New Roman" panose="02020603050405020304" pitchFamily="18" charset="0"/>
              </a:rPr>
              <a:t>1. Bai, W., </a:t>
            </a:r>
            <a:r>
              <a:rPr lang="en-US" altLang="zh-CN" sz="1200" dirty="0" err="1">
                <a:latin typeface="Times New Roman" panose="02020603050405020304" pitchFamily="18" charset="0"/>
              </a:rPr>
              <a:t>Oktay</a:t>
            </a:r>
            <a:r>
              <a:rPr lang="en-US" altLang="zh-CN" sz="1200" dirty="0">
                <a:latin typeface="Times New Roman" panose="02020603050405020304" pitchFamily="18" charset="0"/>
              </a:rPr>
              <a:t>, O., Sinclair, </a:t>
            </a:r>
            <a:r>
              <a:rPr lang="en-US" altLang="zh-CN" sz="1200" dirty="0" err="1">
                <a:latin typeface="Times New Roman" panose="02020603050405020304" pitchFamily="18" charset="0"/>
              </a:rPr>
              <a:t>M.e.a.</a:t>
            </a:r>
            <a:r>
              <a:rPr lang="en-US" altLang="zh-CN" sz="1200" dirty="0">
                <a:latin typeface="Times New Roman" panose="02020603050405020304" pitchFamily="18" charset="0"/>
              </a:rPr>
              <a:t>: Semi-supervised learning for network-based cardiac </a:t>
            </a:r>
            <a:r>
              <a:rPr lang="en-US" altLang="zh-CN" sz="1200" dirty="0" err="1">
                <a:latin typeface="Times New Roman" panose="02020603050405020304" pitchFamily="18" charset="0"/>
              </a:rPr>
              <a:t>mr</a:t>
            </a:r>
            <a:r>
              <a:rPr lang="en-US" altLang="zh-CN" sz="1200" dirty="0">
                <a:latin typeface="Times New Roman" panose="02020603050405020304" pitchFamily="18" charset="0"/>
              </a:rPr>
              <a:t> image segmentation. In: MICCAI. pp. 253–260 (2017)</a:t>
            </a:r>
          </a:p>
          <a:p>
            <a:pPr lvl="0" algn="just"/>
            <a:r>
              <a:rPr lang="en-US" altLang="zh-CN" sz="1200" dirty="0">
                <a:latin typeface="Times New Roman" panose="02020603050405020304" pitchFamily="18" charset="0"/>
              </a:rPr>
              <a:t>2. Baur, C., </a:t>
            </a:r>
            <a:r>
              <a:rPr lang="en-US" altLang="zh-CN" sz="1200" dirty="0" err="1">
                <a:latin typeface="Times New Roman" panose="02020603050405020304" pitchFamily="18" charset="0"/>
              </a:rPr>
              <a:t>Albarqouni</a:t>
            </a:r>
            <a:r>
              <a:rPr lang="en-US" altLang="zh-CN" sz="1200" dirty="0">
                <a:latin typeface="Times New Roman" panose="02020603050405020304" pitchFamily="18" charset="0"/>
              </a:rPr>
              <a:t>, S., </a:t>
            </a:r>
            <a:r>
              <a:rPr lang="en-US" altLang="zh-CN" sz="1200" dirty="0" err="1">
                <a:latin typeface="Times New Roman" panose="02020603050405020304" pitchFamily="18" charset="0"/>
              </a:rPr>
              <a:t>Navab</a:t>
            </a:r>
            <a:r>
              <a:rPr lang="en-US" altLang="zh-CN" sz="1200" dirty="0">
                <a:latin typeface="Times New Roman" panose="02020603050405020304" pitchFamily="18" charset="0"/>
              </a:rPr>
              <a:t>, N.: Semi-supervised deep learning for fully con- </a:t>
            </a:r>
            <a:r>
              <a:rPr lang="en-US" altLang="zh-CN" sz="1200" dirty="0" err="1">
                <a:latin typeface="Times New Roman" panose="02020603050405020304" pitchFamily="18" charset="0"/>
              </a:rPr>
              <a:t>volutional</a:t>
            </a:r>
            <a:r>
              <a:rPr lang="en-US" altLang="zh-CN" sz="1200" dirty="0">
                <a:latin typeface="Times New Roman" panose="02020603050405020304" pitchFamily="18" charset="0"/>
              </a:rPr>
              <a:t> networks. In: MICCAI. pp. 311–319 (2017)</a:t>
            </a:r>
          </a:p>
          <a:p>
            <a:pPr lvl="0" algn="just"/>
            <a:r>
              <a:rPr lang="en-US" altLang="zh-CN" sz="1200" dirty="0">
                <a:latin typeface="Times New Roman" panose="02020603050405020304" pitchFamily="18" charset="0"/>
              </a:rPr>
              <a:t>3.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Chartsias</a:t>
            </a:r>
            <a:r>
              <a:rPr lang="en-US" altLang="zh-CN" sz="1200" dirty="0">
                <a:latin typeface="Times New Roman" panose="02020603050405020304" pitchFamily="18" charset="0"/>
              </a:rPr>
              <a:t>, A., Joyce, T., </a:t>
            </a:r>
            <a:r>
              <a:rPr lang="en-US" altLang="zh-CN" sz="1200" dirty="0" err="1">
                <a:latin typeface="Times New Roman" panose="02020603050405020304" pitchFamily="18" charset="0"/>
              </a:rPr>
              <a:t>Papanastasiou</a:t>
            </a:r>
            <a:r>
              <a:rPr lang="en-US" altLang="zh-CN" sz="1200" dirty="0">
                <a:latin typeface="Times New Roman" panose="02020603050405020304" pitchFamily="18" charset="0"/>
              </a:rPr>
              <a:t>, G., Semple, S., Williams, M., Newby, D., </a:t>
            </a:r>
            <a:r>
              <a:rPr lang="en-US" altLang="zh-CN" sz="1200" dirty="0" err="1">
                <a:latin typeface="Times New Roman" panose="02020603050405020304" pitchFamily="18" charset="0"/>
              </a:rPr>
              <a:t>Dharmakumar</a:t>
            </a:r>
            <a:r>
              <a:rPr lang="en-US" altLang="zh-CN" sz="1200" dirty="0">
                <a:latin typeface="Times New Roman" panose="02020603050405020304" pitchFamily="18" charset="0"/>
              </a:rPr>
              <a:t>, R., </a:t>
            </a:r>
            <a:r>
              <a:rPr lang="en-US" altLang="zh-CN" sz="1200" dirty="0" err="1">
                <a:latin typeface="Times New Roman" panose="02020603050405020304" pitchFamily="18" charset="0"/>
              </a:rPr>
              <a:t>Tsaftaris</a:t>
            </a:r>
            <a:r>
              <a:rPr lang="en-US" altLang="zh-CN" sz="1200" dirty="0">
                <a:latin typeface="Times New Roman" panose="02020603050405020304" pitchFamily="18" charset="0"/>
              </a:rPr>
              <a:t>, S.A.: </a:t>
            </a:r>
            <a:r>
              <a:rPr lang="en-US" altLang="zh-CN" sz="1200" dirty="0" err="1">
                <a:latin typeface="Times New Roman" panose="02020603050405020304" pitchFamily="18" charset="0"/>
              </a:rPr>
              <a:t>Factorised</a:t>
            </a:r>
            <a:r>
              <a:rPr lang="en-US" altLang="zh-CN" sz="1200" dirty="0">
                <a:latin typeface="Times New Roman" panose="02020603050405020304" pitchFamily="18" charset="0"/>
              </a:rPr>
              <a:t> spatial representation learning: ap- plication in semi-supervised myocardial segmentation. MICCAI pp. 490–498 (2018)</a:t>
            </a:r>
          </a:p>
          <a:p>
            <a:pPr lvl="0" algn="just"/>
            <a:r>
              <a:rPr lang="en-US" altLang="zh-CN" sz="1200" dirty="0">
                <a:latin typeface="Times New Roman" panose="02020603050405020304" pitchFamily="18" charset="0"/>
              </a:rPr>
              <a:t>4. Chen, C., Bai, W., </a:t>
            </a:r>
            <a:r>
              <a:rPr lang="en-US" altLang="zh-CN" sz="1200" dirty="0" err="1">
                <a:latin typeface="Times New Roman" panose="02020603050405020304" pitchFamily="18" charset="0"/>
              </a:rPr>
              <a:t>Rueckert</a:t>
            </a:r>
            <a:r>
              <a:rPr lang="en-US" altLang="zh-CN" sz="1200" dirty="0">
                <a:latin typeface="Times New Roman" panose="02020603050405020304" pitchFamily="18" charset="0"/>
              </a:rPr>
              <a:t>, D.: Multi-task learning for left atrial segmentation on </a:t>
            </a:r>
            <a:r>
              <a:rPr lang="en-US" altLang="zh-CN" sz="1200" dirty="0" err="1">
                <a:latin typeface="Times New Roman" panose="02020603050405020304" pitchFamily="18" charset="0"/>
              </a:rPr>
              <a:t>ge-mri</a:t>
            </a:r>
            <a:r>
              <a:rPr lang="en-US" altLang="zh-CN" sz="1200" dirty="0">
                <a:latin typeface="Times New Roman" panose="02020603050405020304" pitchFamily="18" charset="0"/>
              </a:rPr>
              <a:t>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arXiv</a:t>
            </a:r>
            <a:r>
              <a:rPr lang="en-US" altLang="zh-CN" sz="1200" dirty="0">
                <a:latin typeface="Times New Roman" panose="02020603050405020304" pitchFamily="18" charset="0"/>
              </a:rPr>
              <a:t> preprint arXiv:1810.13205 (2018)</a:t>
            </a:r>
          </a:p>
          <a:p>
            <a:pPr lvl="0" algn="just"/>
            <a:r>
              <a:rPr lang="en-US" altLang="zh-CN" sz="1200" dirty="0">
                <a:latin typeface="Times New Roman" panose="02020603050405020304" pitchFamily="18" charset="0"/>
              </a:rPr>
              <a:t>5. Cui, W., Liu, Y., Li, Y., Guo, M., Li, Y., Li, X., Wang, T., Zeng, X., Ye, C.: Semi-supervised brain lesion segmentation with an adapted mean teacher model. In: IPMI. pp. 554–565 (2019)</a:t>
            </a:r>
          </a:p>
          <a:p>
            <a:pPr lvl="0" algn="just"/>
            <a:r>
              <a:rPr lang="en-US" altLang="zh-CN" sz="1200" dirty="0">
                <a:latin typeface="Times New Roman" panose="02020603050405020304" pitchFamily="18" charset="0"/>
              </a:rPr>
              <a:t>6. Dong, N., </a:t>
            </a:r>
            <a:r>
              <a:rPr lang="en-US" altLang="zh-CN" sz="1200" dirty="0" err="1">
                <a:latin typeface="Times New Roman" panose="02020603050405020304" pitchFamily="18" charset="0"/>
              </a:rPr>
              <a:t>Kampffmeyer</a:t>
            </a:r>
            <a:r>
              <a:rPr lang="en-US" altLang="zh-CN" sz="1200" dirty="0">
                <a:latin typeface="Times New Roman" panose="02020603050405020304" pitchFamily="18" charset="0"/>
              </a:rPr>
              <a:t>, M., Liang, X., Wang, Z., Dai, W., Xing, E.: Unsupervised domain adaptation for automatic estimation of cardiothoracic ratio. In: MICCAI. pp. 544–552 (2018)</a:t>
            </a:r>
          </a:p>
          <a:p>
            <a:pPr lvl="0" algn="just"/>
            <a:r>
              <a:rPr lang="en-US" altLang="zh-CN" sz="1200" dirty="0">
                <a:latin typeface="Times New Roman" panose="02020603050405020304" pitchFamily="18" charset="0"/>
              </a:rPr>
              <a:t>7.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Ganaye</a:t>
            </a:r>
            <a:r>
              <a:rPr lang="en-US" altLang="zh-CN" sz="1200" dirty="0">
                <a:latin typeface="Times New Roman" panose="02020603050405020304" pitchFamily="18" charset="0"/>
              </a:rPr>
              <a:t>, P.A., </a:t>
            </a:r>
            <a:r>
              <a:rPr lang="en-US" altLang="zh-CN" sz="1200" dirty="0" err="1">
                <a:latin typeface="Times New Roman" panose="02020603050405020304" pitchFamily="18" charset="0"/>
              </a:rPr>
              <a:t>Sdika</a:t>
            </a:r>
            <a:r>
              <a:rPr lang="en-US" altLang="zh-CN" sz="1200" dirty="0">
                <a:latin typeface="Times New Roman" panose="02020603050405020304" pitchFamily="18" charset="0"/>
              </a:rPr>
              <a:t>, M., Benoit-</a:t>
            </a:r>
            <a:r>
              <a:rPr lang="en-US" altLang="zh-CN" sz="1200" dirty="0" err="1">
                <a:latin typeface="Times New Roman" panose="02020603050405020304" pitchFamily="18" charset="0"/>
              </a:rPr>
              <a:t>Cattin</a:t>
            </a:r>
            <a:r>
              <a:rPr lang="en-US" altLang="zh-CN" sz="1200" dirty="0">
                <a:latin typeface="Times New Roman" panose="02020603050405020304" pitchFamily="18" charset="0"/>
              </a:rPr>
              <a:t>, H.: Semi-supervised learning for </a:t>
            </a:r>
            <a:r>
              <a:rPr lang="en-US" altLang="zh-CN" sz="1200" dirty="0" err="1">
                <a:latin typeface="Times New Roman" panose="02020603050405020304" pitchFamily="18" charset="0"/>
              </a:rPr>
              <a:t>segmen</a:t>
            </a:r>
            <a:r>
              <a:rPr lang="en-US" altLang="zh-CN" sz="1200" dirty="0">
                <a:latin typeface="Times New Roman" panose="02020603050405020304" pitchFamily="18" charset="0"/>
              </a:rPr>
              <a:t>- </a:t>
            </a:r>
            <a:r>
              <a:rPr lang="en-US" altLang="zh-CN" sz="1200" dirty="0" err="1">
                <a:latin typeface="Times New Roman" panose="02020603050405020304" pitchFamily="18" charset="0"/>
              </a:rPr>
              <a:t>tation</a:t>
            </a:r>
            <a:r>
              <a:rPr lang="en-US" altLang="zh-CN" sz="1200" dirty="0">
                <a:latin typeface="Times New Roman" panose="02020603050405020304" pitchFamily="18" charset="0"/>
              </a:rPr>
              <a:t> under semantic constraint. In: MICCAI. pp. 595–602 (2018)</a:t>
            </a:r>
          </a:p>
          <a:p>
            <a:pPr lvl="0" algn="just"/>
            <a:r>
              <a:rPr lang="en-US" altLang="zh-CN" sz="1200" dirty="0">
                <a:latin typeface="Times New Roman" panose="02020603050405020304" pitchFamily="18" charset="0"/>
              </a:rPr>
              <a:t>8. Kendall, A., Gal, Y.: What uncertainties do we need in </a:t>
            </a:r>
            <a:r>
              <a:rPr lang="en-US" altLang="zh-CN" sz="1200" dirty="0" err="1">
                <a:latin typeface="Times New Roman" panose="02020603050405020304" pitchFamily="18" charset="0"/>
              </a:rPr>
              <a:t>bayesian</a:t>
            </a:r>
            <a:r>
              <a:rPr lang="en-US" altLang="zh-CN" sz="1200" dirty="0">
                <a:latin typeface="Times New Roman" panose="02020603050405020304" pitchFamily="18" charset="0"/>
              </a:rPr>
              <a:t> deep learning for computer vision? In: NIPS. pp. 5574–5584 (2017)</a:t>
            </a:r>
          </a:p>
          <a:p>
            <a:pPr lvl="0" algn="just"/>
            <a:r>
              <a:rPr lang="en-US" altLang="zh-CN" sz="1200" dirty="0">
                <a:latin typeface="Times New Roman" panose="02020603050405020304" pitchFamily="18" charset="0"/>
              </a:rPr>
              <a:t>9. Laine, S., Aila, T.: Temporal </a:t>
            </a:r>
            <a:r>
              <a:rPr lang="en-US" altLang="zh-CN" sz="1200" dirty="0" err="1">
                <a:latin typeface="Times New Roman" panose="02020603050405020304" pitchFamily="18" charset="0"/>
              </a:rPr>
              <a:t>ensembling</a:t>
            </a:r>
            <a:r>
              <a:rPr lang="en-US" altLang="zh-CN" sz="1200" dirty="0">
                <a:latin typeface="Times New Roman" panose="02020603050405020304" pitchFamily="18" charset="0"/>
              </a:rPr>
              <a:t> for semi-supervised learning.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arXiv</a:t>
            </a:r>
            <a:r>
              <a:rPr lang="en-US" altLang="zh-CN" sz="1200" dirty="0">
                <a:latin typeface="Times New Roman" panose="02020603050405020304" pitchFamily="18" charset="0"/>
              </a:rPr>
              <a:t> preprint (2016)</a:t>
            </a:r>
          </a:p>
          <a:p>
            <a:pPr lvl="0" algn="just"/>
            <a:r>
              <a:rPr lang="en-US" altLang="zh-CN" sz="1200" dirty="0">
                <a:latin typeface="Times New Roman" panose="02020603050405020304" pitchFamily="18" charset="0"/>
              </a:rPr>
              <a:t>10. Li, X., Yu, L., Chen, H., Fu, C.W., Heng, P.A.: Semi-supervised skin lesion seg- mentation via transformation consistent self-</a:t>
            </a:r>
            <a:r>
              <a:rPr lang="en-US" altLang="zh-CN" sz="1200" dirty="0" err="1">
                <a:latin typeface="Times New Roman" panose="02020603050405020304" pitchFamily="18" charset="0"/>
              </a:rPr>
              <a:t>ensembling</a:t>
            </a:r>
            <a:r>
              <a:rPr lang="en-US" altLang="zh-CN" sz="1200" dirty="0">
                <a:latin typeface="Times New Roman" panose="02020603050405020304" pitchFamily="18" charset="0"/>
              </a:rPr>
              <a:t> model. BMVC (2018)</a:t>
            </a:r>
          </a:p>
          <a:p>
            <a:pPr lvl="0" algn="just"/>
            <a:r>
              <a:rPr lang="en-US" altLang="zh-CN" sz="1200" dirty="0">
                <a:latin typeface="Times New Roman" panose="02020603050405020304" pitchFamily="18" charset="0"/>
              </a:rPr>
              <a:t>11.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Milletari</a:t>
            </a:r>
            <a:r>
              <a:rPr lang="en-US" altLang="zh-CN" sz="1200" dirty="0">
                <a:latin typeface="Times New Roman" panose="02020603050405020304" pitchFamily="18" charset="0"/>
              </a:rPr>
              <a:t>, F., </a:t>
            </a:r>
            <a:r>
              <a:rPr lang="en-US" altLang="zh-CN" sz="1200" dirty="0" err="1">
                <a:latin typeface="Times New Roman" panose="02020603050405020304" pitchFamily="18" charset="0"/>
              </a:rPr>
              <a:t>Navab</a:t>
            </a:r>
            <a:r>
              <a:rPr lang="en-US" altLang="zh-CN" sz="1200" dirty="0">
                <a:latin typeface="Times New Roman" panose="02020603050405020304" pitchFamily="18" charset="0"/>
              </a:rPr>
              <a:t>, N., Ahmadi, S.A.: V-net: Fully convolutional neural networks for volumetric medical image segmentation. In: 3DV. pp. 565–571 (2016)</a:t>
            </a:r>
          </a:p>
          <a:p>
            <a:pPr lvl="0" algn="just"/>
            <a:r>
              <a:rPr lang="en-US" altLang="zh-CN" sz="1200" dirty="0">
                <a:latin typeface="Times New Roman" panose="02020603050405020304" pitchFamily="18" charset="0"/>
              </a:rPr>
              <a:t>12.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Nie</a:t>
            </a:r>
            <a:r>
              <a:rPr lang="en-US" altLang="zh-CN" sz="1200" dirty="0">
                <a:latin typeface="Times New Roman" panose="02020603050405020304" pitchFamily="18" charset="0"/>
              </a:rPr>
              <a:t>, D., Gao, Y., Wang, L., Shen, D.: </a:t>
            </a:r>
            <a:r>
              <a:rPr lang="en-US" altLang="zh-CN" sz="1200" dirty="0" err="1">
                <a:latin typeface="Times New Roman" panose="02020603050405020304" pitchFamily="18" charset="0"/>
              </a:rPr>
              <a:t>Asdnet</a:t>
            </a:r>
            <a:r>
              <a:rPr lang="en-US" altLang="zh-CN" sz="1200" dirty="0">
                <a:latin typeface="Times New Roman" panose="02020603050405020304" pitchFamily="18" charset="0"/>
              </a:rPr>
              <a:t>: Attention based semi-supervised deep networks for medical image segmentation. In: MICCAI. pp. 370–378 (2018)</a:t>
            </a:r>
          </a:p>
          <a:p>
            <a:pPr lvl="0" algn="just"/>
            <a:r>
              <a:rPr lang="en-US" altLang="zh-CN" sz="1200" dirty="0">
                <a:latin typeface="Times New Roman" panose="02020603050405020304" pitchFamily="18" charset="0"/>
              </a:rPr>
              <a:t>13. Perone, C.S., Cohen-Adad, J.: Deep semi-supervised segmentation with weight- averaged consistency targets. In: DLMIA workshop (2018)</a:t>
            </a:r>
          </a:p>
          <a:p>
            <a:pPr lvl="0" algn="just"/>
            <a:r>
              <a:rPr lang="en-US" altLang="zh-CN" sz="1200" dirty="0">
                <a:latin typeface="Times New Roman" panose="02020603050405020304" pitchFamily="18" charset="0"/>
              </a:rPr>
              <a:t>14.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Tarvainen</a:t>
            </a:r>
            <a:r>
              <a:rPr lang="en-US" altLang="zh-CN" sz="1200" dirty="0">
                <a:latin typeface="Times New Roman" panose="02020603050405020304" pitchFamily="18" charset="0"/>
              </a:rPr>
              <a:t>, A., </a:t>
            </a:r>
            <a:r>
              <a:rPr lang="en-US" altLang="zh-CN" sz="1200" dirty="0" err="1">
                <a:latin typeface="Times New Roman" panose="02020603050405020304" pitchFamily="18" charset="0"/>
              </a:rPr>
              <a:t>Valpola</a:t>
            </a:r>
            <a:r>
              <a:rPr lang="en-US" altLang="zh-CN" sz="1200" dirty="0">
                <a:latin typeface="Times New Roman" panose="02020603050405020304" pitchFamily="18" charset="0"/>
              </a:rPr>
              <a:t>, H.: Mean teachers are better role models: Weight-averaged consistency targets improve semi-supervised deep learning results. In: NIPS (2017)</a:t>
            </a:r>
          </a:p>
          <a:p>
            <a:pPr lvl="0" algn="just"/>
            <a:r>
              <a:rPr lang="en-US" altLang="zh-CN" sz="1200" dirty="0">
                <a:latin typeface="Times New Roman" panose="02020603050405020304" pitchFamily="18" charset="0"/>
              </a:rPr>
              <a:t>15.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Xiong</a:t>
            </a:r>
            <a:r>
              <a:rPr lang="en-US" altLang="zh-CN" sz="1200" dirty="0">
                <a:latin typeface="Times New Roman" panose="02020603050405020304" pitchFamily="18" charset="0"/>
              </a:rPr>
              <a:t>, Z., Fedorov, V.V., Fu, X., Cheng, E., Macleod, R., Zhao, J.: Fully automatic left atrium segmentation from late gadolinium enhanced magnetic resonance </a:t>
            </a:r>
            <a:r>
              <a:rPr lang="en-US" altLang="zh-CN" sz="1200" dirty="0" err="1">
                <a:latin typeface="Times New Roman" panose="02020603050405020304" pitchFamily="18" charset="0"/>
              </a:rPr>
              <a:t>imag</a:t>
            </a:r>
            <a:r>
              <a:rPr lang="en-US" altLang="zh-CN" sz="1200" dirty="0">
                <a:latin typeface="Times New Roman" panose="02020603050405020304" pitchFamily="18" charset="0"/>
              </a:rPr>
              <a:t>- </a:t>
            </a:r>
            <a:r>
              <a:rPr lang="en-US" altLang="zh-CN" sz="1200" dirty="0" err="1">
                <a:latin typeface="Times New Roman" panose="02020603050405020304" pitchFamily="18" charset="0"/>
              </a:rPr>
              <a:t>ing</a:t>
            </a:r>
            <a:r>
              <a:rPr lang="en-US" altLang="zh-CN" sz="1200" dirty="0">
                <a:latin typeface="Times New Roman" panose="02020603050405020304" pitchFamily="18" charset="0"/>
              </a:rPr>
              <a:t> using a dual fully convolutional neural network. TMI 38(2), 515–524 (2019)</a:t>
            </a:r>
          </a:p>
          <a:p>
            <a:pPr lvl="0" algn="just"/>
            <a:r>
              <a:rPr lang="en-US" altLang="zh-CN" sz="1200" dirty="0">
                <a:latin typeface="Times New Roman" panose="02020603050405020304" pitchFamily="18" charset="0"/>
              </a:rPr>
              <a:t>16. Yang, X., </a:t>
            </a:r>
            <a:r>
              <a:rPr lang="en-US" altLang="zh-CN" sz="1200" dirty="0" err="1">
                <a:latin typeface="Times New Roman" panose="02020603050405020304" pitchFamily="18" charset="0"/>
              </a:rPr>
              <a:t>Bian</a:t>
            </a:r>
            <a:r>
              <a:rPr lang="en-US" altLang="zh-CN" sz="1200" dirty="0">
                <a:latin typeface="Times New Roman" panose="02020603050405020304" pitchFamily="18" charset="0"/>
              </a:rPr>
              <a:t>, C., Yu, L., Ni, D., Heng, P.A.: Hybrid loss guided convolutional networks for whole heart parsing. In: International Workshop on STACOM (2017)</a:t>
            </a:r>
          </a:p>
          <a:p>
            <a:pPr lvl="0" algn="just"/>
            <a:r>
              <a:rPr lang="en-US" altLang="zh-CN" sz="1200" dirty="0">
                <a:latin typeface="Times New Roman" panose="02020603050405020304" pitchFamily="18" charset="0"/>
              </a:rPr>
              <a:t>17. Yu, L., Cheng, J.Z., Dou, Q., Yang, X., Chen, H., Qin, J., Heng, P.A.: Automatic 3d cardiovascular </a:t>
            </a:r>
            <a:r>
              <a:rPr lang="en-US" altLang="zh-CN" sz="1200" dirty="0" err="1">
                <a:latin typeface="Times New Roman" panose="02020603050405020304" pitchFamily="18" charset="0"/>
              </a:rPr>
              <a:t>mr</a:t>
            </a:r>
            <a:r>
              <a:rPr lang="en-US" altLang="zh-CN" sz="1200" dirty="0">
                <a:latin typeface="Times New Roman" panose="02020603050405020304" pitchFamily="18" charset="0"/>
              </a:rPr>
              <a:t> segmentation with densely-connected volumetric convnets. In: MICCAI. pp. 287–295. Springer (2017)</a:t>
            </a:r>
          </a:p>
          <a:p>
            <a:pPr lvl="0" algn="just"/>
            <a:r>
              <a:rPr lang="en-US" altLang="zh-CN" sz="1200" dirty="0">
                <a:latin typeface="Times New Roman" panose="02020603050405020304" pitchFamily="18" charset="0"/>
              </a:rPr>
              <a:t>18. Zhang, Y., Yang, L., Chen, J., </a:t>
            </a:r>
            <a:r>
              <a:rPr lang="en-US" altLang="zh-CN" sz="1200" dirty="0" err="1">
                <a:latin typeface="Times New Roman" panose="02020603050405020304" pitchFamily="18" charset="0"/>
              </a:rPr>
              <a:t>Fredericksen</a:t>
            </a:r>
            <a:r>
              <a:rPr lang="en-US" altLang="zh-CN" sz="1200" dirty="0">
                <a:latin typeface="Times New Roman" panose="02020603050405020304" pitchFamily="18" charset="0"/>
              </a:rPr>
              <a:t>, M., Hughes, D.P., Chen, D.Z.: Deep adversarial networks for biomedical image segmentation utilizing unannotated </a:t>
            </a:r>
            <a:r>
              <a:rPr lang="en-US" altLang="zh-CN" sz="1200" dirty="0" err="1">
                <a:latin typeface="Times New Roman" panose="02020603050405020304" pitchFamily="18" charset="0"/>
              </a:rPr>
              <a:t>im</a:t>
            </a:r>
            <a:r>
              <a:rPr lang="en-US" altLang="zh-CN" sz="1200" dirty="0">
                <a:latin typeface="Times New Roman" panose="02020603050405020304" pitchFamily="18" charset="0"/>
              </a:rPr>
              <a:t>- ages. In: MICCAI. pp. 408–416 (2017)</a:t>
            </a:r>
          </a:p>
          <a:p>
            <a:pPr lvl="0" algn="just"/>
            <a:r>
              <a:rPr lang="en-US" altLang="zh-CN" sz="1200" dirty="0">
                <a:latin typeface="Times New Roman" panose="02020603050405020304" pitchFamily="18" charset="0"/>
              </a:rPr>
              <a:t>19. Zhou, Y., Wang, Y., Tang, P., Bai, S., Shen, W., Fishman, E.K., Yuille, A.L.: Semi- supervised multi-organ segmentation via multi-planar co-training.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arXiv</a:t>
            </a:r>
            <a:r>
              <a:rPr lang="en-US" altLang="zh-CN" sz="1200" dirty="0">
                <a:latin typeface="Times New Roman" panose="02020603050405020304" pitchFamily="18" charset="0"/>
              </a:rPr>
              <a:t> preprint arXiv:1804.02586 (2018)</a:t>
            </a:r>
          </a:p>
        </p:txBody>
      </p:sp>
      <p:sp>
        <p:nvSpPr>
          <p:cNvPr id="9" name="页脚占位符 2">
            <a:extLst>
              <a:ext uri="{FF2B5EF4-FFF2-40B4-BE49-F238E27FC236}">
                <a16:creationId xmlns:a16="http://schemas.microsoft.com/office/drawing/2014/main" id="{2CBA71AF-E6DE-495C-9820-F69CF6C9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</p:spTree>
    <p:extLst>
      <p:ext uri="{BB962C8B-B14F-4D97-AF65-F5344CB8AC3E}">
        <p14:creationId xmlns:p14="http://schemas.microsoft.com/office/powerpoint/2010/main" val="1822506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619630" y="2449235"/>
            <a:ext cx="5263979" cy="180460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300" dirty="0"/>
              <a:t>Q&amp;A</a:t>
            </a:r>
            <a:br>
              <a:rPr lang="en-US" altLang="zh-CN" dirty="0"/>
            </a:br>
            <a:r>
              <a:rPr lang="en-US" altLang="zh-CN" dirty="0"/>
              <a:t>Thanks for your attention!</a:t>
            </a:r>
            <a:br>
              <a:rPr lang="en-US" altLang="zh-CN" sz="4000" dirty="0"/>
            </a:br>
            <a:endParaRPr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F3779B-88B6-4980-AFCC-DA8217196783}"/>
              </a:ext>
            </a:extLst>
          </p:cNvPr>
          <p:cNvSpPr txBox="1"/>
          <p:nvPr/>
        </p:nvSpPr>
        <p:spPr>
          <a:xfrm>
            <a:off x="8361405" y="1206850"/>
            <a:ext cx="3715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ea"/>
                <a:ea typeface="+mj-ea"/>
              </a:rPr>
              <a:t>Outline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ea"/>
                <a:ea typeface="+mj-ea"/>
                <a:hlinkClick r:id="rId3" action="ppaction://hlinksldjump"/>
              </a:rPr>
              <a:t>Background</a:t>
            </a:r>
            <a:endParaRPr lang="en-US" altLang="zh-CN" sz="24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ea"/>
                <a:ea typeface="+mj-ea"/>
                <a:hlinkClick r:id="rId4" action="ppaction://hlinksldjump"/>
              </a:rPr>
              <a:t>Introduction</a:t>
            </a:r>
            <a:endParaRPr lang="en-US" altLang="zh-CN" sz="24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ea"/>
                <a:ea typeface="+mj-ea"/>
                <a:hlinkClick r:id="rId5" action="ppaction://hlinksldjump"/>
              </a:rPr>
              <a:t>UA-MT</a:t>
            </a:r>
            <a:endParaRPr lang="en-US" altLang="zh-CN" sz="24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ea"/>
                <a:ea typeface="+mj-ea"/>
                <a:hlinkClick r:id="rId6" action="ppaction://hlinksldjump"/>
              </a:rPr>
              <a:t>Experiments</a:t>
            </a:r>
            <a:endParaRPr lang="en-US" altLang="zh-CN" sz="24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ea"/>
                <a:ea typeface="+mj-ea"/>
                <a:hlinkClick r:id="rId7" action="ppaction://hlinksldjump"/>
              </a:rPr>
              <a:t>Case Study</a:t>
            </a:r>
            <a:endParaRPr lang="en-US" altLang="zh-CN" sz="24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ea"/>
                <a:ea typeface="+mj-ea"/>
                <a:hlinkClick r:id="rId8" action="ppaction://hlinksldjump"/>
              </a:rPr>
              <a:t>Improvement</a:t>
            </a:r>
            <a:endParaRPr lang="en-US" altLang="zh-CN" sz="24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ea"/>
                <a:ea typeface="+mj-ea"/>
                <a:hlinkClick r:id="rId9" action="ppaction://hlinksldjump"/>
              </a:rPr>
              <a:t>Conclusion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BBB99E2-14A1-44B6-AF85-53B6ED30FE3F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ea"/>
              </a:rPr>
              <a:t>Background</a:t>
            </a:r>
            <a:endParaRPr lang="zh-CN" altLang="en-US" sz="5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4F8D83-5DCC-45FE-9DBD-FFACB51281CD}"/>
              </a:ext>
            </a:extLst>
          </p:cNvPr>
          <p:cNvSpPr txBox="1"/>
          <p:nvPr/>
        </p:nvSpPr>
        <p:spPr>
          <a:xfrm>
            <a:off x="372768" y="1397704"/>
            <a:ext cx="11992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Information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Paper-1: A Brief Introduction to Weakly 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Authors: </a:t>
            </a:r>
            <a:r>
              <a:rPr lang="en-US" altLang="zh-CN" sz="2000" b="1" dirty="0" err="1">
                <a:solidFill>
                  <a:srgbClr val="7030A0"/>
                </a:solidFill>
              </a:rPr>
              <a:t>Zhi</a:t>
            </a:r>
            <a:r>
              <a:rPr lang="en-US" altLang="zh-CN" sz="2000" b="1" dirty="0">
                <a:solidFill>
                  <a:srgbClr val="7030A0"/>
                </a:solidFill>
              </a:rPr>
              <a:t>-Hua Zhou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Publish: National Science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Url: </a:t>
            </a:r>
            <a:r>
              <a:rPr lang="en-US" altLang="zh-CN" sz="2000" dirty="0">
                <a:hlinkClick r:id="rId3"/>
              </a:rPr>
              <a:t>https://academic.oup.com/nsr/article/5/1/44/4093912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Paper-2: Uncertainty-aware Self-</a:t>
            </a:r>
            <a:r>
              <a:rPr lang="en-US" altLang="zh-CN" sz="2000" dirty="0" err="1"/>
              <a:t>ensembling</a:t>
            </a:r>
            <a:r>
              <a:rPr lang="en-US" altLang="zh-CN" sz="2000" dirty="0"/>
              <a:t> Model for Semi-supervised 3D Left Atrium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Authors: </a:t>
            </a:r>
            <a:r>
              <a:rPr lang="de-DE" altLang="zh-CN" sz="2000" b="1" dirty="0">
                <a:solidFill>
                  <a:srgbClr val="7030A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Lequan Yu</a:t>
            </a:r>
            <a:r>
              <a:rPr lang="de-DE" altLang="zh-CN" sz="2000" b="1" dirty="0">
                <a:solidFill>
                  <a:srgbClr val="7030A0"/>
                </a:solidFill>
              </a:rPr>
              <a:t>, </a:t>
            </a:r>
            <a:r>
              <a:rPr lang="de-DE" altLang="zh-CN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Shujun Wang</a:t>
            </a:r>
            <a:r>
              <a:rPr lang="de-DE" altLang="zh-CN" sz="2000" dirty="0"/>
              <a:t>, </a:t>
            </a:r>
            <a:r>
              <a:rPr lang="de-DE" altLang="zh-CN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Xiaomeng Li</a:t>
            </a:r>
            <a:r>
              <a:rPr lang="de-DE" altLang="zh-CN" sz="2000" dirty="0"/>
              <a:t>, </a:t>
            </a:r>
            <a:r>
              <a:rPr lang="de-DE" altLang="zh-CN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Chi-Wing Fu</a:t>
            </a:r>
            <a:r>
              <a:rPr lang="de-DE" altLang="zh-CN" sz="2000" dirty="0"/>
              <a:t>, </a:t>
            </a:r>
            <a:r>
              <a:rPr lang="de-DE" altLang="zh-CN" sz="2000" b="1" dirty="0">
                <a:solidFill>
                  <a:srgbClr val="7030A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Pheng-Ann Heng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Publish: MICCAI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Url: </a:t>
            </a:r>
            <a:r>
              <a:rPr lang="en-US" altLang="zh-CN" sz="2000" dirty="0">
                <a:hlinkClick r:id="rId9"/>
              </a:rPr>
              <a:t>https</a:t>
            </a:r>
            <a:r>
              <a:rPr lang="en-US" altLang="zh-CN" sz="2000" dirty="0">
                <a:hlinkClick r:id="rId9"/>
              </a:rPr>
              <a:t>://arxiv.org/abs/1907.07034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Code: </a:t>
            </a:r>
            <a:r>
              <a:rPr lang="en-US" altLang="zh-CN" sz="2000" dirty="0">
                <a:hlinkClick r:id="rId10"/>
              </a:rPr>
              <a:t>https://github.com/yulequan/UA-MT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906208F-2356-4569-BC3D-2ECD64C9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>
                <a:latin typeface="+mn-ea"/>
              </a:rPr>
              <a:t>Zhanke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</p:spTree>
    <p:extLst>
      <p:ext uri="{BB962C8B-B14F-4D97-AF65-F5344CB8AC3E}">
        <p14:creationId xmlns:p14="http://schemas.microsoft.com/office/powerpoint/2010/main" val="276455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2F9182B-FABD-47D6-AE2E-A501D28B0E32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1"/>
            <a:ext cx="9587980" cy="1028699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ea"/>
              </a:rPr>
              <a:t>Outline</a:t>
            </a:r>
            <a:endParaRPr lang="zh-CN" altLang="en-US" sz="5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679BE3-6D2D-471D-B5F8-D9631BB1C595}"/>
              </a:ext>
            </a:extLst>
          </p:cNvPr>
          <p:cNvSpPr txBox="1"/>
          <p:nvPr/>
        </p:nvSpPr>
        <p:spPr>
          <a:xfrm>
            <a:off x="856959" y="1709358"/>
            <a:ext cx="489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j-ea"/>
                <a:ea typeface="+mj-ea"/>
              </a:rPr>
              <a:t>Introduction to WSL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Introduction to UA-MT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UA-MT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Experiments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Case Study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Q&amp;A</a:t>
            </a: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D951C89-DAC6-4767-90BF-5BAA9F8C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</p:spTree>
    <p:extLst>
      <p:ext uri="{BB962C8B-B14F-4D97-AF65-F5344CB8AC3E}">
        <p14:creationId xmlns:p14="http://schemas.microsoft.com/office/powerpoint/2010/main" val="292887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BBB99E2-14A1-44B6-AF85-53B6ED30FE3F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ea"/>
              </a:rPr>
              <a:t>Introduction to WSL</a:t>
            </a:r>
            <a:endParaRPr lang="zh-CN" altLang="en-US" sz="5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4F8D83-5DCC-45FE-9DBD-FFACB51281CD}"/>
              </a:ext>
            </a:extLst>
          </p:cNvPr>
          <p:cNvSpPr txBox="1"/>
          <p:nvPr/>
        </p:nvSpPr>
        <p:spPr>
          <a:xfrm>
            <a:off x="672985" y="1457524"/>
            <a:ext cx="101584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Weakly Supervised Learning (WSL)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Motivation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In many tasks, it is difficult to get </a:t>
            </a:r>
            <a:r>
              <a:rPr lang="en-US" altLang="zh-CN" sz="2400" b="1" dirty="0">
                <a:solidFill>
                  <a:srgbClr val="7030A0"/>
                </a:solidFill>
              </a:rPr>
              <a:t>strong supervision information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like fully ground-truth labels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due to the </a:t>
            </a:r>
            <a:r>
              <a:rPr lang="en-US" altLang="zh-CN" sz="2400" b="1" dirty="0">
                <a:solidFill>
                  <a:srgbClr val="7030A0"/>
                </a:solidFill>
              </a:rPr>
              <a:t>high cost </a:t>
            </a:r>
            <a:r>
              <a:rPr lang="en-US" altLang="zh-CN" sz="2400" dirty="0"/>
              <a:t>of data labeling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Taxonomy of WSL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7030A0"/>
                </a:solidFill>
              </a:rPr>
              <a:t>Incomplete Supervision </a:t>
            </a:r>
            <a:r>
              <a:rPr lang="zh-CN" altLang="en-US" b="1" dirty="0">
                <a:solidFill>
                  <a:srgbClr val="7030A0"/>
                </a:solidFill>
              </a:rPr>
              <a:t>不完全监督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Lack of annotations (i.e., existing plenty of unlabeled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7030A0"/>
                </a:solidFill>
              </a:rPr>
              <a:t>Inexact Supervision </a:t>
            </a:r>
            <a:r>
              <a:rPr lang="zh-CN" altLang="en-US" b="1" dirty="0">
                <a:solidFill>
                  <a:srgbClr val="7030A0"/>
                </a:solidFill>
              </a:rPr>
              <a:t>不确切监督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Only coarse annotations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7030A0"/>
                </a:solidFill>
              </a:rPr>
              <a:t>Inaccurate Supervision </a:t>
            </a:r>
            <a:r>
              <a:rPr lang="zh-CN" altLang="en-US" b="1" dirty="0">
                <a:solidFill>
                  <a:srgbClr val="7030A0"/>
                </a:solidFill>
              </a:rPr>
              <a:t>不准确监督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Learning with label noise</a:t>
            </a: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906208F-2356-4569-BC3D-2ECD64C9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</p:spTree>
    <p:extLst>
      <p:ext uri="{BB962C8B-B14F-4D97-AF65-F5344CB8AC3E}">
        <p14:creationId xmlns:p14="http://schemas.microsoft.com/office/powerpoint/2010/main" val="319486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BBB99E2-14A1-44B6-AF85-53B6ED30FE3F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ea"/>
              </a:rPr>
              <a:t>Introduction to WSL</a:t>
            </a:r>
            <a:endParaRPr lang="zh-CN" altLang="en-US" sz="5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4F8D83-5DCC-45FE-9DBD-FFACB51281CD}"/>
              </a:ext>
            </a:extLst>
          </p:cNvPr>
          <p:cNvSpPr txBox="1"/>
          <p:nvPr/>
        </p:nvSpPr>
        <p:spPr>
          <a:xfrm>
            <a:off x="654328" y="1448978"/>
            <a:ext cx="10158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Weakly Supervised Learning (WSL)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Taxonomy of WSL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7030A0"/>
                </a:solidFill>
              </a:rPr>
              <a:t>Incomplete</a:t>
            </a:r>
            <a:r>
              <a:rPr lang="en-US" altLang="zh-CN" sz="2400" dirty="0"/>
              <a:t> Supervision </a:t>
            </a:r>
            <a:r>
              <a:rPr lang="zh-CN" altLang="en-US" sz="2400" dirty="0"/>
              <a:t>不完全监督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7030A0"/>
                </a:solidFill>
              </a:rPr>
              <a:t>Inexact</a:t>
            </a:r>
            <a:r>
              <a:rPr lang="en-US" altLang="zh-CN" sz="2400" dirty="0"/>
              <a:t> Supervision	     </a:t>
            </a:r>
            <a:r>
              <a:rPr lang="zh-CN" altLang="en-US" sz="2400" dirty="0"/>
              <a:t>不确切监督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7030A0"/>
                </a:solidFill>
              </a:rPr>
              <a:t>Inaccurate</a:t>
            </a:r>
            <a:r>
              <a:rPr lang="en-US" altLang="zh-CN" sz="2400" dirty="0"/>
              <a:t> Supervision  </a:t>
            </a:r>
            <a:r>
              <a:rPr lang="zh-CN" altLang="en-US" sz="2400" dirty="0"/>
              <a:t>不准确监督</a:t>
            </a: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906208F-2356-4569-BC3D-2ECD64C9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B94064-6E88-45B2-B73F-CB185D2D8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28" y="4006331"/>
            <a:ext cx="3237176" cy="1938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BFE3AE-46D4-416A-97DC-5136C7200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740" y="1528045"/>
            <a:ext cx="3702240" cy="2165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BE3CE3-40CF-4209-9A95-EA5A5CDB2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783" y="3999042"/>
            <a:ext cx="3103314" cy="1938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E0AE44F-E4C4-42CA-8549-D4578A69B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307" y="3999042"/>
            <a:ext cx="3484673" cy="1947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294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2F9182B-FABD-47D6-AE2E-A501D28B0E32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1"/>
            <a:ext cx="9587980" cy="1028699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ea"/>
              </a:rPr>
              <a:t>Outline</a:t>
            </a:r>
            <a:endParaRPr lang="zh-CN" altLang="en-US" sz="5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679BE3-6D2D-471D-B5F8-D9631BB1C595}"/>
              </a:ext>
            </a:extLst>
          </p:cNvPr>
          <p:cNvSpPr txBox="1"/>
          <p:nvPr/>
        </p:nvSpPr>
        <p:spPr>
          <a:xfrm>
            <a:off x="856959" y="1709358"/>
            <a:ext cx="489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Introduction to WSL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j-ea"/>
                <a:ea typeface="+mj-ea"/>
              </a:rPr>
              <a:t>Introduction to UA-MT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UA-MT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Experiments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Case Study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Q&amp;A</a:t>
            </a: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D951C89-DAC6-4767-90BF-5BAA9F8C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</p:spTree>
    <p:extLst>
      <p:ext uri="{BB962C8B-B14F-4D97-AF65-F5344CB8AC3E}">
        <p14:creationId xmlns:p14="http://schemas.microsoft.com/office/powerpoint/2010/main" val="118966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BBB99E2-14A1-44B6-AF85-53B6ED30FE3F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ea"/>
              </a:rPr>
              <a:t>Introduction to UA-MT</a:t>
            </a:r>
            <a:endParaRPr lang="zh-CN" altLang="en-US" sz="5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4F8D83-5DCC-45FE-9DBD-FFACB51281CD}"/>
              </a:ext>
            </a:extLst>
          </p:cNvPr>
          <p:cNvSpPr txBox="1"/>
          <p:nvPr/>
        </p:nvSpPr>
        <p:spPr>
          <a:xfrm>
            <a:off x="672985" y="1457524"/>
            <a:ext cx="10158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3D Left Atrium(LA) Segmentation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Pathology: 	Atrial Fibrillation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Images: 3D Gadolinium-Enhanced Magnetic Resonance (MR) Imaging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Labels : 3D Binary Masks of the Left Atrial Cavity</a:t>
            </a: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906208F-2356-4569-BC3D-2ECD64C9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FBDE50-3ED5-4F6C-B071-CFA7E295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51" y="3232693"/>
            <a:ext cx="8537697" cy="299160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D87A3E3-2B06-4A8D-B89C-4F9683C6CCF2}"/>
              </a:ext>
            </a:extLst>
          </p:cNvPr>
          <p:cNvSpPr txBox="1"/>
          <p:nvPr/>
        </p:nvSpPr>
        <p:spPr>
          <a:xfrm>
            <a:off x="8069840" y="6413708"/>
            <a:ext cx="4122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altLang="zh-CN" b="0" i="0" u="none" strike="noStrike" dirty="0">
                <a:solidFill>
                  <a:srgbClr val="666666"/>
                </a:solidFill>
                <a:effectLst/>
                <a:latin typeface="Helvetica Neue"/>
                <a:hlinkClick r:id="rId4" tooltip="2018 Atrial Segmentation Challenge"/>
              </a:rPr>
              <a:t>2018 Atrial Segmentation Challenge</a:t>
            </a:r>
          </a:p>
        </p:txBody>
      </p:sp>
    </p:spTree>
    <p:extLst>
      <p:ext uri="{BB962C8B-B14F-4D97-AF65-F5344CB8AC3E}">
        <p14:creationId xmlns:p14="http://schemas.microsoft.com/office/powerpoint/2010/main" val="412047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BBB99E2-14A1-44B6-AF85-53B6ED30FE3F}"/>
              </a:ext>
            </a:extLst>
          </p:cNvPr>
          <p:cNvSpPr/>
          <p:nvPr/>
        </p:nvSpPr>
        <p:spPr>
          <a:xfrm>
            <a:off x="0" y="1"/>
            <a:ext cx="12192000" cy="11203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4F8D83-5DCC-45FE-9DBD-FFACB51281CD}"/>
              </a:ext>
            </a:extLst>
          </p:cNvPr>
          <p:cNvSpPr txBox="1"/>
          <p:nvPr/>
        </p:nvSpPr>
        <p:spPr>
          <a:xfrm>
            <a:off x="672985" y="1457524"/>
            <a:ext cx="101584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Lack of labeled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Why?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High cost in collecting and annotating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400" b="1" dirty="0">
                <a:latin typeface="+mn-ea"/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7030A0"/>
                </a:solidFill>
              </a:rPr>
              <a:t>UA-MT: Uncertainty-Aware Mean Teacher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Three 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Semi-supervised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</a:rPr>
              <a:t>Leveraging abundant </a:t>
            </a:r>
            <a:r>
              <a:rPr lang="en-US" altLang="zh-CN" sz="2400" b="1" dirty="0">
                <a:effectLst/>
              </a:rPr>
              <a:t>unlabeled</a:t>
            </a:r>
            <a:r>
              <a:rPr lang="en-US" altLang="zh-CN" sz="2400" dirty="0">
                <a:effectLst/>
              </a:rPr>
              <a:t> data</a:t>
            </a:r>
            <a:r>
              <a:rPr lang="en-US" altLang="zh-CN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Uncertainty-aware (UA)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Considering the </a:t>
            </a:r>
            <a:r>
              <a:rPr lang="en-US" altLang="zh-CN" sz="2400" b="1" dirty="0"/>
              <a:t>reliability</a:t>
            </a:r>
            <a:r>
              <a:rPr lang="en-US" altLang="zh-CN" sz="2400" dirty="0"/>
              <a:t> of the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Mean Teacher (MT)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To overcome the limitations of </a:t>
            </a:r>
            <a:r>
              <a:rPr lang="en-US" altLang="zh-CN" sz="2400" b="1" dirty="0"/>
              <a:t>Temporal </a:t>
            </a:r>
            <a:r>
              <a:rPr lang="en-US" altLang="zh-CN" sz="2400" b="1" dirty="0" err="1"/>
              <a:t>Ensembling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906208F-2356-4569-BC3D-2ECD64C9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3134"/>
            <a:ext cx="5733578" cy="514865"/>
          </a:xfrm>
        </p:spPr>
        <p:txBody>
          <a:bodyPr/>
          <a:lstStyle/>
          <a:p>
            <a:r>
              <a:rPr lang="en-US" altLang="zh-CN" sz="1400" dirty="0" err="1">
                <a:latin typeface="+mn-ea"/>
              </a:rPr>
              <a:t>Zhanke</a:t>
            </a:r>
            <a:r>
              <a:rPr lang="en-US" altLang="zh-CN" sz="1400" dirty="0">
                <a:latin typeface="+mn-ea"/>
              </a:rPr>
              <a:t> Zhou</a:t>
            </a:r>
          </a:p>
          <a:p>
            <a:r>
              <a:rPr lang="en-US" altLang="zh-CN" sz="1400" dirty="0">
                <a:latin typeface="+mn-ea"/>
              </a:rPr>
              <a:t>zhankezhou@hust.edu.cn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6BF2ABEC-2314-4A7C-9EF0-E969D073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ea"/>
              </a:rPr>
              <a:t>Introduction to UA-MT</a:t>
            </a:r>
            <a:endParaRPr lang="zh-CN" altLang="en-US" sz="5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51102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1_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3154</TotalTime>
  <Words>4326</Words>
  <Application>Microsoft Office PowerPoint</Application>
  <PresentationFormat>宽屏</PresentationFormat>
  <Paragraphs>770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Helvetica Neue</vt:lpstr>
      <vt:lpstr>微软雅黑</vt:lpstr>
      <vt:lpstr>宋体</vt:lpstr>
      <vt:lpstr>华文中宋</vt:lpstr>
      <vt:lpstr>Arial</vt:lpstr>
      <vt:lpstr>Calibri</vt:lpstr>
      <vt:lpstr>Palatino Linotype</vt:lpstr>
      <vt:lpstr>Times New Roman</vt:lpstr>
      <vt:lpstr>主题5</vt:lpstr>
      <vt:lpstr>1_主题5</vt:lpstr>
      <vt:lpstr>PowerPoint 演示文稿</vt:lpstr>
      <vt:lpstr>Outline</vt:lpstr>
      <vt:lpstr>Background</vt:lpstr>
      <vt:lpstr>Outline</vt:lpstr>
      <vt:lpstr>Introduction to WSL</vt:lpstr>
      <vt:lpstr>Introduction to WSL</vt:lpstr>
      <vt:lpstr>Outline</vt:lpstr>
      <vt:lpstr>Introduction to UA-MT</vt:lpstr>
      <vt:lpstr>Introduction to UA-MT</vt:lpstr>
      <vt:lpstr>Outline</vt:lpstr>
      <vt:lpstr>UA-MT</vt:lpstr>
      <vt:lpstr>UA-MT</vt:lpstr>
      <vt:lpstr>UA-MT</vt:lpstr>
      <vt:lpstr>UA-MT</vt:lpstr>
      <vt:lpstr>Outline</vt:lpstr>
      <vt:lpstr>Experiments</vt:lpstr>
      <vt:lpstr>Case Study</vt:lpstr>
      <vt:lpstr>Outline</vt:lpstr>
      <vt:lpstr>Improvement</vt:lpstr>
      <vt:lpstr>Improvement</vt:lpstr>
      <vt:lpstr>Outline</vt:lpstr>
      <vt:lpstr>Conclusion</vt:lpstr>
      <vt:lpstr>Discussion</vt:lpstr>
      <vt:lpstr>Reference</vt:lpstr>
      <vt:lpstr>Q&amp;A Thanks for your attention!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Zhou Andrew</cp:lastModifiedBy>
  <cp:revision>1728</cp:revision>
  <cp:lastPrinted>2017-12-11T16:00:00Z</cp:lastPrinted>
  <dcterms:created xsi:type="dcterms:W3CDTF">2017-12-11T16:00:00Z</dcterms:created>
  <dcterms:modified xsi:type="dcterms:W3CDTF">2020-12-13T03:00:35Z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