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336" r:id="rId3"/>
    <p:sldId id="295" r:id="rId4"/>
    <p:sldId id="330" r:id="rId5"/>
    <p:sldId id="1261" r:id="rId6"/>
    <p:sldId id="1260" r:id="rId7"/>
    <p:sldId id="328" r:id="rId8"/>
    <p:sldId id="327" r:id="rId9"/>
    <p:sldId id="1256" r:id="rId10"/>
    <p:sldId id="1243" r:id="rId11"/>
    <p:sldId id="1244" r:id="rId12"/>
    <p:sldId id="1246" r:id="rId13"/>
    <p:sldId id="339" r:id="rId14"/>
    <p:sldId id="340" r:id="rId15"/>
    <p:sldId id="1247" r:id="rId16"/>
    <p:sldId id="329" r:id="rId17"/>
    <p:sldId id="1248" r:id="rId18"/>
    <p:sldId id="1257" r:id="rId19"/>
    <p:sldId id="1237" r:id="rId20"/>
    <p:sldId id="334" r:id="rId21"/>
    <p:sldId id="331" r:id="rId22"/>
    <p:sldId id="1251" r:id="rId23"/>
    <p:sldId id="1252" r:id="rId24"/>
    <p:sldId id="1253" r:id="rId25"/>
    <p:sldId id="1250" r:id="rId26"/>
    <p:sldId id="344" r:id="rId27"/>
    <p:sldId id="1258" r:id="rId28"/>
    <p:sldId id="342" r:id="rId29"/>
    <p:sldId id="350" r:id="rId30"/>
    <p:sldId id="349" r:id="rId31"/>
    <p:sldId id="347" r:id="rId32"/>
    <p:sldId id="1259" r:id="rId33"/>
    <p:sldId id="335" r:id="rId34"/>
    <p:sldId id="352" r:id="rId35"/>
    <p:sldId id="324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4"/>
    <p:restoredTop sz="94697"/>
  </p:normalViewPr>
  <p:slideViewPr>
    <p:cSldViewPr snapToGrid="0" snapToObjects="1">
      <p:cViewPr varScale="1">
        <p:scale>
          <a:sx n="111" d="100"/>
          <a:sy n="111" d="100"/>
        </p:scale>
        <p:origin x="21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BC33E-88ED-5F42-8469-2B4FC2170EF2}" type="datetimeFigureOut">
              <a:rPr kumimoji="1" lang="zh-CN" altLang="en-US" smtClean="0"/>
              <a:t>2022/9/20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4E37F-D51A-344D-9BAA-327F4D8734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8109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4E37F-D51A-344D-9BAA-327F4D87342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083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53827-F583-3D42-89C8-9F3178186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2600F0-C317-AA43-8DE9-C88091D89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A4AE6E-C3A9-7C4A-AEA1-8E195366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C0429-7AF2-524A-958B-C75B85FB9359}" type="datetime1">
              <a:rPr kumimoji="1" lang="zh-CN" altLang="en-US" smtClean="0"/>
              <a:t>2022/9/20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E2FB95-5188-4149-B940-D50296AD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E3FE1-662C-6F47-B5CC-D969D2A6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1251-EB34-5F4C-8674-67DED61619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354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D5310-E68C-5141-A4BB-FFFE4D895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F87AC8-83FA-024B-B755-F96AE0E7C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193B06-2484-E141-BA81-084D9CD1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D8D9-2946-054A-BDED-781107C2BBF7}" type="datetime1">
              <a:rPr kumimoji="1" lang="zh-CN" altLang="en-US" smtClean="0"/>
              <a:t>2022/9/20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057694-E940-7043-B9CC-78D55BE0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3E270B-72EB-5E40-9CD7-14C15DE51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1251-EB34-5F4C-8674-67DED61619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19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4D01DF-B9A1-5744-87EC-068E4158B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EB9353-0978-1843-ADD0-C9606129D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9A5F6B-7A0C-274E-A733-DB6A0FB0A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607C-A425-594B-A106-639A018BA7F6}" type="datetime1">
              <a:rPr kumimoji="1" lang="zh-CN" altLang="en-US" smtClean="0"/>
              <a:t>2022/9/20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BB8CC-562D-9149-96DA-45F2FF14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4FA7BC-0D8F-BC41-BBA6-ACD4E238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1251-EB34-5F4C-8674-67DED61619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711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74F05-C702-564A-9DED-0C530B5E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E986D5-1872-2846-A3B2-CCA3FECBD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C7416E-90AF-CA47-B1E5-A41F55C9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9226-94A1-F94D-9A41-0A82C7925CF0}" type="datetime1">
              <a:rPr kumimoji="1" lang="zh-CN" altLang="en-US" smtClean="0"/>
              <a:t>2022/9/20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E95AEA-7D54-6045-AD7C-6478F78D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0AC23-7A4C-E847-8D87-30082EDE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1251-EB34-5F4C-8674-67DED61619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974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EF95D-6F06-E344-A6B1-34BD9349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426E35-2B82-8247-A49F-8A88DA6AD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1953B-BAEA-234F-9227-E65DCB1A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351E-D66A-0243-98EE-F94F357B064E}" type="datetime1">
              <a:rPr kumimoji="1" lang="zh-CN" altLang="en-US" smtClean="0"/>
              <a:t>2022/9/20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AEFE4E-16B7-1343-9D6E-82BF1A54B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274262-96C6-744D-8940-A7354179D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1251-EB34-5F4C-8674-67DED61619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381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9015D-F807-0A4B-BCAA-AD579418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82A634-B121-FB46-AB49-2FA731430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8CFD4C-C26E-E841-A49E-9FAB2CB49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619E41-1966-454F-B1F7-1577C9116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3903-2683-D34F-9D6D-5F0BAFF67725}" type="datetime1">
              <a:rPr kumimoji="1" lang="zh-CN" altLang="en-US" smtClean="0"/>
              <a:t>2022/9/20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9F484B-5ADB-9349-A0DE-841E597A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AC9536-C25B-B247-B8A9-3765696A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1251-EB34-5F4C-8674-67DED61619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745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02D84-C7D1-CE43-99E1-8A2F0BD8A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BD9F48-DE57-9247-8209-2921501E8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BDF00C-ED12-9441-A7BA-00D6490FA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84F8B0-2B7D-EF44-99AB-B96AC06CA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D08ECC-774C-BC4C-AA6C-FCDD62474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95FD46-84D0-FC48-8F53-ECC3A9FA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A32A-934A-784E-992B-B806C86BFBAF}" type="datetime1">
              <a:rPr kumimoji="1" lang="zh-CN" altLang="en-US" smtClean="0"/>
              <a:t>2022/9/20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1A3513-D024-A742-B27C-65B7B4A8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EC3B0D-1FD6-204E-993C-BD5159DB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1251-EB34-5F4C-8674-67DED61619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689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66A13-BEB0-D148-B72A-4D5E739F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070316-CB69-364A-8478-69A1A542E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AF8F-6A1E-8F45-8843-5670DC4EA831}" type="datetime1">
              <a:rPr kumimoji="1" lang="zh-CN" altLang="en-US" smtClean="0"/>
              <a:t>2022/9/20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A0FDDC-02E2-3C43-9612-6123F4068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C36FCB-EF1E-CD49-B9A7-DBED54A7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1251-EB34-5F4C-8674-67DED61619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608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0131D6-C9AE-AD4D-AA67-FF8A7673B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B82D-A0C1-3545-985F-AFA3C88427D6}" type="datetime1">
              <a:rPr kumimoji="1" lang="zh-CN" altLang="en-US" smtClean="0"/>
              <a:t>2022/9/20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C831C8-2B51-1145-AF5C-2BDC777D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EBA151-EEC0-794F-AB0D-C06D081A1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1251-EB34-5F4C-8674-67DED61619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084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93753-E651-5346-BC8A-B792D9922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295B2E-189D-994A-8128-0BDE9C81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C31816-3A81-E44E-A727-E85D0DFE7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2B2DD4-1C1D-5F4E-B596-588D3B4EB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03B2-8F5A-AE49-8416-6633FECF7D38}" type="datetime1">
              <a:rPr kumimoji="1" lang="zh-CN" altLang="en-US" smtClean="0"/>
              <a:t>2022/9/20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767997-519E-7D45-BDE7-39346B4D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6F7F06-5562-E34F-84F1-34F8CCC1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1251-EB34-5F4C-8674-67DED61619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996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58887-EE62-A34E-AC69-99A5FC071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C28724-D0C8-D049-B55A-4ACAB0AA5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4A3883-05BF-DE49-8169-A0E9E0C7A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609E13-2466-E549-A377-B5DD8E56F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F6A6-8AF8-4845-A9CC-F764AC5B6C2D}" type="datetime1">
              <a:rPr kumimoji="1" lang="zh-CN" altLang="en-US" smtClean="0"/>
              <a:t>2022/9/20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CFAA26-6EBB-524A-B238-CC2D6B0FC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70D9B0-C0B6-BA4F-98A0-E9C25CF1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1251-EB34-5F4C-8674-67DED61619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276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16CDA1-808B-094D-B968-259AFB9CB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26C5BE-A807-7846-A516-68F0101BC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9CA45-F98C-4B47-9D80-1DD2E94B1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E83F8-3459-4F46-A26D-95852625EA82}" type="datetime1">
              <a:rPr kumimoji="1" lang="zh-CN" altLang="en-US" smtClean="0"/>
              <a:t>2022/9/20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999D22-D529-8547-A5A3-CCF52A594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AB585B-B47B-2943-AC43-8388D78DC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1251-EB34-5F4C-8674-67DED61619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50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tual_information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3.png"/><Relationship Id="rId3" Type="http://schemas.openxmlformats.org/officeDocument/2006/relationships/image" Target="../media/image22.png"/><Relationship Id="rId7" Type="http://schemas.openxmlformats.org/officeDocument/2006/relationships/image" Target="../media/image170.png"/><Relationship Id="rId12" Type="http://schemas.openxmlformats.org/officeDocument/2006/relationships/image" Target="../media/image2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0.png"/><Relationship Id="rId5" Type="http://schemas.openxmlformats.org/officeDocument/2006/relationships/image" Target="../media/image150.png"/><Relationship Id="rId10" Type="http://schemas.openxmlformats.org/officeDocument/2006/relationships/image" Target="../media/image200.png"/><Relationship Id="rId4" Type="http://schemas.openxmlformats.org/officeDocument/2006/relationships/image" Target="../media/image140.png"/><Relationship Id="rId9" Type="http://schemas.openxmlformats.org/officeDocument/2006/relationships/image" Target="../media/image190.png"/><Relationship Id="rId1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00.png"/><Relationship Id="rId4" Type="http://schemas.openxmlformats.org/officeDocument/2006/relationships/image" Target="../media/image9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aph-COM/GSAT" TargetMode="External"/><Relationship Id="rId2" Type="http://schemas.openxmlformats.org/officeDocument/2006/relationships/hyperlink" Target="https://arxiv.org/pdf/2201.12987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7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0.png"/><Relationship Id="rId10" Type="http://schemas.openxmlformats.org/officeDocument/2006/relationships/image" Target="../media/image44.png"/><Relationship Id="rId4" Type="http://schemas.openxmlformats.org/officeDocument/2006/relationships/image" Target="../media/image380.png"/><Relationship Id="rId9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47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6.png"/><Relationship Id="rId5" Type="http://schemas.openxmlformats.org/officeDocument/2006/relationships/image" Target="../media/image51.png"/><Relationship Id="rId15" Type="http://schemas.openxmlformats.org/officeDocument/2006/relationships/image" Target="../media/image42.png"/><Relationship Id="rId4" Type="http://schemas.openxmlformats.org/officeDocument/2006/relationships/image" Target="../media/image50.png"/><Relationship Id="rId9" Type="http://schemas.openxmlformats.org/officeDocument/2006/relationships/image" Target="../media/image46.png"/><Relationship Id="rId1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48.png"/><Relationship Id="rId7" Type="http://schemas.openxmlformats.org/officeDocument/2006/relationships/image" Target="../media/image61.png"/><Relationship Id="rId12" Type="http://schemas.openxmlformats.org/officeDocument/2006/relationships/image" Target="../media/image48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8.png"/><Relationship Id="rId5" Type="http://schemas.openxmlformats.org/officeDocument/2006/relationships/image" Target="../media/image58.png"/><Relationship Id="rId10" Type="http://schemas.openxmlformats.org/officeDocument/2006/relationships/image" Target="../media/image67.png"/><Relationship Id="rId4" Type="http://schemas.openxmlformats.org/officeDocument/2006/relationships/image" Target="../media/image55.png"/><Relationship Id="rId9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9.png"/><Relationship Id="rId3" Type="http://schemas.openxmlformats.org/officeDocument/2006/relationships/image" Target="../media/image600.png"/><Relationship Id="rId7" Type="http://schemas.openxmlformats.org/officeDocument/2006/relationships/image" Target="../media/image64.png"/><Relationship Id="rId12" Type="http://schemas.openxmlformats.org/officeDocument/2006/relationships/image" Target="../media/image4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0.png"/><Relationship Id="rId15" Type="http://schemas.openxmlformats.org/officeDocument/2006/relationships/image" Target="../media/image19.png"/><Relationship Id="rId10" Type="http://schemas.openxmlformats.org/officeDocument/2006/relationships/image" Target="../media/image67.png"/><Relationship Id="rId4" Type="http://schemas.openxmlformats.org/officeDocument/2006/relationships/image" Target="../media/image610.png"/><Relationship Id="rId9" Type="http://schemas.openxmlformats.org/officeDocument/2006/relationships/image" Target="../media/image66.png"/><Relationship Id="rId14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7.png"/><Relationship Id="rId3" Type="http://schemas.openxmlformats.org/officeDocument/2006/relationships/image" Target="../media/image690.png"/><Relationship Id="rId7" Type="http://schemas.openxmlformats.org/officeDocument/2006/relationships/image" Target="../media/image64.png"/><Relationship Id="rId12" Type="http://schemas.openxmlformats.org/officeDocument/2006/relationships/image" Target="../media/image4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6.png"/><Relationship Id="rId5" Type="http://schemas.openxmlformats.org/officeDocument/2006/relationships/image" Target="../media/image71.png"/><Relationship Id="rId15" Type="http://schemas.openxmlformats.org/officeDocument/2006/relationships/image" Target="../media/image79.png"/><Relationship Id="rId10" Type="http://schemas.openxmlformats.org/officeDocument/2006/relationships/image" Target="../media/image75.png"/><Relationship Id="rId4" Type="http://schemas.openxmlformats.org/officeDocument/2006/relationships/image" Target="../media/image700.png"/><Relationship Id="rId9" Type="http://schemas.openxmlformats.org/officeDocument/2006/relationships/image" Target="../media/image74.png"/><Relationship Id="rId14" Type="http://schemas.openxmlformats.org/officeDocument/2006/relationships/image" Target="../media/image7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9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69.png"/><Relationship Id="rId9" Type="http://schemas.openxmlformats.org/officeDocument/2006/relationships/image" Target="../media/image8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8A6A9-FAE3-9146-AB24-353838CDB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728373"/>
            <a:ext cx="11861799" cy="1933988"/>
          </a:xfrm>
        </p:spPr>
        <p:txBody>
          <a:bodyPr>
            <a:normAutofit/>
          </a:bodyPr>
          <a:lstStyle/>
          <a:p>
            <a:r>
              <a:rPr lang="en" altLang="zh-CN" sz="4000" dirty="0"/>
              <a:t>Interpretable and Generalizable Graph Learning </a:t>
            </a:r>
            <a:br>
              <a:rPr lang="en" altLang="zh-CN" sz="4000" dirty="0"/>
            </a:br>
            <a:r>
              <a:rPr lang="en" altLang="zh-CN" sz="4000" dirty="0"/>
              <a:t>via Stochastic Attention Mechanism</a:t>
            </a:r>
            <a:endParaRPr kumimoji="1" lang="zh-CN" altLang="en-US" sz="3800" dirty="0">
              <a:cs typeface="Adobe Arabic" panose="02040503050201020203" pitchFamily="18" charset="-78"/>
            </a:endParaRPr>
          </a:p>
        </p:txBody>
      </p:sp>
      <p:sp>
        <p:nvSpPr>
          <p:cNvPr id="4" name="副标题 5">
            <a:extLst>
              <a:ext uri="{FF2B5EF4-FFF2-40B4-BE49-F238E27FC236}">
                <a16:creationId xmlns:a16="http://schemas.microsoft.com/office/drawing/2014/main" id="{DF34D6F1-FA91-D541-9523-00C4ADC25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8437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kumimoji="1" lang="en-US" altLang="zh-CN" sz="2000" dirty="0">
                <a:latin typeface="Gill Sans MT" charset="0"/>
                <a:ea typeface="Gill Sans MT" charset="0"/>
                <a:cs typeface="Gill Sans MT" charset="0"/>
              </a:rPr>
              <a:t>Presenter: Zhanke Zhou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kumimoji="1" lang="en-US" altLang="zh-CN" sz="3200" baseline="30000" dirty="0">
                <a:latin typeface="Gill Sans MT" charset="0"/>
                <a:ea typeface="Gill Sans MT" charset="0"/>
                <a:cs typeface="Gill Sans MT" charset="0"/>
              </a:rPr>
              <a:t>2022.</a:t>
            </a:r>
            <a:r>
              <a:rPr kumimoji="1" lang="zh-CN" altLang="en-US" sz="3200" baseline="30000" dirty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kumimoji="1" lang="en-US" altLang="zh-CN" sz="3200" baseline="30000" dirty="0">
                <a:latin typeface="Gill Sans MT" charset="0"/>
                <a:ea typeface="Gill Sans MT" charset="0"/>
                <a:cs typeface="Gill Sans MT" charset="0"/>
              </a:rPr>
              <a:t>06.</a:t>
            </a:r>
            <a:r>
              <a:rPr kumimoji="1" lang="zh-CN" altLang="en-US" sz="3200" baseline="30000" dirty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kumimoji="1" lang="en-US" altLang="zh-CN" sz="3200" baseline="30000" dirty="0">
                <a:latin typeface="Gill Sans MT" charset="0"/>
                <a:ea typeface="Gill Sans MT" charset="0"/>
                <a:cs typeface="Gill Sans MT" charset="0"/>
              </a:rPr>
              <a:t>30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kumimoji="1" lang="en-US" altLang="zh-CN" sz="3200" baseline="300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A1AFDCE-D2CE-6D44-96E1-AAD981C4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1251-EB34-5F4C-8674-67DED61619C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7489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5D5990-CCF6-A44B-BF74-3B983783C7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3254"/>
                <a:ext cx="10642600" cy="4263204"/>
              </a:xfrm>
            </p:spPr>
            <p:txBody>
              <a:bodyPr>
                <a:normAutofit/>
              </a:bodyPr>
              <a:lstStyle/>
              <a:p>
                <a:r>
                  <a:rPr lang="en" altLang="zh-CN" dirty="0"/>
                  <a:t>the mutual information (MI) of two random variables is a measure of the mutual dependence between the two variables</a:t>
                </a:r>
                <a:r>
                  <a:rPr lang="en-US" altLang="zh-CN" dirty="0"/>
                  <a:t>.</a:t>
                </a:r>
                <a:r>
                  <a:rPr lang="zh-CN" altLang="en-US" dirty="0"/>
                  <a:t>  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definition:</a:t>
                </a:r>
                <a:r>
                  <a:rPr lang="zh-CN" altLang="en-US" dirty="0"/>
                  <a:t>                 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discrete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variables:</a:t>
                </a:r>
                <a:r>
                  <a:rPr lang="zh-CN" altLang="en-US" dirty="0"/>
                  <a:t>      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/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continuous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variables: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nary>
                          <m:nary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nary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5D5990-CCF6-A44B-BF74-3B983783C7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3254"/>
                <a:ext cx="10642600" cy="4263204"/>
              </a:xfrm>
              <a:blipFill>
                <a:blip r:embed="rId2"/>
                <a:stretch>
                  <a:fillRect l="-1074" t="-2374" b="-6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utoShape 28" descr="{\displaystyle {\displaystyle I(X;Y)=D_{\mathrm {KL} }(p(x,y)\|p(x)\otimes p(y))}}">
            <a:extLst>
              <a:ext uri="{FF2B5EF4-FFF2-40B4-BE49-F238E27FC236}">
                <a16:creationId xmlns:a16="http://schemas.microsoft.com/office/drawing/2014/main" id="{7EF6795C-59C1-834C-BA88-B61D6FE719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860A411-6513-A843-BFBB-A7FF91C4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﻿Preliminaries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|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﻿</a:t>
            </a:r>
            <a:r>
              <a:rPr kumimoji="1" lang="en-US" altLang="zh-CN" sz="3600" b="1" dirty="0">
                <a:solidFill>
                  <a:schemeClr val="accent1"/>
                </a:solidFill>
                <a:latin typeface="Gill Sans MT" panose="020B0502020104020203" pitchFamily="34" charset="0"/>
              </a:rPr>
              <a:t>mutual</a:t>
            </a:r>
            <a:r>
              <a:rPr kumimoji="1" lang="zh-CN" altLang="en-US" sz="3600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3600" b="1" dirty="0">
                <a:solidFill>
                  <a:schemeClr val="accent1"/>
                </a:solidFill>
                <a:latin typeface="Gill Sans MT" panose="020B0502020104020203" pitchFamily="34" charset="0"/>
              </a:rPr>
              <a:t>information</a:t>
            </a:r>
            <a:endParaRPr kumimoji="1" lang="zh-CN" altLang="en-US" b="1" dirty="0">
              <a:solidFill>
                <a:schemeClr val="accent1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A7C296-4B71-A443-9FB8-C33ACF08521B}"/>
              </a:ext>
            </a:extLst>
          </p:cNvPr>
          <p:cNvSpPr txBox="1"/>
          <p:nvPr/>
        </p:nvSpPr>
        <p:spPr>
          <a:xfrm>
            <a:off x="317500" y="6223764"/>
            <a:ext cx="4710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hlinkClick r:id="rId3"/>
              </a:rPr>
              <a:t>https://en.wikipedia.org/wiki/Mutual_information</a:t>
            </a:r>
            <a:endParaRPr kumimoji="1" lang="en" altLang="zh-C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857C688-00AC-0749-8AD9-859E7DD023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32"/>
          <a:stretch/>
        </p:blipFill>
        <p:spPr bwMode="auto">
          <a:xfrm>
            <a:off x="9028901" y="234261"/>
            <a:ext cx="2800711" cy="168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4BB30E-B32D-814E-A9B4-C3A3EDE5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1251-EB34-5F4C-8674-67DED61619C8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9575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E30F7-21F4-4640-9E79-C8D33E7A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﻿Preliminaries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|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﻿</a:t>
            </a:r>
            <a:r>
              <a:rPr kumimoji="1" lang="en-US" altLang="zh-CN" sz="3600" b="1" dirty="0">
                <a:solidFill>
                  <a:schemeClr val="accent1"/>
                </a:solidFill>
                <a:latin typeface="Gill Sans MT" panose="020B0502020104020203" pitchFamily="34" charset="0"/>
              </a:rPr>
              <a:t>mutual</a:t>
            </a:r>
            <a:r>
              <a:rPr kumimoji="1" lang="zh-CN" altLang="en-US" sz="3600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3600" b="1" dirty="0">
                <a:solidFill>
                  <a:schemeClr val="accent1"/>
                </a:solidFill>
                <a:latin typeface="Gill Sans MT" panose="020B0502020104020203" pitchFamily="34" charset="0"/>
              </a:rPr>
              <a:t>information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5D5990-CCF6-A44B-BF74-3B983783C7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004584" cy="346713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altLang="zh-CN" b="0" i="1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i="1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/>
              </a:p>
              <a:p>
                <a:endParaRPr lang="en-US" altLang="zh-CN" i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5D5990-CCF6-A44B-BF74-3B983783C7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004584" cy="3467137"/>
              </a:xfrm>
              <a:blipFill>
                <a:blip r:embed="rId2"/>
                <a:stretch>
                  <a:fillRect l="-1426" t="-1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73A15695-1CF7-3947-891F-E911BC8C3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32"/>
          <a:stretch/>
        </p:blipFill>
        <p:spPr bwMode="auto">
          <a:xfrm>
            <a:off x="1931214" y="3728738"/>
            <a:ext cx="4012386" cy="241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AutoShape 28" descr="{\displaystyle {\displaystyle I(X;Y)=D_{\mathrm {KL} }(p(x,y)\|p(x)\otimes p(y))}}">
            <a:extLst>
              <a:ext uri="{FF2B5EF4-FFF2-40B4-BE49-F238E27FC236}">
                <a16:creationId xmlns:a16="http://schemas.microsoft.com/office/drawing/2014/main" id="{7EF6795C-59C1-834C-BA88-B61D6FE719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C3B098-62B2-A647-A5DF-FCB755C69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980" y="3835735"/>
            <a:ext cx="2419704" cy="2419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DEFE698-3D43-8840-85BF-CA70493E0D4B}"/>
                  </a:ext>
                </a:extLst>
              </p:cNvPr>
              <p:cNvSpPr txBox="1"/>
              <p:nvPr/>
            </p:nvSpPr>
            <p:spPr>
              <a:xfrm>
                <a:off x="7070213" y="3581400"/>
                <a:ext cx="2096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𝑥𝑙𝑜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DEFE698-3D43-8840-85BF-CA70493E0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213" y="3581400"/>
                <a:ext cx="209647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A4368C-7742-084D-8AC3-C453C68A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1251-EB34-5F4C-8674-67DED61619C8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301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0520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The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existing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post-hoc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methods</a:t>
            </a:r>
            <a:endParaRPr kumimoji="1" lang="zh-CN" altLang="en-US" b="1" dirty="0">
              <a:solidFill>
                <a:schemeClr val="accent1"/>
              </a:solidFill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6B889DB-9139-504D-9CB4-CE64041EDF08}"/>
                  </a:ext>
                </a:extLst>
              </p:cNvPr>
              <p:cNvSpPr txBox="1"/>
              <p:nvPr/>
            </p:nvSpPr>
            <p:spPr>
              <a:xfrm>
                <a:off x="745543" y="2891265"/>
                <a:ext cx="4846904" cy="781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tx1"/>
                    </a:solidFill>
                  </a:rPr>
                  <a:t>step1:</a:t>
                </a:r>
                <a:r>
                  <a:rPr kumimoji="1" lang="zh-CN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tx1"/>
                    </a:solidFill>
                  </a:rPr>
                  <a:t>﻿obtain the model parameter</a:t>
                </a:r>
                <a:r>
                  <a:rPr kumimoji="1" lang="zh-CN" alt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kumimoji="1" lang="zh-CN" altLang="en-US" sz="2400" dirty="0">
                    <a:solidFill>
                      <a:schemeClr val="tx1"/>
                    </a:solidFill>
                  </a:rPr>
                  <a:t> </a:t>
                </a:r>
                <a:endParaRPr kumimoji="1" lang="en-US" altLang="zh-CN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solidFill>
                      <a:schemeClr val="tx1"/>
                    </a:solidFill>
                  </a:rPr>
                  <a:t>i.e.,</a:t>
                </a:r>
                <a:r>
                  <a:rPr kumimoji="1" lang="zh-CN" altLang="en-US" sz="20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000" dirty="0">
                    <a:solidFill>
                      <a:schemeClr val="tx1"/>
                    </a:solidFill>
                  </a:rPr>
                  <a:t>the</a:t>
                </a:r>
                <a:r>
                  <a:rPr kumimoji="1" lang="zh-CN" altLang="en-US" sz="20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000" dirty="0">
                    <a:solidFill>
                      <a:schemeClr val="tx1"/>
                    </a:solidFill>
                  </a:rPr>
                  <a:t>predictor</a:t>
                </a:r>
                <a:endParaRPr kumimoji="1"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6B889DB-9139-504D-9CB4-CE64041ED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43" y="2891265"/>
                <a:ext cx="4846904" cy="781624"/>
              </a:xfrm>
              <a:prstGeom prst="rect">
                <a:avLst/>
              </a:prstGeom>
              <a:blipFill>
                <a:blip r:embed="rId2"/>
                <a:stretch>
                  <a:fillRect l="-1828" t="-4762" b="-12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7554CDB-EEBC-1944-96A5-E8DC5505A2FA}"/>
                  </a:ext>
                </a:extLst>
              </p:cNvPr>
              <p:cNvSpPr txBox="1"/>
              <p:nvPr/>
            </p:nvSpPr>
            <p:spPr>
              <a:xfrm>
                <a:off x="745543" y="4066715"/>
                <a:ext cx="5576206" cy="1129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tx1"/>
                    </a:solidFill>
                  </a:rPr>
                  <a:t>step2:</a:t>
                </a:r>
                <a:r>
                  <a:rPr kumimoji="1" lang="zh-CN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tx1"/>
                    </a:solidFill>
                  </a:rPr>
                  <a:t>﻿optimize</a:t>
                </a:r>
                <a:r>
                  <a:rPr kumimoji="1" lang="zh-CN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tx1"/>
                    </a:solidFill>
                  </a:rPr>
                  <a:t>the</a:t>
                </a:r>
                <a:r>
                  <a:rPr kumimoji="1" lang="zh-CN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tx1"/>
                    </a:solidFill>
                  </a:rPr>
                  <a:t>subgraph</a:t>
                </a:r>
                <a:r>
                  <a:rPr kumimoji="1" lang="zh-CN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tx1"/>
                    </a:solidFill>
                  </a:rPr>
                  <a:t>extractor</a:t>
                </a:r>
                <a:r>
                  <a:rPr kumimoji="1" lang="zh-CN" alt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zh-CN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</m:oMath>
                </a14:m>
                <a:endParaRPr kumimoji="1" lang="en-US" altLang="zh-CN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/>
                  <a:t>reducing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the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MI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̃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</m:d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;</m:t>
                    </m:r>
                    <m:acc>
                      <m:accPr>
                        <m:chr m:val="̃"/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000" dirty="0"/>
                  <a:t> </a:t>
                </a:r>
                <a:endParaRPr lang="zh-CN" alt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solidFill>
                      <a:schemeClr val="tx1"/>
                    </a:solidFill>
                  </a:rPr>
                  <a:t>with</a:t>
                </a:r>
                <a:r>
                  <a:rPr kumimoji="1" lang="zh-CN" altLang="en-US" sz="20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000" dirty="0">
                    <a:solidFill>
                      <a:schemeClr val="tx1"/>
                    </a:solidFill>
                  </a:rPr>
                  <a:t>designed</a:t>
                </a:r>
                <a:r>
                  <a:rPr kumimoji="1" lang="zh-CN" altLang="en-US" sz="20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000" dirty="0">
                    <a:solidFill>
                      <a:schemeClr val="tx1"/>
                    </a:solidFill>
                  </a:rPr>
                  <a:t>constraint</a:t>
                </a:r>
                <a:r>
                  <a:rPr kumimoji="1" lang="zh-CN" altLang="en-US" sz="20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000" dirty="0">
                    <a:solidFill>
                      <a:schemeClr val="tx1"/>
                    </a:solidFill>
                  </a:rPr>
                  <a:t>(e.g.,</a:t>
                </a:r>
                <a:r>
                  <a:rPr kumimoji="1" lang="zh-CN" altLang="en-US" sz="20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000" dirty="0"/>
                  <a:t>size</a:t>
                </a:r>
                <a:r>
                  <a:rPr kumimoji="1" lang="en-US" altLang="zh-CN" sz="2000" dirty="0">
                    <a:solidFill>
                      <a:schemeClr val="tx1"/>
                    </a:solidFill>
                  </a:rPr>
                  <a:t>,</a:t>
                </a:r>
                <a:r>
                  <a:rPr kumimoji="1" lang="zh-CN" altLang="en-US" sz="20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000" dirty="0">
                    <a:solidFill>
                      <a:schemeClr val="tx1"/>
                    </a:solidFill>
                  </a:rPr>
                  <a:t>connectivity)</a:t>
                </a:r>
                <a:r>
                  <a:rPr kumimoji="1" lang="zh-CN" altLang="en-US" sz="2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7554CDB-EEBC-1944-96A5-E8DC5505A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43" y="4066715"/>
                <a:ext cx="5576206" cy="1129027"/>
              </a:xfrm>
              <a:prstGeom prst="rect">
                <a:avLst/>
              </a:prstGeom>
              <a:blipFill>
                <a:blip r:embed="rId3"/>
                <a:stretch>
                  <a:fillRect l="-1591" t="-3371" b="-10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FA278A1C-CD5B-254D-9001-2D56410C7751}"/>
              </a:ext>
            </a:extLst>
          </p:cNvPr>
          <p:cNvSpPr txBox="1"/>
          <p:nvPr/>
        </p:nvSpPr>
        <p:spPr>
          <a:xfrm>
            <a:off x="745543" y="1984549"/>
            <a:ext cx="2397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0070C0"/>
                </a:solidFill>
              </a:rPr>
              <a:t>For</a:t>
            </a:r>
            <a:r>
              <a:rPr kumimoji="1" lang="zh-CN" altLang="en-US" sz="28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800" b="1" dirty="0">
                <a:solidFill>
                  <a:srgbClr val="0070C0"/>
                </a:solidFill>
              </a:rPr>
              <a:t>example:</a:t>
            </a:r>
            <a:endParaRPr kumimoji="1" lang="zh-CN" altLang="en-US" sz="28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7782385-D9AD-8040-A95A-872CBAD92338}"/>
                  </a:ext>
                </a:extLst>
              </p:cNvPr>
              <p:cNvSpPr txBox="1"/>
              <p:nvPr/>
            </p:nvSpPr>
            <p:spPr>
              <a:xfrm>
                <a:off x="7209179" y="2507769"/>
                <a:ext cx="601575" cy="4759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kumimoji="1" lang="zh-CN" alt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kumimoji="1"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7782385-D9AD-8040-A95A-872CBAD92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179" y="2507769"/>
                <a:ext cx="601575" cy="475900"/>
              </a:xfrm>
              <a:prstGeom prst="rect">
                <a:avLst/>
              </a:prstGeom>
              <a:blipFill>
                <a:blip r:embed="rId4"/>
                <a:stretch>
                  <a:fillRect l="-2041" b="-12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F5F365E-8203-6B41-A107-8C6F222B0710}"/>
                  </a:ext>
                </a:extLst>
              </p:cNvPr>
              <p:cNvSpPr txBox="1"/>
              <p:nvPr/>
            </p:nvSpPr>
            <p:spPr>
              <a:xfrm>
                <a:off x="7329626" y="4076879"/>
                <a:ext cx="601575" cy="5188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kumimoji="1" lang="zh-CN" alt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F5F365E-8203-6B41-A107-8C6F222B0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626" y="4076879"/>
                <a:ext cx="601575" cy="518860"/>
              </a:xfrm>
              <a:prstGeom prst="rect">
                <a:avLst/>
              </a:prstGeom>
              <a:blipFill>
                <a:blip r:embed="rId5"/>
                <a:stretch>
                  <a:fillRect b="-930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086DF60-1DC0-D546-86E0-7CAF0C4A9B54}"/>
                  </a:ext>
                </a:extLst>
              </p:cNvPr>
              <p:cNvSpPr txBox="1"/>
              <p:nvPr/>
            </p:nvSpPr>
            <p:spPr>
              <a:xfrm>
                <a:off x="6592453" y="2868252"/>
                <a:ext cx="477117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086DF60-1DC0-D546-86E0-7CAF0C4A9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453" y="2868252"/>
                <a:ext cx="47711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A8C78D0-04A6-DA43-BF09-3860DEE0B9FC}"/>
                  </a:ext>
                </a:extLst>
              </p:cNvPr>
              <p:cNvSpPr txBox="1"/>
              <p:nvPr/>
            </p:nvSpPr>
            <p:spPr>
              <a:xfrm>
                <a:off x="8118158" y="2868252"/>
                <a:ext cx="463075" cy="4682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A8C78D0-04A6-DA43-BF09-3860DEE0B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158" y="2868252"/>
                <a:ext cx="463075" cy="4682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7CD062E-74DD-4B47-812D-713E106403DD}"/>
                  </a:ext>
                </a:extLst>
              </p:cNvPr>
              <p:cNvSpPr txBox="1"/>
              <p:nvPr/>
            </p:nvSpPr>
            <p:spPr>
              <a:xfrm>
                <a:off x="9021212" y="2869706"/>
                <a:ext cx="463075" cy="4682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7CD062E-74DD-4B47-812D-713E10640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1212" y="2869706"/>
                <a:ext cx="463075" cy="4682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B6C40E91-7FA2-8047-B829-EF252CD9A8A9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7069570" y="3099085"/>
            <a:ext cx="1048588" cy="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55E457FE-EE63-704B-BE23-A5BA2FD04CC9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8581233" y="3102387"/>
            <a:ext cx="439979" cy="14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5964039-69D5-1748-8EB8-8CF3DD30AB4D}"/>
                  </a:ext>
                </a:extLst>
              </p:cNvPr>
              <p:cNvSpPr txBox="1"/>
              <p:nvPr/>
            </p:nvSpPr>
            <p:spPr>
              <a:xfrm>
                <a:off x="8918519" y="4098359"/>
                <a:ext cx="601575" cy="4759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kumimoji="1" lang="zh-CN" altLang="en-US" sz="24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5964039-69D5-1748-8EB8-8CF3DD30A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519" y="4098359"/>
                <a:ext cx="601575" cy="475900"/>
              </a:xfrm>
              <a:prstGeom prst="rect">
                <a:avLst/>
              </a:prstGeom>
              <a:blipFill>
                <a:blip r:embed="rId9"/>
                <a:stretch>
                  <a:fillRect b="-128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056478A-25EE-BE4A-8F66-23DDAE80A023}"/>
                  </a:ext>
                </a:extLst>
              </p:cNvPr>
              <p:cNvSpPr txBox="1"/>
              <p:nvPr/>
            </p:nvSpPr>
            <p:spPr>
              <a:xfrm>
                <a:off x="8301793" y="4458842"/>
                <a:ext cx="571951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056478A-25EE-BE4A-8F66-23DDAE80A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793" y="4458842"/>
                <a:ext cx="57195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21AFA03-53B5-8C49-B479-4DDB658514B9}"/>
                  </a:ext>
                </a:extLst>
              </p:cNvPr>
              <p:cNvSpPr txBox="1"/>
              <p:nvPr/>
            </p:nvSpPr>
            <p:spPr>
              <a:xfrm>
                <a:off x="9827498" y="4458842"/>
                <a:ext cx="463075" cy="4682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21AFA03-53B5-8C49-B479-4DDB65851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498" y="4458842"/>
                <a:ext cx="463075" cy="4682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F0D2DF6-CC14-894A-BAB8-8DF745718D1F}"/>
                  </a:ext>
                </a:extLst>
              </p:cNvPr>
              <p:cNvSpPr txBox="1"/>
              <p:nvPr/>
            </p:nvSpPr>
            <p:spPr>
              <a:xfrm>
                <a:off x="10730552" y="4460296"/>
                <a:ext cx="463075" cy="4682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F0D2DF6-CC14-894A-BAB8-8DF745718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0552" y="4460296"/>
                <a:ext cx="463075" cy="4682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2D5855A0-FBC3-674D-991D-D5CB906E66A2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8873744" y="4689675"/>
            <a:ext cx="953754" cy="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C03A5D92-439B-374A-B73F-A1F4BEC02A63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>
            <a:off x="10290573" y="4692977"/>
            <a:ext cx="439979" cy="14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8826B4A-784F-8848-9C56-B3665AAB1996}"/>
                  </a:ext>
                </a:extLst>
              </p:cNvPr>
              <p:cNvSpPr txBox="1"/>
              <p:nvPr/>
            </p:nvSpPr>
            <p:spPr>
              <a:xfrm>
                <a:off x="6592453" y="4461456"/>
                <a:ext cx="477117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8826B4A-784F-8848-9C56-B3665AAB1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453" y="4461456"/>
                <a:ext cx="477117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0632241B-98BF-034C-B76A-1AD529AA4200}"/>
              </a:ext>
            </a:extLst>
          </p:cNvPr>
          <p:cNvCxnSpPr>
            <a:cxnSpLocks/>
            <a:stCxn id="39" idx="3"/>
            <a:endCxn id="34" idx="1"/>
          </p:cNvCxnSpPr>
          <p:nvPr/>
        </p:nvCxnSpPr>
        <p:spPr>
          <a:xfrm flipV="1">
            <a:off x="7069570" y="4689675"/>
            <a:ext cx="1232223" cy="2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曲线连接符 3">
            <a:extLst>
              <a:ext uri="{FF2B5EF4-FFF2-40B4-BE49-F238E27FC236}">
                <a16:creationId xmlns:a16="http://schemas.microsoft.com/office/drawing/2014/main" id="{7E33AEEA-49DF-4442-B2FC-410EC974B359}"/>
              </a:ext>
            </a:extLst>
          </p:cNvPr>
          <p:cNvCxnSpPr>
            <a:stCxn id="9" idx="2"/>
            <a:endCxn id="33" idx="1"/>
          </p:cNvCxnSpPr>
          <p:nvPr/>
        </p:nvCxnSpPr>
        <p:spPr>
          <a:xfrm rot="16200000" flipH="1">
            <a:off x="7537923" y="2955713"/>
            <a:ext cx="1352640" cy="1408552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456C710F-A8E6-D843-8C05-C84149E95CFE}"/>
              </a:ext>
            </a:extLst>
          </p:cNvPr>
          <p:cNvSpPr txBox="1"/>
          <p:nvPr/>
        </p:nvSpPr>
        <p:spPr>
          <a:xfrm>
            <a:off x="7957916" y="3659989"/>
            <a:ext cx="62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fixed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D6B33CC-412B-FA4C-8171-0C9EE6A9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1251-EB34-5F4C-8674-67DED61619C8}" type="slidenum">
              <a:rPr kumimoji="1" lang="zh-CN" altLang="en-US" smtClean="0"/>
              <a:t>12</a:t>
            </a:fld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6BCC4B2-4516-0344-B467-8DF0B7F64D9C}"/>
                  </a:ext>
                </a:extLst>
              </p:cNvPr>
              <p:cNvSpPr txBox="1"/>
              <p:nvPr/>
            </p:nvSpPr>
            <p:spPr>
              <a:xfrm>
                <a:off x="7814236" y="5396286"/>
                <a:ext cx="1411609" cy="5188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kumimoji="1" lang="zh-CN" alt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sub>
                      </m:sSub>
                      <m:r>
                        <a:rPr kumimoji="1" lang="en-US" altLang="zh-CN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kumimoji="1" lang="zh-CN" alt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6BCC4B2-4516-0344-B467-8DF0B7F64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236" y="5396286"/>
                <a:ext cx="1411609" cy="518860"/>
              </a:xfrm>
              <a:prstGeom prst="rect">
                <a:avLst/>
              </a:prstGeom>
              <a:blipFill>
                <a:blip r:embed="rId1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144348BA-93C1-0644-9916-2C4A001499EC}"/>
              </a:ext>
            </a:extLst>
          </p:cNvPr>
          <p:cNvSpPr txBox="1"/>
          <p:nvPr/>
        </p:nvSpPr>
        <p:spPr>
          <a:xfrm>
            <a:off x="7521719" y="5915146"/>
            <a:ext cx="253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the</a:t>
            </a:r>
            <a:r>
              <a:rPr kumimoji="1" lang="zh-CN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interpretating</a:t>
            </a:r>
            <a:r>
              <a:rPr kumimoji="1" lang="zh-CN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system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63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0520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The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existing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post-hoc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methods</a:t>
            </a:r>
            <a:endParaRPr kumimoji="1" lang="zh-CN" altLang="en-US" b="1" dirty="0">
              <a:solidFill>
                <a:schemeClr val="accent1"/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92C9BD-3240-7148-AA15-5664B0237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90" y="2821071"/>
            <a:ext cx="3834736" cy="7428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C7E46F4-8585-844A-A9DB-284C52586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90" y="4623033"/>
            <a:ext cx="7179671" cy="7218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6B889DB-9139-504D-9CB4-CE64041EDF08}"/>
                  </a:ext>
                </a:extLst>
              </p:cNvPr>
              <p:cNvSpPr txBox="1"/>
              <p:nvPr/>
            </p:nvSpPr>
            <p:spPr>
              <a:xfrm>
                <a:off x="1409790" y="2221149"/>
                <a:ext cx="4962320" cy="473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0070C0"/>
                    </a:solidFill>
                  </a:rPr>
                  <a:t>step1:</a:t>
                </a:r>
                <a:r>
                  <a:rPr kumimoji="1" lang="zh-CN" altLang="en-US" sz="2400" b="1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sz="2400" b="1" dirty="0">
                    <a:solidFill>
                      <a:srgbClr val="0070C0"/>
                    </a:solidFill>
                  </a:rPr>
                  <a:t>﻿</a:t>
                </a:r>
                <a:r>
                  <a:rPr kumimoji="1" lang="en-US" altLang="zh-CN" sz="2400" dirty="0"/>
                  <a:t>obtain the model parameter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kumimoji="1" lang="zh-CN" altLang="en-US" sz="2400" dirty="0"/>
                  <a:t> 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6B889DB-9139-504D-9CB4-CE64041ED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790" y="2221149"/>
                <a:ext cx="4962320" cy="473848"/>
              </a:xfrm>
              <a:prstGeom prst="rect">
                <a:avLst/>
              </a:prstGeom>
              <a:blipFill>
                <a:blip r:embed="rId4"/>
                <a:stretch>
                  <a:fillRect l="-1786" t="-7692" b="-28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7554CDB-EEBC-1944-96A5-E8DC5505A2FA}"/>
                  </a:ext>
                </a:extLst>
              </p:cNvPr>
              <p:cNvSpPr txBox="1"/>
              <p:nvPr/>
            </p:nvSpPr>
            <p:spPr>
              <a:xfrm>
                <a:off x="1409790" y="3927957"/>
                <a:ext cx="5434565" cy="473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rgbClr val="0070C0"/>
                    </a:solidFill>
                  </a:rPr>
                  <a:t>step2:</a:t>
                </a:r>
                <a:r>
                  <a:rPr kumimoji="1" lang="zh-CN" altLang="en-US" sz="2400" b="1" dirty="0">
                    <a:solidFill>
                      <a:srgbClr val="0070C0"/>
                    </a:solidFill>
                  </a:rPr>
                  <a:t> </a:t>
                </a:r>
                <a:r>
                  <a:rPr kumimoji="1" lang="en-US" altLang="zh-CN" sz="2400" b="1" dirty="0">
                    <a:solidFill>
                      <a:srgbClr val="0070C0"/>
                    </a:solidFill>
                  </a:rPr>
                  <a:t>﻿</a:t>
                </a:r>
                <a:r>
                  <a:rPr kumimoji="1" lang="en-US" altLang="zh-CN" sz="2400" dirty="0"/>
                  <a:t>optimize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subgraph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extractor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zh-CN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</m:oMath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7554CDB-EEBC-1944-96A5-E8DC5505A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790" y="3927957"/>
                <a:ext cx="5434565" cy="473848"/>
              </a:xfrm>
              <a:prstGeom prst="rect">
                <a:avLst/>
              </a:prstGeom>
              <a:blipFill>
                <a:blip r:embed="rId5"/>
                <a:stretch>
                  <a:fillRect l="-1628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5F2D65-7403-0A4C-8175-058EF01294B1}"/>
                  </a:ext>
                </a:extLst>
              </p:cNvPr>
              <p:cNvSpPr txBox="1"/>
              <p:nvPr/>
            </p:nvSpPr>
            <p:spPr>
              <a:xfrm>
                <a:off x="9536978" y="3364706"/>
                <a:ext cx="1411609" cy="5188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kumimoji="1" lang="zh-CN" alt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sub>
                      </m:sSub>
                      <m:r>
                        <a:rPr kumimoji="1" lang="en-US" altLang="zh-CN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kumimoji="1" lang="zh-CN" alt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5F2D65-7403-0A4C-8175-058EF0129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978" y="3364706"/>
                <a:ext cx="1411609" cy="518860"/>
              </a:xfrm>
              <a:prstGeom prst="rect">
                <a:avLst/>
              </a:prstGeom>
              <a:blipFill>
                <a:blip r:embed="rId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左大括号 8">
            <a:extLst>
              <a:ext uri="{FF2B5EF4-FFF2-40B4-BE49-F238E27FC236}">
                <a16:creationId xmlns:a16="http://schemas.microsoft.com/office/drawing/2014/main" id="{2BDA340F-5013-A448-9083-24CC5156AED0}"/>
              </a:ext>
            </a:extLst>
          </p:cNvPr>
          <p:cNvSpPr/>
          <p:nvPr/>
        </p:nvSpPr>
        <p:spPr>
          <a:xfrm rot="10800000">
            <a:off x="8911261" y="2082596"/>
            <a:ext cx="475901" cy="3083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6A05F7-58E3-F743-912D-59F7AFA63B3E}"/>
              </a:ext>
            </a:extLst>
          </p:cNvPr>
          <p:cNvSpPr txBox="1"/>
          <p:nvPr/>
        </p:nvSpPr>
        <p:spPr>
          <a:xfrm>
            <a:off x="9244461" y="3883566"/>
            <a:ext cx="253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the</a:t>
            </a:r>
            <a:r>
              <a:rPr kumimoji="1" lang="zh-CN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interpretating</a:t>
            </a:r>
            <a:r>
              <a:rPr kumimoji="1" lang="zh-CN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system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B93FF724-31E1-3D48-BD24-80E05E91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1251-EB34-5F4C-8674-67DED61619C8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0243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0520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The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existing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post-hoc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methods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|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3200" b="1" dirty="0">
                <a:solidFill>
                  <a:schemeClr val="accent1"/>
                </a:solidFill>
                <a:latin typeface="Gill Sans MT" panose="020B0502020104020203" pitchFamily="34" charset="0"/>
              </a:rPr>
              <a:t>problems</a:t>
            </a:r>
            <a:endParaRPr kumimoji="1" lang="zh-CN" altLang="en-US" b="1" dirty="0">
              <a:solidFill>
                <a:schemeClr val="accent1"/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A27878-1A89-C642-ACDE-722D9A23A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148" y="2072697"/>
            <a:ext cx="8383704" cy="32893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4DD15CA-895D-964D-A415-56B8C7AAF40D}"/>
              </a:ext>
            </a:extLst>
          </p:cNvPr>
          <p:cNvSpPr txBox="1"/>
          <p:nvPr/>
        </p:nvSpPr>
        <p:spPr>
          <a:xfrm>
            <a:off x="952500" y="5466118"/>
            <a:ext cx="10287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Observation:</a:t>
            </a:r>
            <a:r>
              <a:rPr lang="zh-CN" altLang="en-US" sz="2400" dirty="0"/>
              <a:t> </a:t>
            </a:r>
            <a:r>
              <a:rPr lang="en-US" altLang="zh-CN" sz="2400" dirty="0"/>
              <a:t>(under-fitting)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algn="ctr"/>
            <a:r>
              <a:rPr lang="en" altLang="zh-CN" sz="2400" dirty="0"/>
              <a:t>the interpretation is </a:t>
            </a:r>
            <a:r>
              <a:rPr lang="en-US" altLang="zh-CN" sz="2400" dirty="0">
                <a:solidFill>
                  <a:srgbClr val="0070C0"/>
                </a:solidFill>
              </a:rPr>
              <a:t>sub-optimal </a:t>
            </a:r>
            <a:r>
              <a:rPr lang="en" altLang="zh-CN" sz="2400" dirty="0"/>
              <a:t>and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/>
              <a:t>t</a:t>
            </a:r>
            <a:r>
              <a:rPr lang="en" altLang="zh-CN" sz="2400" dirty="0"/>
              <a:t>he training loss</a:t>
            </a:r>
            <a:r>
              <a:rPr lang="zh-CN" altLang="en-US" sz="2400" dirty="0"/>
              <a:t> </a:t>
            </a:r>
            <a:r>
              <a:rPr lang="en" altLang="zh-CN" sz="2400" dirty="0"/>
              <a:t>keeps </a:t>
            </a:r>
            <a:r>
              <a:rPr lang="en" altLang="zh-CN" sz="2400" dirty="0">
                <a:solidFill>
                  <a:srgbClr val="0070C0"/>
                </a:solidFill>
              </a:rPr>
              <a:t>high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8493B9-24CD-F24C-A318-B9E9DA21BE18}"/>
              </a:ext>
            </a:extLst>
          </p:cNvPr>
          <p:cNvSpPr txBox="1"/>
          <p:nvPr/>
        </p:nvSpPr>
        <p:spPr>
          <a:xfrm>
            <a:off x="2336800" y="1571028"/>
            <a:ext cx="825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interpretation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performance</a:t>
            </a:r>
            <a:r>
              <a:rPr lang="zh-CN" altLang="en-US" sz="2400" dirty="0">
                <a:solidFill>
                  <a:schemeClr val="tx1"/>
                </a:solidFill>
              </a:rPr>
              <a:t>                      </a:t>
            </a:r>
            <a:r>
              <a:rPr lang="en-US" altLang="zh-CN" sz="2400" dirty="0">
                <a:solidFill>
                  <a:schemeClr val="tx1"/>
                </a:solidFill>
              </a:rPr>
              <a:t>training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loss</a:t>
            </a:r>
            <a:endParaRPr lang="zh-CN" altLang="en-US" sz="2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27FE87C-CD8E-5545-877C-197C9F13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1251-EB34-5F4C-8674-67DED61619C8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0761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0520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The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existing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post-hoc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methods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|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3200" b="1" dirty="0">
                <a:solidFill>
                  <a:schemeClr val="accent1"/>
                </a:solidFill>
                <a:latin typeface="Gill Sans MT" panose="020B0502020104020203" pitchFamily="34" charset="0"/>
              </a:rPr>
              <a:t>problems</a:t>
            </a:r>
            <a:endParaRPr kumimoji="1" lang="zh-CN" altLang="en-US" b="1" dirty="0">
              <a:solidFill>
                <a:schemeClr val="accent1"/>
              </a:solidFill>
              <a:latin typeface="Gill Sans MT" panose="020B0502020104020203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E86CD16-08A9-134F-9D28-4A57C7124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072" y="2057400"/>
            <a:ext cx="8221856" cy="32258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3BD9DC0-1EF6-6348-AC97-B09BA17BF4B8}"/>
              </a:ext>
            </a:extLst>
          </p:cNvPr>
          <p:cNvSpPr txBox="1"/>
          <p:nvPr/>
        </p:nvSpPr>
        <p:spPr>
          <a:xfrm>
            <a:off x="2336800" y="1571028"/>
            <a:ext cx="825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interpretation</a:t>
            </a:r>
            <a:r>
              <a:rPr lang="zh-CN" altLang="en-US" sz="2400" dirty="0"/>
              <a:t> </a:t>
            </a:r>
            <a:r>
              <a:rPr lang="en-US" altLang="zh-CN" sz="2400" dirty="0"/>
              <a:t>performance</a:t>
            </a:r>
            <a:r>
              <a:rPr lang="zh-CN" altLang="en-US" sz="2400" dirty="0"/>
              <a:t>                      </a:t>
            </a:r>
            <a:r>
              <a:rPr lang="en-US" altLang="zh-CN" sz="2400" dirty="0"/>
              <a:t>training</a:t>
            </a:r>
            <a:r>
              <a:rPr lang="zh-CN" altLang="en-US" sz="2400" dirty="0"/>
              <a:t> </a:t>
            </a:r>
            <a:r>
              <a:rPr lang="en-US" altLang="zh-CN" sz="2400" dirty="0"/>
              <a:t>loss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2A808D-5F95-4545-997B-60DF391C7F60}"/>
              </a:ext>
            </a:extLst>
          </p:cNvPr>
          <p:cNvSpPr txBox="1"/>
          <p:nvPr/>
        </p:nvSpPr>
        <p:spPr>
          <a:xfrm>
            <a:off x="2920259" y="5410200"/>
            <a:ext cx="63514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/>
              <a:t>Observation:</a:t>
            </a:r>
            <a:r>
              <a:rPr lang="zh-CN" altLang="en-US" sz="2400" dirty="0"/>
              <a:t> </a:t>
            </a:r>
            <a:r>
              <a:rPr lang="en-US" altLang="zh-CN" sz="2400" dirty="0"/>
              <a:t>(</a:t>
            </a:r>
            <a:r>
              <a:rPr kumimoji="1" lang="en" altLang="zh-CN" sz="2400" dirty="0"/>
              <a:t>over</a:t>
            </a:r>
            <a:r>
              <a:rPr kumimoji="1" lang="en-US" altLang="zh-CN" sz="2400" dirty="0"/>
              <a:t>-</a:t>
            </a:r>
            <a:r>
              <a:rPr kumimoji="1" lang="en" altLang="zh-CN" sz="2400" dirty="0"/>
              <a:t>fitting</a:t>
            </a:r>
            <a:r>
              <a:rPr lang="en-US" altLang="zh-CN" sz="2400" dirty="0"/>
              <a:t>)</a:t>
            </a:r>
            <a:r>
              <a:rPr lang="zh-CN" altLang="en-US" sz="2400" dirty="0"/>
              <a:t> </a:t>
            </a:r>
            <a:endParaRPr kumimoji="1" lang="en-US" altLang="zh-CN" sz="2400" dirty="0"/>
          </a:p>
          <a:p>
            <a:pPr algn="ctr"/>
            <a:r>
              <a:rPr kumimoji="1" lang="en" altLang="zh-CN" sz="2400" dirty="0"/>
              <a:t>﻿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" altLang="zh-CN" sz="2400" dirty="0">
                <a:solidFill>
                  <a:srgbClr val="0070C0"/>
                </a:solidFill>
              </a:rPr>
              <a:t>overfitting</a:t>
            </a:r>
            <a:r>
              <a:rPr kumimoji="1" lang="en" altLang="zh-CN" sz="2400" dirty="0"/>
              <a:t> problem</a:t>
            </a:r>
            <a:r>
              <a:rPr kumimoji="1" lang="en-US" altLang="zh-CN" sz="2400" dirty="0"/>
              <a:t>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severe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common</a:t>
            </a:r>
            <a:endParaRPr kumimoji="1"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B17A8EF-0C66-944C-BC8D-A0CE9AB1CF2E}"/>
              </a:ext>
            </a:extLst>
          </p:cNvPr>
          <p:cNvSpPr txBox="1"/>
          <p:nvPr/>
        </p:nvSpPr>
        <p:spPr>
          <a:xfrm>
            <a:off x="319206" y="6245367"/>
            <a:ext cx="786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﻿However, it is hard to have the ground truth interpretation labels in practice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🤔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30DA494-9785-E242-A73B-E52C5A9E0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1251-EB34-5F4C-8674-67DED61619C8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5803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0520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The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existing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post-hoc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methods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|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3200" b="1" dirty="0">
                <a:solidFill>
                  <a:schemeClr val="accent1"/>
                </a:solidFill>
                <a:latin typeface="Gill Sans MT" panose="020B0502020104020203" pitchFamily="34" charset="0"/>
              </a:rPr>
              <a:t>problems</a:t>
            </a:r>
            <a:endParaRPr kumimoji="1" lang="zh-CN" altLang="en-US" b="1" dirty="0">
              <a:solidFill>
                <a:schemeClr val="accent1"/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AC9536-A474-2A40-95C3-46915B0B9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731" y="3802329"/>
            <a:ext cx="9312538" cy="273515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9C41AE8-9642-0D44-865B-8936EF1C106B}"/>
              </a:ext>
            </a:extLst>
          </p:cNvPr>
          <p:cNvSpPr txBox="1"/>
          <p:nvPr/>
        </p:nvSpPr>
        <p:spPr>
          <a:xfrm>
            <a:off x="1462219" y="1771944"/>
            <a:ext cx="929005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﻿Post-hoc methods just perform one-step projection </a:t>
            </a:r>
            <a:endParaRPr lang="en-US" altLang="zh-CN" sz="2400" dirty="0"/>
          </a:p>
          <a:p>
            <a:r>
              <a:rPr lang="zh-CN" altLang="en-US" sz="2400" dirty="0"/>
              <a:t>to the information-constrained space </a:t>
            </a:r>
            <a:r>
              <a:rPr lang="en-US" altLang="zh-CN" sz="2400" dirty="0"/>
              <a:t>(</a:t>
            </a:r>
            <a:r>
              <a:rPr lang="el-GR" altLang="zh-CN" sz="2400" dirty="0"/>
              <a:t>Ω</a:t>
            </a:r>
            <a:r>
              <a:rPr lang="en-US" altLang="zh-CN" sz="2400" dirty="0"/>
              <a:t>)</a:t>
            </a:r>
          </a:p>
          <a:p>
            <a:endParaRPr lang="en-US" altLang="zh-CN" sz="1050" dirty="0"/>
          </a:p>
          <a:p>
            <a:r>
              <a:rPr lang="en-US" altLang="zh-CN" sz="2400" b="1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always suboptimal </a:t>
            </a:r>
            <a:r>
              <a:rPr lang="en-US" altLang="zh-CN" sz="2400" dirty="0"/>
              <a:t>(low</a:t>
            </a:r>
            <a:r>
              <a:rPr lang="zh-CN" altLang="en-US" sz="2400" dirty="0"/>
              <a:t> </a:t>
            </a:r>
            <a:r>
              <a:rPr lang="en-US" altLang="zh-CN" sz="2400" dirty="0"/>
              <a:t>accuracy)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sensitive to the pre-trained model </a:t>
            </a:r>
            <a:r>
              <a:rPr lang="en-US" altLang="zh-CN" sz="2400" dirty="0"/>
              <a:t>(high</a:t>
            </a:r>
            <a:r>
              <a:rPr lang="zh-CN" altLang="en-US" sz="2400" dirty="0"/>
              <a:t> </a:t>
            </a:r>
            <a:r>
              <a:rPr lang="en-US" altLang="zh-CN" sz="2400" dirty="0"/>
              <a:t>variance)</a:t>
            </a:r>
            <a:endParaRPr lang="zh-CN" altLang="en-US" sz="24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1D2567C6-6E5D-C548-9AA5-A5C6D2DCF26E}"/>
              </a:ext>
            </a:extLst>
          </p:cNvPr>
          <p:cNvSpPr/>
          <p:nvPr/>
        </p:nvSpPr>
        <p:spPr>
          <a:xfrm>
            <a:off x="4692650" y="4572000"/>
            <a:ext cx="952500" cy="52070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DB3BCF-FC75-8B47-AC36-9D2A95D45C1C}"/>
              </a:ext>
            </a:extLst>
          </p:cNvPr>
          <p:cNvSpPr txBox="1"/>
          <p:nvPr/>
        </p:nvSpPr>
        <p:spPr>
          <a:xfrm>
            <a:off x="4589196" y="4233446"/>
            <a:ext cx="1753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chemeClr val="accent1"/>
                </a:solidFill>
              </a:rPr>
              <a:t>the</a:t>
            </a:r>
            <a:r>
              <a:rPr kumimoji="1" lang="zh-CN" altLang="en-US" sz="1600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dirty="0">
                <a:solidFill>
                  <a:schemeClr val="accent1"/>
                </a:solidFill>
              </a:rPr>
              <a:t>pretrain</a:t>
            </a:r>
            <a:r>
              <a:rPr kumimoji="1" lang="zh-CN" altLang="en-US" sz="1600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dirty="0">
                <a:solidFill>
                  <a:schemeClr val="accent1"/>
                </a:solidFill>
              </a:rPr>
              <a:t>model</a:t>
            </a:r>
            <a:endParaRPr kumimoji="1" lang="zh-CN" altLang="en-US" sz="1600" dirty="0">
              <a:solidFill>
                <a:schemeClr val="accent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E37BF063-D58A-E840-BB3F-6089441F0621}"/>
              </a:ext>
            </a:extLst>
          </p:cNvPr>
          <p:cNvSpPr/>
          <p:nvPr/>
        </p:nvSpPr>
        <p:spPr>
          <a:xfrm>
            <a:off x="5866054" y="5646395"/>
            <a:ext cx="1049095" cy="39121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AA1609-1DBF-A14C-B3F8-0E9729D21669}"/>
              </a:ext>
            </a:extLst>
          </p:cNvPr>
          <p:cNvSpPr txBox="1"/>
          <p:nvPr/>
        </p:nvSpPr>
        <p:spPr>
          <a:xfrm>
            <a:off x="5894036" y="5981361"/>
            <a:ext cx="2042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chemeClr val="accent1"/>
                </a:solidFill>
              </a:rPr>
              <a:t>the</a:t>
            </a:r>
            <a:r>
              <a:rPr kumimoji="1" lang="zh-CN" altLang="en-US" sz="1600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dirty="0">
                <a:solidFill>
                  <a:schemeClr val="accent1"/>
                </a:solidFill>
              </a:rPr>
              <a:t>learned</a:t>
            </a:r>
            <a:r>
              <a:rPr kumimoji="1" lang="zh-CN" altLang="en-US" sz="1600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dirty="0">
                <a:solidFill>
                  <a:schemeClr val="accent1"/>
                </a:solidFill>
              </a:rPr>
              <a:t>projection</a:t>
            </a:r>
            <a:endParaRPr kumimoji="1" lang="zh-CN" altLang="en-US" sz="1600" dirty="0">
              <a:solidFill>
                <a:schemeClr val="accent1"/>
              </a:solidFill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AF233BE8-2A92-7C45-AEFC-68389A88194E}"/>
              </a:ext>
            </a:extLst>
          </p:cNvPr>
          <p:cNvSpPr/>
          <p:nvPr/>
        </p:nvSpPr>
        <p:spPr>
          <a:xfrm>
            <a:off x="8604250" y="3818081"/>
            <a:ext cx="952500" cy="52070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5FC0A03D-8D2F-2E4E-9D28-74724C322405}"/>
              </a:ext>
            </a:extLst>
          </p:cNvPr>
          <p:cNvSpPr/>
          <p:nvPr/>
        </p:nvSpPr>
        <p:spPr>
          <a:xfrm>
            <a:off x="7651750" y="4832350"/>
            <a:ext cx="1098550" cy="47625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62F2C1-B62B-8644-902F-2C6CE6AA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1251-EB34-5F4C-8674-67DED61619C8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85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0520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The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existing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post-hoc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methods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|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3200" b="1" dirty="0">
                <a:solidFill>
                  <a:schemeClr val="accent1"/>
                </a:solidFill>
                <a:latin typeface="Gill Sans MT" panose="020B0502020104020203" pitchFamily="34" charset="0"/>
              </a:rPr>
              <a:t>problems</a:t>
            </a:r>
            <a:endParaRPr kumimoji="1" lang="zh-CN" altLang="en-US" b="1" dirty="0">
              <a:solidFill>
                <a:schemeClr val="accent1"/>
              </a:solidFill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DECE38D-19E2-CF4F-B8CF-77DD0E67EB4E}"/>
                  </a:ext>
                </a:extLst>
              </p:cNvPr>
              <p:cNvSpPr txBox="1"/>
              <p:nvPr/>
            </p:nvSpPr>
            <p:spPr>
              <a:xfrm>
                <a:off x="1120394" y="3915838"/>
                <a:ext cx="9817100" cy="13947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en-US" altLang="zh-CN" sz="2400" dirty="0"/>
                  <a:t>(post-hoc)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reducing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MI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̃"/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</m:d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;</m:t>
                    </m:r>
                    <m:acc>
                      <m:accPr>
                        <m:chr m:val="̃"/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400" dirty="0"/>
                  <a:t>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not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good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enough</a:t>
                </a:r>
                <a:r>
                  <a:rPr kumimoji="1" lang="zh-CN" altLang="en-US" sz="2400" dirty="0"/>
                  <a:t> </a:t>
                </a:r>
                <a:endParaRPr lang="en-US" altLang="zh-CN" sz="2400" dirty="0"/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2400" dirty="0"/>
                  <a:t>a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joint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training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of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kumimoji="1"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sub>
                    </m:sSub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kumimoji="1"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might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be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better</a:t>
                </a:r>
                <a:r>
                  <a:rPr lang="zh-CN" altLang="en-US" sz="2400" dirty="0"/>
                  <a:t> </a:t>
                </a:r>
                <a:r>
                  <a:rPr lang="en-US" altLang="zh-CN" sz="3200" dirty="0"/>
                  <a:t>🤔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DECE38D-19E2-CF4F-B8CF-77DD0E67E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394" y="3915838"/>
                <a:ext cx="9817100" cy="1394741"/>
              </a:xfrm>
              <a:prstGeom prst="rect">
                <a:avLst/>
              </a:prstGeom>
              <a:blipFill>
                <a:blip r:embed="rId2"/>
                <a:stretch>
                  <a:fillRect b="-12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B4C5035-9F76-864B-9E4C-DDBCCDE07189}"/>
                  </a:ext>
                </a:extLst>
              </p:cNvPr>
              <p:cNvSpPr txBox="1"/>
              <p:nvPr/>
            </p:nvSpPr>
            <p:spPr>
              <a:xfrm>
                <a:off x="5146345" y="1847809"/>
                <a:ext cx="1079500" cy="447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kumimoji="1" lang="zh-CN" altLang="en-US" sz="2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sub>
                      </m:sSub>
                      <m:r>
                        <a:rPr kumimoji="1" lang="en-US" altLang="zh-CN" sz="20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kumimoji="1" lang="en-US" altLang="zh-CN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kumimoji="1" lang="zh-CN" alt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B4C5035-9F76-864B-9E4C-DDBCCDE07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345" y="1847809"/>
                <a:ext cx="1079500" cy="447558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59398F4-8E33-7C4F-BE6D-66C4DC8528CC}"/>
                  </a:ext>
                </a:extLst>
              </p:cNvPr>
              <p:cNvSpPr txBox="1"/>
              <p:nvPr/>
            </p:nvSpPr>
            <p:spPr>
              <a:xfrm>
                <a:off x="4484826" y="2577313"/>
                <a:ext cx="601575" cy="5188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kumimoji="1" lang="zh-CN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59398F4-8E33-7C4F-BE6D-66C4DC852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826" y="2577313"/>
                <a:ext cx="601575" cy="518860"/>
              </a:xfrm>
              <a:prstGeom prst="rect">
                <a:avLst/>
              </a:prstGeom>
              <a:blipFill>
                <a:blip r:embed="rId4"/>
                <a:stretch>
                  <a:fillRect b="-930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7595602-EAE8-494F-A984-1117560D22D0}"/>
                  </a:ext>
                </a:extLst>
              </p:cNvPr>
              <p:cNvSpPr txBox="1"/>
              <p:nvPr/>
            </p:nvSpPr>
            <p:spPr>
              <a:xfrm>
                <a:off x="6073719" y="2598793"/>
                <a:ext cx="601575" cy="4759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kumimoji="1" lang="zh-CN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kumimoji="1"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7595602-EAE8-494F-A984-1117560D2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719" y="2598793"/>
                <a:ext cx="601575" cy="475900"/>
              </a:xfrm>
              <a:prstGeom prst="rect">
                <a:avLst/>
              </a:prstGeom>
              <a:blipFill>
                <a:blip r:embed="rId5"/>
                <a:stretch>
                  <a:fillRect b="-128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D8D73D3-4794-D945-BE63-A0C0C6A34B28}"/>
                  </a:ext>
                </a:extLst>
              </p:cNvPr>
              <p:cNvSpPr txBox="1"/>
              <p:nvPr/>
            </p:nvSpPr>
            <p:spPr>
              <a:xfrm>
                <a:off x="5456993" y="2959276"/>
                <a:ext cx="571951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D8D73D3-4794-D945-BE63-A0C0C6A34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993" y="2959276"/>
                <a:ext cx="57195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08AA9A4-587B-6041-AEF1-ED3BAECBB061}"/>
                  </a:ext>
                </a:extLst>
              </p:cNvPr>
              <p:cNvSpPr txBox="1"/>
              <p:nvPr/>
            </p:nvSpPr>
            <p:spPr>
              <a:xfrm>
                <a:off x="6982698" y="2959276"/>
                <a:ext cx="463075" cy="4682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08AA9A4-587B-6041-AEF1-ED3BAECBB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698" y="2959276"/>
                <a:ext cx="463075" cy="4682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E00E089-AAF6-0E44-8F47-D669E2484F4E}"/>
                  </a:ext>
                </a:extLst>
              </p:cNvPr>
              <p:cNvSpPr txBox="1"/>
              <p:nvPr/>
            </p:nvSpPr>
            <p:spPr>
              <a:xfrm>
                <a:off x="7885752" y="2960730"/>
                <a:ext cx="463075" cy="4682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E00E089-AAF6-0E44-8F47-D669E2484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752" y="2960730"/>
                <a:ext cx="463075" cy="4682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6F594DB-64D8-3948-A474-D6DEBB83D529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6028944" y="3190109"/>
            <a:ext cx="953754" cy="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59E4A2F5-FA06-1E45-8686-04587A3A4BC3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7445773" y="3193411"/>
            <a:ext cx="439979" cy="14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EF95672-000E-3E4F-8E5D-2A0CBABC2435}"/>
                  </a:ext>
                </a:extLst>
              </p:cNvPr>
              <p:cNvSpPr txBox="1"/>
              <p:nvPr/>
            </p:nvSpPr>
            <p:spPr>
              <a:xfrm>
                <a:off x="3747653" y="2961890"/>
                <a:ext cx="477117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EF95672-000E-3E4F-8E5D-2A0CBABC2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653" y="2961890"/>
                <a:ext cx="47711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F7DC7F3A-0E08-4344-BC70-3A31718D7009}"/>
              </a:ext>
            </a:extLst>
          </p:cNvPr>
          <p:cNvCxnSpPr>
            <a:cxnSpLocks/>
            <a:stCxn id="22" idx="3"/>
            <a:endCxn id="17" idx="1"/>
          </p:cNvCxnSpPr>
          <p:nvPr/>
        </p:nvCxnSpPr>
        <p:spPr>
          <a:xfrm flipV="1">
            <a:off x="4224770" y="3190109"/>
            <a:ext cx="1232223" cy="2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45174FF0-16F4-C54B-A8FC-06D56A36BD0E}"/>
              </a:ext>
            </a:extLst>
          </p:cNvPr>
          <p:cNvSpPr/>
          <p:nvPr/>
        </p:nvSpPr>
        <p:spPr>
          <a:xfrm rot="5400000">
            <a:off x="5476669" y="1221263"/>
            <a:ext cx="298963" cy="2463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F5E4B0-2CE6-A148-BAE4-1F903D6D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1251-EB34-5F4C-8674-67DED61619C8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4499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0520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Outline</a:t>
            </a:r>
            <a:endParaRPr kumimoji="1" lang="zh-CN" altLang="en-US" b="1" dirty="0">
              <a:solidFill>
                <a:schemeClr val="accent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5464"/>
            <a:ext cx="10515600" cy="48214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existing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methods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FF0000"/>
                </a:solidFill>
              </a:rPr>
              <a:t>The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proposed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method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Experiment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Summary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discussion</a:t>
            </a:r>
          </a:p>
          <a:p>
            <a:pPr>
              <a:lnSpc>
                <a:spcPct val="150000"/>
              </a:lnSpc>
            </a:pPr>
            <a:endParaRPr kumimoji="1" lang="en-US" altLang="zh-CN" dirty="0"/>
          </a:p>
          <a:p>
            <a:pPr lvl="1">
              <a:lnSpc>
                <a:spcPct val="150000"/>
              </a:lnSpc>
            </a:pP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26E8B9-2625-BB4C-AD29-41DD599D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1251-EB34-5F4C-8674-67DED61619C8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392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DC43F-5DD5-5C42-85E6-E596FA80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Graph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information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bottleneck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(GIB)</a:t>
            </a:r>
            <a:endParaRPr kumimoji="1" lang="zh-CN" altLang="en-US" b="1" dirty="0">
              <a:solidFill>
                <a:schemeClr val="accent1"/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0D3ED1-D70A-DA46-9679-4F79A56DB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553" y="2326029"/>
            <a:ext cx="9310893" cy="339498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853DF17-3B48-3F45-9B73-16D977A4BA45}"/>
              </a:ext>
            </a:extLst>
          </p:cNvPr>
          <p:cNvSpPr txBox="1"/>
          <p:nvPr/>
        </p:nvSpPr>
        <p:spPr>
          <a:xfrm>
            <a:off x="387275" y="6293224"/>
            <a:ext cx="442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Graph Information Bottleneck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NeurIPS</a:t>
            </a:r>
            <a:r>
              <a:rPr kumimoji="1" lang="zh-CN" altLang="en-US" dirty="0"/>
              <a:t> </a:t>
            </a:r>
            <a:r>
              <a:rPr kumimoji="1" lang="en-US" altLang="zh-CN" dirty="0"/>
              <a:t>2020.</a:t>
            </a:r>
            <a:endParaRPr lang="en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166099-8D03-584E-B28C-3D0C1668195F}"/>
              </a:ext>
            </a:extLst>
          </p:cNvPr>
          <p:cNvSpPr txBox="1"/>
          <p:nvPr/>
        </p:nvSpPr>
        <p:spPr>
          <a:xfrm>
            <a:off x="1440553" y="1690688"/>
            <a:ext cx="4355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0070C0"/>
                </a:solidFill>
                <a:latin typeface="Gill Sans MT" panose="020B0502020104020203" pitchFamily="34" charset="0"/>
              </a:rPr>
              <a:t>D=(X,A)</a:t>
            </a:r>
            <a:r>
              <a:rPr kumimoji="1" lang="zh-CN" altLang="en-US" sz="2400" b="1" dirty="0">
                <a:solidFill>
                  <a:srgbClr val="0070C0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400" dirty="0">
                <a:latin typeface="Gill Sans MT" panose="020B0502020104020203" pitchFamily="34" charset="0"/>
                <a:sym typeface="Wingdings" pitchFamily="2" charset="2"/>
              </a:rPr>
              <a:t>→</a:t>
            </a:r>
            <a:r>
              <a:rPr kumimoji="1" lang="zh-CN" altLang="en-US" sz="2400" dirty="0"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kumimoji="1" lang="en-US" altLang="zh-CN" sz="2400" dirty="0">
                <a:latin typeface="Gill Sans MT" panose="020B0502020104020203" pitchFamily="34" charset="0"/>
                <a:sym typeface="Wingdings" pitchFamily="2" charset="2"/>
              </a:rPr>
              <a:t>(GNN)</a:t>
            </a:r>
            <a:r>
              <a:rPr kumimoji="1" lang="zh-CN" altLang="en-US" sz="2400" dirty="0"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kumimoji="1" lang="en-US" altLang="zh-CN" sz="2400" dirty="0">
                <a:latin typeface="Gill Sans MT" panose="020B0502020104020203" pitchFamily="34" charset="0"/>
                <a:sym typeface="Wingdings" pitchFamily="2" charset="2"/>
              </a:rPr>
              <a:t>→</a:t>
            </a:r>
            <a:r>
              <a:rPr kumimoji="1" lang="zh-CN" altLang="en-US" sz="2400" dirty="0"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  <a:latin typeface="Gill Sans MT" panose="020B0502020104020203" pitchFamily="34" charset="0"/>
                <a:sym typeface="Wingdings" pitchFamily="2" charset="2"/>
              </a:rPr>
              <a:t>Z</a:t>
            </a:r>
            <a:r>
              <a:rPr kumimoji="1" lang="zh-CN" altLang="en-US" sz="2400" dirty="0"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kumimoji="1" lang="en-US" altLang="zh-CN" sz="2400" dirty="0">
                <a:latin typeface="Gill Sans MT" panose="020B0502020104020203" pitchFamily="34" charset="0"/>
                <a:sym typeface="Wingdings" pitchFamily="2" charset="2"/>
              </a:rPr>
              <a:t>↔</a:t>
            </a:r>
            <a:r>
              <a:rPr kumimoji="1" lang="zh-CN" altLang="en-US" sz="2400" dirty="0"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  <a:latin typeface="Gill Sans MT" panose="020B0502020104020203" pitchFamily="34" charset="0"/>
                <a:sym typeface="Wingdings" pitchFamily="2" charset="2"/>
              </a:rPr>
              <a:t>Y</a:t>
            </a:r>
            <a:endParaRPr kumimoji="1" lang="zh-CN" altLang="en-US" sz="24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903CF0-834C-CB49-96AC-A7DA6998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1251-EB34-5F4C-8674-67DED61619C8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5246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0520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About</a:t>
            </a:r>
            <a:r>
              <a:rPr kumimoji="1" lang="zh-CN" altLang="en-US" b="1" dirty="0">
                <a:solidFill>
                  <a:schemeClr val="accent1"/>
                </a:solidFill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</a:rPr>
              <a:t>the</a:t>
            </a:r>
            <a:r>
              <a:rPr kumimoji="1" lang="zh-CN" altLang="en-US" b="1" dirty="0">
                <a:solidFill>
                  <a:schemeClr val="accent1"/>
                </a:solidFill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</a:rPr>
              <a:t>paper</a:t>
            </a:r>
            <a:endParaRPr kumimoji="1" lang="zh-CN" altLang="en-US" b="1" dirty="0">
              <a:solidFill>
                <a:schemeClr val="accent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5464"/>
            <a:ext cx="10933090" cy="482149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altLang="zh-CN" sz="2400" dirty="0"/>
              <a:t>Interpretable and Generalizable Graph Learning via Stochastic Attention Mechanism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Authors:</a:t>
            </a:r>
            <a:r>
              <a:rPr lang="zh-CN" altLang="en-US" sz="2400" dirty="0"/>
              <a:t> </a:t>
            </a:r>
            <a:r>
              <a:rPr lang="en-US" altLang="zh-CN" sz="2400" dirty="0"/>
              <a:t>﻿﻿</a:t>
            </a:r>
            <a:r>
              <a:rPr lang="en-US" altLang="zh-CN" sz="2400" dirty="0" err="1"/>
              <a:t>Siqi</a:t>
            </a:r>
            <a:r>
              <a:rPr lang="en-US" altLang="zh-CN" sz="2400" dirty="0"/>
              <a:t> Miao,</a:t>
            </a:r>
            <a:r>
              <a:rPr lang="zh-CN" altLang="en-US" sz="2400" dirty="0"/>
              <a:t> </a:t>
            </a:r>
            <a:r>
              <a:rPr lang="en-US" altLang="zh-CN" sz="2400" dirty="0" err="1"/>
              <a:t>Miaoyuan</a:t>
            </a:r>
            <a:r>
              <a:rPr lang="en-US" altLang="zh-CN" sz="2400" dirty="0"/>
              <a:t> Liu,</a:t>
            </a:r>
            <a:r>
              <a:rPr lang="zh-CN" altLang="en-US" sz="2400" dirty="0"/>
              <a:t> </a:t>
            </a:r>
            <a:r>
              <a:rPr lang="en-US" altLang="zh-CN" sz="2400" dirty="0"/>
              <a:t>Pan Li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Conference: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ICML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2022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Affiliation: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﻿</a:t>
            </a:r>
            <a:r>
              <a:rPr kumimoji="1" lang="en" altLang="zh-CN" sz="2400" dirty="0"/>
              <a:t>Department of Computer Science, Purdue University</a:t>
            </a:r>
            <a:endParaRPr kumimoji="1" lang="en-US" altLang="zh-CN" sz="2400" dirty="0"/>
          </a:p>
          <a:p>
            <a:endParaRPr kumimoji="1" lang="en-US" altLang="zh-CN" sz="2400" dirty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kumimoji="1" lang="en-US" altLang="zh-CN" sz="2400" dirty="0">
                <a:latin typeface="Gill Sans MT" charset="0"/>
                <a:ea typeface="Gill Sans MT" charset="0"/>
                <a:cs typeface="Gill Sans MT" charset="0"/>
              </a:rPr>
              <a:t>Paper:</a:t>
            </a:r>
            <a:r>
              <a:rPr kumimoji="1" lang="zh-CN" altLang="en-US" sz="2400" dirty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kumimoji="1" lang="en" altLang="zh-CN" sz="2400" dirty="0">
                <a:latin typeface="Gill Sans MT" charset="0"/>
                <a:ea typeface="Gill Sans MT" charset="0"/>
                <a:cs typeface="Gill Sans MT" charset="0"/>
                <a:hlinkClick r:id="rId2"/>
              </a:rPr>
              <a:t>https://arxiv.org/pdf/2201.12987.pdf</a:t>
            </a:r>
            <a:endParaRPr kumimoji="1" lang="en-US" altLang="zh-CN" sz="2400" dirty="0">
              <a:latin typeface="Gill Sans MT" charset="0"/>
              <a:ea typeface="Gill Sans MT" charset="0"/>
              <a:cs typeface="Gill Sans MT" charset="0"/>
            </a:endParaRPr>
          </a:p>
          <a:p>
            <a:endParaRPr kumimoji="1" lang="en-US" altLang="zh-CN" sz="2400" dirty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kumimoji="1" lang="en-US" altLang="zh-CN" sz="2400" dirty="0">
                <a:latin typeface="Gill Sans MT" charset="0"/>
                <a:ea typeface="Gill Sans MT" charset="0"/>
                <a:cs typeface="Gill Sans MT" charset="0"/>
              </a:rPr>
              <a:t>Code:</a:t>
            </a:r>
            <a:r>
              <a:rPr kumimoji="1" lang="zh-CN" altLang="en-US" sz="2400" dirty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kumimoji="1" lang="en" altLang="zh-CN" sz="2400" dirty="0">
                <a:latin typeface="Gill Sans MT" charset="0"/>
                <a:ea typeface="Gill Sans MT" charset="0"/>
                <a:cs typeface="Gill Sans MT" charset="0"/>
                <a:hlinkClick r:id="rId3"/>
              </a:rPr>
              <a:t>https://github.com/Graph-COM/GSAT</a:t>
            </a:r>
            <a:endParaRPr kumimoji="1" lang="en" altLang="zh-CN" sz="24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F17DBF-5B63-154A-9CC1-49A13E3A3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1251-EB34-5F4C-8674-67DED61619C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2822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5681157-5F7A-A547-A796-A749F6E6EE07}"/>
              </a:ext>
            </a:extLst>
          </p:cNvPr>
          <p:cNvSpPr txBox="1"/>
          <p:nvPr/>
        </p:nvSpPr>
        <p:spPr>
          <a:xfrm>
            <a:off x="2302440" y="5337953"/>
            <a:ext cx="7585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zh-CN" sz="2400" dirty="0"/>
              <a:t>﻿not impose any potentially biased constraints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e.g.,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graph</a:t>
            </a:r>
            <a:r>
              <a:rPr kumimoji="1" lang="zh-CN" altLang="en-US" sz="2400" dirty="0"/>
              <a:t> </a:t>
            </a:r>
            <a:r>
              <a:rPr kumimoji="1" lang="en" altLang="zh-CN" sz="2400" dirty="0"/>
              <a:t>size or connectivity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(adopted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other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works)</a:t>
            </a:r>
            <a:endParaRPr kumimoji="1"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413DD8-D145-0946-9B39-712238C576DD}"/>
              </a:ext>
            </a:extLst>
          </p:cNvPr>
          <p:cNvSpPr txBox="1"/>
          <p:nvPr/>
        </p:nvSpPr>
        <p:spPr>
          <a:xfrm>
            <a:off x="1094525" y="1872157"/>
            <a:ext cx="7084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inspired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GIB,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work</a:t>
            </a:r>
            <a:r>
              <a:rPr kumimoji="1" lang="zh-CN" altLang="en-US" sz="2400" dirty="0"/>
              <a:t> </a:t>
            </a:r>
            <a:r>
              <a:rPr kumimoji="1" lang="en" altLang="zh-CN" sz="2400" dirty="0"/>
              <a:t>use</a:t>
            </a:r>
            <a:r>
              <a:rPr kumimoji="1" lang="en-US" altLang="zh-CN" sz="2400" dirty="0"/>
              <a:t>s</a:t>
            </a:r>
            <a:r>
              <a:rPr kumimoji="1" lang="en" altLang="zh-CN" sz="2400" dirty="0"/>
              <a:t> </a:t>
            </a:r>
          </a:p>
          <a:p>
            <a:r>
              <a:rPr kumimoji="1" lang="en" altLang="zh-CN" sz="2400" dirty="0">
                <a:solidFill>
                  <a:srgbClr val="FF0000"/>
                </a:solidFill>
              </a:rPr>
              <a:t>information constraint </a:t>
            </a:r>
            <a:r>
              <a:rPr kumimoji="1" lang="en" altLang="zh-CN" sz="2400" dirty="0"/>
              <a:t>to select label-relevant subgraph</a:t>
            </a:r>
            <a:endParaRPr kumimoji="1"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D76432-60FA-E44C-90D9-1BBD3ABCED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4000"/>
          </a:blip>
          <a:srcRect l="42806" t="29081" r="2290" b="41098"/>
          <a:stretch/>
        </p:blipFill>
        <p:spPr>
          <a:xfrm>
            <a:off x="4971019" y="3051674"/>
            <a:ext cx="5011181" cy="992417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33">
                <a:extLst>
                  <a:ext uri="{FF2B5EF4-FFF2-40B4-BE49-F238E27FC236}">
                    <a16:creationId xmlns:a16="http://schemas.microsoft.com/office/drawing/2014/main" id="{3C63AF47-E590-1C45-8069-F6CAFDD0CE54}"/>
                  </a:ext>
                </a:extLst>
              </p:cNvPr>
              <p:cNvSpPr txBox="1"/>
              <p:nvPr/>
            </p:nvSpPr>
            <p:spPr>
              <a:xfrm>
                <a:off x="2016465" y="3102974"/>
                <a:ext cx="571951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" name="文本框 33">
                <a:extLst>
                  <a:ext uri="{FF2B5EF4-FFF2-40B4-BE49-F238E27FC236}">
                    <a16:creationId xmlns:a16="http://schemas.microsoft.com/office/drawing/2014/main" id="{3C63AF47-E590-1C45-8069-F6CAFDD0C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465" y="3102974"/>
                <a:ext cx="57195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34">
                <a:extLst>
                  <a:ext uri="{FF2B5EF4-FFF2-40B4-BE49-F238E27FC236}">
                    <a16:creationId xmlns:a16="http://schemas.microsoft.com/office/drawing/2014/main" id="{D98AC34E-746D-164A-96D3-7B483DD811A9}"/>
                  </a:ext>
                </a:extLst>
              </p:cNvPr>
              <p:cNvSpPr txBox="1"/>
              <p:nvPr/>
            </p:nvSpPr>
            <p:spPr>
              <a:xfrm>
                <a:off x="3072270" y="3102974"/>
                <a:ext cx="463075" cy="4682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" name="文本框 34">
                <a:extLst>
                  <a:ext uri="{FF2B5EF4-FFF2-40B4-BE49-F238E27FC236}">
                    <a16:creationId xmlns:a16="http://schemas.microsoft.com/office/drawing/2014/main" id="{D98AC34E-746D-164A-96D3-7B483DD81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270" y="3102974"/>
                <a:ext cx="463075" cy="468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35">
                <a:extLst>
                  <a:ext uri="{FF2B5EF4-FFF2-40B4-BE49-F238E27FC236}">
                    <a16:creationId xmlns:a16="http://schemas.microsoft.com/office/drawing/2014/main" id="{CDF3B150-A4EF-354E-A7B1-14E25A3C403E}"/>
                  </a:ext>
                </a:extLst>
              </p:cNvPr>
              <p:cNvSpPr txBox="1"/>
              <p:nvPr/>
            </p:nvSpPr>
            <p:spPr>
              <a:xfrm>
                <a:off x="3975324" y="3104428"/>
                <a:ext cx="463075" cy="4682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9" name="文本框 35">
                <a:extLst>
                  <a:ext uri="{FF2B5EF4-FFF2-40B4-BE49-F238E27FC236}">
                    <a16:creationId xmlns:a16="http://schemas.microsoft.com/office/drawing/2014/main" id="{CDF3B150-A4EF-354E-A7B1-14E25A3C4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324" y="3104428"/>
                <a:ext cx="463075" cy="4682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A5306D89-5AB0-2A4E-9016-25C2AFB1EE83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588416" y="3333807"/>
            <a:ext cx="483854" cy="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F86FDDC0-C838-D24B-AC74-415193D99C53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535345" y="3337109"/>
            <a:ext cx="439979" cy="14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38">
                <a:extLst>
                  <a:ext uri="{FF2B5EF4-FFF2-40B4-BE49-F238E27FC236}">
                    <a16:creationId xmlns:a16="http://schemas.microsoft.com/office/drawing/2014/main" id="{217F148F-58C1-754A-AB70-332D83578927}"/>
                  </a:ext>
                </a:extLst>
              </p:cNvPr>
              <p:cNvSpPr txBox="1"/>
              <p:nvPr/>
            </p:nvSpPr>
            <p:spPr>
              <a:xfrm>
                <a:off x="1094525" y="3105588"/>
                <a:ext cx="477117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2" name="文本框 38">
                <a:extLst>
                  <a:ext uri="{FF2B5EF4-FFF2-40B4-BE49-F238E27FC236}">
                    <a16:creationId xmlns:a16="http://schemas.microsoft.com/office/drawing/2014/main" id="{217F148F-58C1-754A-AB70-332D83578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525" y="3105588"/>
                <a:ext cx="477117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F674B865-BCB8-D240-913D-EDDBF11DC5B6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 flipV="1">
            <a:off x="1571642" y="3333807"/>
            <a:ext cx="444823" cy="2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>
            <a:extLst>
              <a:ext uri="{FF2B5EF4-FFF2-40B4-BE49-F238E27FC236}">
                <a16:creationId xmlns:a16="http://schemas.microsoft.com/office/drawing/2014/main" id="{C05F66F1-A7CB-8B40-BA1B-5B49B34A6C99}"/>
              </a:ext>
            </a:extLst>
          </p:cNvPr>
          <p:cNvCxnSpPr>
            <a:stCxn id="12" idx="2"/>
            <a:endCxn id="7" idx="2"/>
          </p:cNvCxnSpPr>
          <p:nvPr/>
        </p:nvCxnSpPr>
        <p:spPr>
          <a:xfrm rot="5400000" flipH="1" flipV="1">
            <a:off x="1816455" y="3081267"/>
            <a:ext cx="2614" cy="969357"/>
          </a:xfrm>
          <a:prstGeom prst="curvedConnector3">
            <a:avLst>
              <a:gd name="adj1" fmla="val -1263205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C3F81082-CE9B-FA49-AF1F-9BC141C9CBB0}"/>
              </a:ext>
            </a:extLst>
          </p:cNvPr>
          <p:cNvCxnSpPr>
            <a:cxnSpLocks/>
            <a:stCxn id="7" idx="2"/>
            <a:endCxn id="9" idx="2"/>
          </p:cNvCxnSpPr>
          <p:nvPr/>
        </p:nvCxnSpPr>
        <p:spPr>
          <a:xfrm rot="16200000" flipH="1">
            <a:off x="3250622" y="2616457"/>
            <a:ext cx="8059" cy="1904421"/>
          </a:xfrm>
          <a:prstGeom prst="curvedConnector3">
            <a:avLst>
              <a:gd name="adj1" fmla="val 419728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标题 1">
            <a:extLst>
              <a:ext uri="{FF2B5EF4-FFF2-40B4-BE49-F238E27FC236}">
                <a16:creationId xmlns:a16="http://schemas.microsoft.com/office/drawing/2014/main" id="{46E2AAD5-28BB-874A-B51A-5028FD306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Graph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information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bottleneck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(GIB)</a:t>
            </a:r>
            <a:endParaRPr kumimoji="1" lang="zh-CN" altLang="en-US" b="1" dirty="0">
              <a:solidFill>
                <a:schemeClr val="accent1"/>
              </a:solidFill>
              <a:latin typeface="Gill Sans MT" panose="020B0502020104020203" pitchFamily="34" charset="0"/>
            </a:endParaRPr>
          </a:p>
        </p:txBody>
      </p:sp>
      <p:sp>
        <p:nvSpPr>
          <p:cNvPr id="19" name="灯片编号占位符 18">
            <a:extLst>
              <a:ext uri="{FF2B5EF4-FFF2-40B4-BE49-F238E27FC236}">
                <a16:creationId xmlns:a16="http://schemas.microsoft.com/office/drawing/2014/main" id="{2411EAF3-24C5-1944-9346-FC537F66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1251-EB34-5F4C-8674-67DED61619C8}" type="slidenum">
              <a:rPr kumimoji="1" lang="zh-CN" altLang="en-US" smtClean="0"/>
              <a:t>20</a:t>
            </a:fld>
            <a:endParaRPr kumimoji="1"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477528D2-8197-AB4B-81C0-178075B625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28086" y="4424361"/>
            <a:ext cx="7335827" cy="815092"/>
          </a:xfrm>
          <a:prstGeom prst="rect">
            <a:avLst/>
          </a:prstGeom>
          <a:ln>
            <a:solidFill>
              <a:srgbClr val="FF0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30CB866-E159-EE47-AF75-3A2CD7004B18}"/>
                  </a:ext>
                </a:extLst>
              </p:cNvPr>
              <p:cNvSpPr txBox="1"/>
              <p:nvPr/>
            </p:nvSpPr>
            <p:spPr>
              <a:xfrm>
                <a:off x="1314611" y="3901327"/>
                <a:ext cx="11906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)↓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30CB866-E159-EE47-AF75-3A2CD7004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611" y="3901327"/>
                <a:ext cx="119064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DB20949-CD69-BC4C-BC12-8C174DF5BEA7}"/>
                  </a:ext>
                </a:extLst>
              </p:cNvPr>
              <p:cNvSpPr txBox="1"/>
              <p:nvPr/>
            </p:nvSpPr>
            <p:spPr>
              <a:xfrm>
                <a:off x="2726382" y="3901327"/>
                <a:ext cx="117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)↑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DB20949-CD69-BC4C-BC12-8C174DF5B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382" y="3901327"/>
                <a:ext cx="1179747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892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0520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The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proposed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method</a:t>
            </a:r>
            <a:endParaRPr kumimoji="1" lang="zh-CN" altLang="en-US" b="1" dirty="0">
              <a:solidFill>
                <a:schemeClr val="accent1"/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FFDD88-700D-364A-A3EE-53902C8F1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05" y="2276487"/>
            <a:ext cx="6173002" cy="2091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10">
                <a:extLst>
                  <a:ext uri="{FF2B5EF4-FFF2-40B4-BE49-F238E27FC236}">
                    <a16:creationId xmlns:a16="http://schemas.microsoft.com/office/drawing/2014/main" id="{BF5F365E-8203-6B41-A107-8C6F222B0710}"/>
                  </a:ext>
                </a:extLst>
              </p:cNvPr>
              <p:cNvSpPr txBox="1"/>
              <p:nvPr/>
            </p:nvSpPr>
            <p:spPr>
              <a:xfrm>
                <a:off x="7886436" y="3128948"/>
                <a:ext cx="601575" cy="494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文本框 10">
                <a:extLst>
                  <a:ext uri="{FF2B5EF4-FFF2-40B4-BE49-F238E27FC236}">
                    <a16:creationId xmlns:a16="http://schemas.microsoft.com/office/drawing/2014/main" id="{BF5F365E-8203-6B41-A107-8C6F222B0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436" y="3128948"/>
                <a:ext cx="601575" cy="494559"/>
              </a:xfrm>
              <a:prstGeom prst="rect">
                <a:avLst/>
              </a:prstGeom>
              <a:blipFill>
                <a:blip r:embed="rId3"/>
                <a:stretch>
                  <a:fillRect b="-97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32">
                <a:extLst>
                  <a:ext uri="{FF2B5EF4-FFF2-40B4-BE49-F238E27FC236}">
                    <a16:creationId xmlns:a16="http://schemas.microsoft.com/office/drawing/2014/main" id="{75964039-69D5-1748-8EB8-8CF3DD30AB4D}"/>
                  </a:ext>
                </a:extLst>
              </p:cNvPr>
              <p:cNvSpPr txBox="1"/>
              <p:nvPr/>
            </p:nvSpPr>
            <p:spPr>
              <a:xfrm>
                <a:off x="9475329" y="3150428"/>
                <a:ext cx="553485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32">
                <a:extLst>
                  <a:ext uri="{FF2B5EF4-FFF2-40B4-BE49-F238E27FC236}">
                    <a16:creationId xmlns:a16="http://schemas.microsoft.com/office/drawing/2014/main" id="{75964039-69D5-1748-8EB8-8CF3DD30A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329" y="3150428"/>
                <a:ext cx="553485" cy="461665"/>
              </a:xfrm>
              <a:prstGeom prst="rect">
                <a:avLst/>
              </a:prstGeom>
              <a:blipFill>
                <a:blip r:embed="rId4"/>
                <a:stretch>
                  <a:fillRect b="-128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33">
                <a:extLst>
                  <a:ext uri="{FF2B5EF4-FFF2-40B4-BE49-F238E27FC236}">
                    <a16:creationId xmlns:a16="http://schemas.microsoft.com/office/drawing/2014/main" id="{4056478A-25EE-BE4A-8F66-23DDAE80A023}"/>
                  </a:ext>
                </a:extLst>
              </p:cNvPr>
              <p:cNvSpPr txBox="1"/>
              <p:nvPr/>
            </p:nvSpPr>
            <p:spPr>
              <a:xfrm>
                <a:off x="8858603" y="3510911"/>
                <a:ext cx="571951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" name="文本框 33">
                <a:extLst>
                  <a:ext uri="{FF2B5EF4-FFF2-40B4-BE49-F238E27FC236}">
                    <a16:creationId xmlns:a16="http://schemas.microsoft.com/office/drawing/2014/main" id="{4056478A-25EE-BE4A-8F66-23DDAE80A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603" y="3510911"/>
                <a:ext cx="57195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34">
                <a:extLst>
                  <a:ext uri="{FF2B5EF4-FFF2-40B4-BE49-F238E27FC236}">
                    <a16:creationId xmlns:a16="http://schemas.microsoft.com/office/drawing/2014/main" id="{421AFA03-53B5-8C49-B479-4DDB658514B9}"/>
                  </a:ext>
                </a:extLst>
              </p:cNvPr>
              <p:cNvSpPr txBox="1"/>
              <p:nvPr/>
            </p:nvSpPr>
            <p:spPr>
              <a:xfrm>
                <a:off x="10384308" y="3510911"/>
                <a:ext cx="463075" cy="4682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" name="文本框 34">
                <a:extLst>
                  <a:ext uri="{FF2B5EF4-FFF2-40B4-BE49-F238E27FC236}">
                    <a16:creationId xmlns:a16="http://schemas.microsoft.com/office/drawing/2014/main" id="{421AFA03-53B5-8C49-B479-4DDB65851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4308" y="3510911"/>
                <a:ext cx="463075" cy="4682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35">
                <a:extLst>
                  <a:ext uri="{FF2B5EF4-FFF2-40B4-BE49-F238E27FC236}">
                    <a16:creationId xmlns:a16="http://schemas.microsoft.com/office/drawing/2014/main" id="{AF0D2DF6-CC14-894A-BAB8-8DF745718D1F}"/>
                  </a:ext>
                </a:extLst>
              </p:cNvPr>
              <p:cNvSpPr txBox="1"/>
              <p:nvPr/>
            </p:nvSpPr>
            <p:spPr>
              <a:xfrm>
                <a:off x="11287362" y="3512365"/>
                <a:ext cx="463075" cy="4682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9" name="文本框 35">
                <a:extLst>
                  <a:ext uri="{FF2B5EF4-FFF2-40B4-BE49-F238E27FC236}">
                    <a16:creationId xmlns:a16="http://schemas.microsoft.com/office/drawing/2014/main" id="{AF0D2DF6-CC14-894A-BAB8-8DF745718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7362" y="3512365"/>
                <a:ext cx="463075" cy="4682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2D5855A0-FBC3-674D-991D-D5CB906E66A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9430554" y="3741744"/>
            <a:ext cx="953754" cy="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03A5D92-439B-374A-B73F-A1F4BEC02A63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10847383" y="3745046"/>
            <a:ext cx="439979" cy="14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38">
                <a:extLst>
                  <a:ext uri="{FF2B5EF4-FFF2-40B4-BE49-F238E27FC236}">
                    <a16:creationId xmlns:a16="http://schemas.microsoft.com/office/drawing/2014/main" id="{28826B4A-784F-8848-9C56-B3665AAB1996}"/>
                  </a:ext>
                </a:extLst>
              </p:cNvPr>
              <p:cNvSpPr txBox="1"/>
              <p:nvPr/>
            </p:nvSpPr>
            <p:spPr>
              <a:xfrm>
                <a:off x="7149263" y="3513525"/>
                <a:ext cx="477117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2" name="文本框 38">
                <a:extLst>
                  <a:ext uri="{FF2B5EF4-FFF2-40B4-BE49-F238E27FC236}">
                    <a16:creationId xmlns:a16="http://schemas.microsoft.com/office/drawing/2014/main" id="{28826B4A-784F-8848-9C56-B3665AAB1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263" y="3513525"/>
                <a:ext cx="47711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0632241B-98BF-034C-B76A-1AD529AA4200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 flipV="1">
            <a:off x="7626380" y="3741744"/>
            <a:ext cx="1232223" cy="2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28AF1081-C5C0-CE4F-BCC3-3E2214E55412}"/>
              </a:ext>
            </a:extLst>
          </p:cNvPr>
          <p:cNvSpPr/>
          <p:nvPr/>
        </p:nvSpPr>
        <p:spPr>
          <a:xfrm rot="5400000">
            <a:off x="8823100" y="1737656"/>
            <a:ext cx="298963" cy="2463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7B12156-18BF-C04C-B704-6C9C58233845}"/>
              </a:ext>
            </a:extLst>
          </p:cNvPr>
          <p:cNvSpPr txBox="1"/>
          <p:nvPr/>
        </p:nvSpPr>
        <p:spPr>
          <a:xfrm>
            <a:off x="8219349" y="2453921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rgbClr val="FF0000"/>
                </a:solidFill>
              </a:rPr>
              <a:t>joint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training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38">
                <a:extLst>
                  <a:ext uri="{FF2B5EF4-FFF2-40B4-BE49-F238E27FC236}">
                    <a16:creationId xmlns:a16="http://schemas.microsoft.com/office/drawing/2014/main" id="{91AD4F97-7B67-C64A-9624-39793D21D795}"/>
                  </a:ext>
                </a:extLst>
              </p:cNvPr>
              <p:cNvSpPr txBox="1"/>
              <p:nvPr/>
            </p:nvSpPr>
            <p:spPr>
              <a:xfrm>
                <a:off x="764741" y="1730452"/>
                <a:ext cx="477117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8" name="文本框 38">
                <a:extLst>
                  <a:ext uri="{FF2B5EF4-FFF2-40B4-BE49-F238E27FC236}">
                    <a16:creationId xmlns:a16="http://schemas.microsoft.com/office/drawing/2014/main" id="{91AD4F97-7B67-C64A-9624-39793D21D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41" y="1730452"/>
                <a:ext cx="47711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33">
                <a:extLst>
                  <a:ext uri="{FF2B5EF4-FFF2-40B4-BE49-F238E27FC236}">
                    <a16:creationId xmlns:a16="http://schemas.microsoft.com/office/drawing/2014/main" id="{5006557F-C643-E943-A27E-8D6AD55FD75B}"/>
                  </a:ext>
                </a:extLst>
              </p:cNvPr>
              <p:cNvSpPr txBox="1"/>
              <p:nvPr/>
            </p:nvSpPr>
            <p:spPr>
              <a:xfrm>
                <a:off x="6124338" y="4352314"/>
                <a:ext cx="571951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9" name="文本框 33">
                <a:extLst>
                  <a:ext uri="{FF2B5EF4-FFF2-40B4-BE49-F238E27FC236}">
                    <a16:creationId xmlns:a16="http://schemas.microsoft.com/office/drawing/2014/main" id="{5006557F-C643-E943-A27E-8D6AD55FD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338" y="4352314"/>
                <a:ext cx="571951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34">
                <a:extLst>
                  <a:ext uri="{FF2B5EF4-FFF2-40B4-BE49-F238E27FC236}">
                    <a16:creationId xmlns:a16="http://schemas.microsoft.com/office/drawing/2014/main" id="{73363D3D-5A68-2343-90B5-E59453F6CAD2}"/>
                  </a:ext>
                </a:extLst>
              </p:cNvPr>
              <p:cNvSpPr txBox="1"/>
              <p:nvPr/>
            </p:nvSpPr>
            <p:spPr>
              <a:xfrm>
                <a:off x="764741" y="4368287"/>
                <a:ext cx="463075" cy="4682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0" name="文本框 34">
                <a:extLst>
                  <a:ext uri="{FF2B5EF4-FFF2-40B4-BE49-F238E27FC236}">
                    <a16:creationId xmlns:a16="http://schemas.microsoft.com/office/drawing/2014/main" id="{73363D3D-5A68-2343-90B5-E59453F6C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41" y="4368287"/>
                <a:ext cx="463075" cy="4682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10">
                <a:extLst>
                  <a:ext uri="{FF2B5EF4-FFF2-40B4-BE49-F238E27FC236}">
                    <a16:creationId xmlns:a16="http://schemas.microsoft.com/office/drawing/2014/main" id="{E4BAD537-B785-A444-A385-FCD998760ABD}"/>
                  </a:ext>
                </a:extLst>
              </p:cNvPr>
              <p:cNvSpPr txBox="1"/>
              <p:nvPr/>
            </p:nvSpPr>
            <p:spPr>
              <a:xfrm>
                <a:off x="3501918" y="1709937"/>
                <a:ext cx="601575" cy="49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文本框 10">
                <a:extLst>
                  <a:ext uri="{FF2B5EF4-FFF2-40B4-BE49-F238E27FC236}">
                    <a16:creationId xmlns:a16="http://schemas.microsoft.com/office/drawing/2014/main" id="{E4BAD537-B785-A444-A385-FCD998760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918" y="1709937"/>
                <a:ext cx="601575" cy="494815"/>
              </a:xfrm>
              <a:prstGeom prst="rect">
                <a:avLst/>
              </a:prstGeom>
              <a:blipFill>
                <a:blip r:embed="rId13"/>
                <a:stretch>
                  <a:fillRect b="-97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32">
                <a:extLst>
                  <a:ext uri="{FF2B5EF4-FFF2-40B4-BE49-F238E27FC236}">
                    <a16:creationId xmlns:a16="http://schemas.microsoft.com/office/drawing/2014/main" id="{519FCC44-A7F5-DC45-81D5-DA4C7441B126}"/>
                  </a:ext>
                </a:extLst>
              </p:cNvPr>
              <p:cNvSpPr txBox="1"/>
              <p:nvPr/>
            </p:nvSpPr>
            <p:spPr>
              <a:xfrm>
                <a:off x="3501917" y="4364472"/>
                <a:ext cx="553485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文本框 32">
                <a:extLst>
                  <a:ext uri="{FF2B5EF4-FFF2-40B4-BE49-F238E27FC236}">
                    <a16:creationId xmlns:a16="http://schemas.microsoft.com/office/drawing/2014/main" id="{519FCC44-A7F5-DC45-81D5-DA4C7441B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917" y="4364472"/>
                <a:ext cx="553485" cy="461665"/>
              </a:xfrm>
              <a:prstGeom prst="rect">
                <a:avLst/>
              </a:prstGeom>
              <a:blipFill>
                <a:blip r:embed="rId14"/>
                <a:stretch>
                  <a:fillRect b="-157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2C9111-81B6-3F4B-8E5F-6E15DEC7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1251-EB34-5F4C-8674-67DED61619C8}" type="slidenum">
              <a:rPr kumimoji="1" lang="zh-CN" altLang="en-US" smtClean="0"/>
              <a:t>21</a:t>
            </a:fld>
            <a:endParaRPr kumimoji="1"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EC2ECD00-430A-C142-8CEA-D61F179E190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28086" y="5304981"/>
            <a:ext cx="7335827" cy="815092"/>
          </a:xfrm>
          <a:prstGeom prst="rect">
            <a:avLst/>
          </a:prstGeom>
          <a:ln>
            <a:noFill/>
          </a:ln>
        </p:spPr>
      </p:pic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CEC42F15-7985-1F43-A0D9-508FD2D58B6D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 flipV="1">
            <a:off x="1241858" y="1957345"/>
            <a:ext cx="2260060" cy="3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8F2B6AB1-E649-7D49-BABA-1071FA4E504A}"/>
              </a:ext>
            </a:extLst>
          </p:cNvPr>
          <p:cNvCxnSpPr>
            <a:stCxn id="21" idx="3"/>
            <a:endCxn id="19" idx="3"/>
          </p:cNvCxnSpPr>
          <p:nvPr/>
        </p:nvCxnSpPr>
        <p:spPr>
          <a:xfrm>
            <a:off x="4103493" y="1957345"/>
            <a:ext cx="2592796" cy="2625802"/>
          </a:xfrm>
          <a:prstGeom prst="bentConnector3">
            <a:avLst>
              <a:gd name="adj1" fmla="val 1113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223FFEAB-2283-B945-AA1B-9701BF3EEA3E}"/>
              </a:ext>
            </a:extLst>
          </p:cNvPr>
          <p:cNvCxnSpPr>
            <a:cxnSpLocks/>
            <a:stCxn id="19" idx="1"/>
            <a:endCxn id="22" idx="3"/>
          </p:cNvCxnSpPr>
          <p:nvPr/>
        </p:nvCxnSpPr>
        <p:spPr>
          <a:xfrm flipH="1">
            <a:off x="4055402" y="4583147"/>
            <a:ext cx="2068936" cy="12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857D0EF2-8993-154E-99C2-A4BFAAA41A3D}"/>
              </a:ext>
            </a:extLst>
          </p:cNvPr>
          <p:cNvCxnSpPr>
            <a:cxnSpLocks/>
            <a:stCxn id="22" idx="1"/>
            <a:endCxn id="20" idx="3"/>
          </p:cNvCxnSpPr>
          <p:nvPr/>
        </p:nvCxnSpPr>
        <p:spPr>
          <a:xfrm flipH="1">
            <a:off x="1227816" y="4595305"/>
            <a:ext cx="2274101" cy="7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87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0520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The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proposed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method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|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3600" b="1" dirty="0">
                <a:solidFill>
                  <a:schemeClr val="accent1"/>
                </a:solidFill>
                <a:latin typeface="Gill Sans MT" panose="020B0502020104020203" pitchFamily="34" charset="0"/>
              </a:rPr>
              <a:t>extractor</a:t>
            </a:r>
            <a:endParaRPr kumimoji="1" lang="zh-CN" altLang="en-US" b="1" dirty="0">
              <a:solidFill>
                <a:schemeClr val="accent1"/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FFDD88-700D-364A-A3EE-53902C8F1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05" y="2276487"/>
            <a:ext cx="6173002" cy="2091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10">
                <a:extLst>
                  <a:ext uri="{FF2B5EF4-FFF2-40B4-BE49-F238E27FC236}">
                    <a16:creationId xmlns:a16="http://schemas.microsoft.com/office/drawing/2014/main" id="{BF5F365E-8203-6B41-A107-8C6F222B0710}"/>
                  </a:ext>
                </a:extLst>
              </p:cNvPr>
              <p:cNvSpPr txBox="1"/>
              <p:nvPr/>
            </p:nvSpPr>
            <p:spPr>
              <a:xfrm>
                <a:off x="2016099" y="5167262"/>
                <a:ext cx="601575" cy="494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文本框 10">
                <a:extLst>
                  <a:ext uri="{FF2B5EF4-FFF2-40B4-BE49-F238E27FC236}">
                    <a16:creationId xmlns:a16="http://schemas.microsoft.com/office/drawing/2014/main" id="{BF5F365E-8203-6B41-A107-8C6F222B0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099" y="5167262"/>
                <a:ext cx="601575" cy="494559"/>
              </a:xfrm>
              <a:prstGeom prst="rect">
                <a:avLst/>
              </a:prstGeom>
              <a:blipFill>
                <a:blip r:embed="rId3"/>
                <a:stretch>
                  <a:fillRect b="-97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32">
                <a:extLst>
                  <a:ext uri="{FF2B5EF4-FFF2-40B4-BE49-F238E27FC236}">
                    <a16:creationId xmlns:a16="http://schemas.microsoft.com/office/drawing/2014/main" id="{75964039-69D5-1748-8EB8-8CF3DD30AB4D}"/>
                  </a:ext>
                </a:extLst>
              </p:cNvPr>
              <p:cNvSpPr txBox="1"/>
              <p:nvPr/>
            </p:nvSpPr>
            <p:spPr>
              <a:xfrm>
                <a:off x="3604992" y="5188742"/>
                <a:ext cx="553485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本框 32">
                <a:extLst>
                  <a:ext uri="{FF2B5EF4-FFF2-40B4-BE49-F238E27FC236}">
                    <a16:creationId xmlns:a16="http://schemas.microsoft.com/office/drawing/2014/main" id="{75964039-69D5-1748-8EB8-8CF3DD30A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992" y="5188742"/>
                <a:ext cx="553485" cy="461665"/>
              </a:xfrm>
              <a:prstGeom prst="rect">
                <a:avLst/>
              </a:prstGeom>
              <a:blipFill>
                <a:blip r:embed="rId4"/>
                <a:stretch>
                  <a:fillRect b="-157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33">
                <a:extLst>
                  <a:ext uri="{FF2B5EF4-FFF2-40B4-BE49-F238E27FC236}">
                    <a16:creationId xmlns:a16="http://schemas.microsoft.com/office/drawing/2014/main" id="{4056478A-25EE-BE4A-8F66-23DDAE80A023}"/>
                  </a:ext>
                </a:extLst>
              </p:cNvPr>
              <p:cNvSpPr txBox="1"/>
              <p:nvPr/>
            </p:nvSpPr>
            <p:spPr>
              <a:xfrm>
                <a:off x="2988266" y="5549225"/>
                <a:ext cx="571951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本框 33">
                <a:extLst>
                  <a:ext uri="{FF2B5EF4-FFF2-40B4-BE49-F238E27FC236}">
                    <a16:creationId xmlns:a16="http://schemas.microsoft.com/office/drawing/2014/main" id="{4056478A-25EE-BE4A-8F66-23DDAE80A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266" y="5549225"/>
                <a:ext cx="57195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34">
                <a:extLst>
                  <a:ext uri="{FF2B5EF4-FFF2-40B4-BE49-F238E27FC236}">
                    <a16:creationId xmlns:a16="http://schemas.microsoft.com/office/drawing/2014/main" id="{421AFA03-53B5-8C49-B479-4DDB658514B9}"/>
                  </a:ext>
                </a:extLst>
              </p:cNvPr>
              <p:cNvSpPr txBox="1"/>
              <p:nvPr/>
            </p:nvSpPr>
            <p:spPr>
              <a:xfrm>
                <a:off x="4513971" y="5549225"/>
                <a:ext cx="463075" cy="4682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kumimoji="1"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本框 34">
                <a:extLst>
                  <a:ext uri="{FF2B5EF4-FFF2-40B4-BE49-F238E27FC236}">
                    <a16:creationId xmlns:a16="http://schemas.microsoft.com/office/drawing/2014/main" id="{421AFA03-53B5-8C49-B479-4DDB65851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971" y="5549225"/>
                <a:ext cx="463075" cy="4682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35">
                <a:extLst>
                  <a:ext uri="{FF2B5EF4-FFF2-40B4-BE49-F238E27FC236}">
                    <a16:creationId xmlns:a16="http://schemas.microsoft.com/office/drawing/2014/main" id="{AF0D2DF6-CC14-894A-BAB8-8DF745718D1F}"/>
                  </a:ext>
                </a:extLst>
              </p:cNvPr>
              <p:cNvSpPr txBox="1"/>
              <p:nvPr/>
            </p:nvSpPr>
            <p:spPr>
              <a:xfrm>
                <a:off x="5417025" y="5550679"/>
                <a:ext cx="463075" cy="4682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35">
                <a:extLst>
                  <a:ext uri="{FF2B5EF4-FFF2-40B4-BE49-F238E27FC236}">
                    <a16:creationId xmlns:a16="http://schemas.microsoft.com/office/drawing/2014/main" id="{AF0D2DF6-CC14-894A-BAB8-8DF745718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025" y="5550679"/>
                <a:ext cx="463075" cy="4682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2D5855A0-FBC3-674D-991D-D5CB906E66A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560217" y="5780058"/>
            <a:ext cx="953754" cy="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03A5D92-439B-374A-B73F-A1F4BEC02A63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977046" y="5783360"/>
            <a:ext cx="439979" cy="14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38">
                <a:extLst>
                  <a:ext uri="{FF2B5EF4-FFF2-40B4-BE49-F238E27FC236}">
                    <a16:creationId xmlns:a16="http://schemas.microsoft.com/office/drawing/2014/main" id="{28826B4A-784F-8848-9C56-B3665AAB1996}"/>
                  </a:ext>
                </a:extLst>
              </p:cNvPr>
              <p:cNvSpPr txBox="1"/>
              <p:nvPr/>
            </p:nvSpPr>
            <p:spPr>
              <a:xfrm>
                <a:off x="1278926" y="5551839"/>
                <a:ext cx="477117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kumimoji="1"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本框 38">
                <a:extLst>
                  <a:ext uri="{FF2B5EF4-FFF2-40B4-BE49-F238E27FC236}">
                    <a16:creationId xmlns:a16="http://schemas.microsoft.com/office/drawing/2014/main" id="{28826B4A-784F-8848-9C56-B3665AAB1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926" y="5551839"/>
                <a:ext cx="47711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0632241B-98BF-034C-B76A-1AD529AA4200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 flipV="1">
            <a:off x="1756043" y="5780058"/>
            <a:ext cx="1232223" cy="2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38">
                <a:extLst>
                  <a:ext uri="{FF2B5EF4-FFF2-40B4-BE49-F238E27FC236}">
                    <a16:creationId xmlns:a16="http://schemas.microsoft.com/office/drawing/2014/main" id="{91AD4F97-7B67-C64A-9624-39793D21D795}"/>
                  </a:ext>
                </a:extLst>
              </p:cNvPr>
              <p:cNvSpPr txBox="1"/>
              <p:nvPr/>
            </p:nvSpPr>
            <p:spPr>
              <a:xfrm>
                <a:off x="688541" y="1747086"/>
                <a:ext cx="477117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kumimoji="1"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文本框 38">
                <a:extLst>
                  <a:ext uri="{FF2B5EF4-FFF2-40B4-BE49-F238E27FC236}">
                    <a16:creationId xmlns:a16="http://schemas.microsoft.com/office/drawing/2014/main" id="{91AD4F97-7B67-C64A-9624-39793D21D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41" y="1747086"/>
                <a:ext cx="47711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33">
                <a:extLst>
                  <a:ext uri="{FF2B5EF4-FFF2-40B4-BE49-F238E27FC236}">
                    <a16:creationId xmlns:a16="http://schemas.microsoft.com/office/drawing/2014/main" id="{5006557F-C643-E943-A27E-8D6AD55FD75B}"/>
                  </a:ext>
                </a:extLst>
              </p:cNvPr>
              <p:cNvSpPr txBox="1"/>
              <p:nvPr/>
            </p:nvSpPr>
            <p:spPr>
              <a:xfrm>
                <a:off x="6048138" y="4352314"/>
                <a:ext cx="571951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文本框 33">
                <a:extLst>
                  <a:ext uri="{FF2B5EF4-FFF2-40B4-BE49-F238E27FC236}">
                    <a16:creationId xmlns:a16="http://schemas.microsoft.com/office/drawing/2014/main" id="{5006557F-C643-E943-A27E-8D6AD55FD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138" y="4352314"/>
                <a:ext cx="57195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10">
                <a:extLst>
                  <a:ext uri="{FF2B5EF4-FFF2-40B4-BE49-F238E27FC236}">
                    <a16:creationId xmlns:a16="http://schemas.microsoft.com/office/drawing/2014/main" id="{E4BAD537-B785-A444-A385-FCD998760ABD}"/>
                  </a:ext>
                </a:extLst>
              </p:cNvPr>
              <p:cNvSpPr txBox="1"/>
              <p:nvPr/>
            </p:nvSpPr>
            <p:spPr>
              <a:xfrm>
                <a:off x="3425718" y="1679261"/>
                <a:ext cx="601575" cy="49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文本框 10">
                <a:extLst>
                  <a:ext uri="{FF2B5EF4-FFF2-40B4-BE49-F238E27FC236}">
                    <a16:creationId xmlns:a16="http://schemas.microsoft.com/office/drawing/2014/main" id="{E4BAD537-B785-A444-A385-FCD998760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718" y="1679261"/>
                <a:ext cx="601575" cy="494815"/>
              </a:xfrm>
              <a:prstGeom prst="rect">
                <a:avLst/>
              </a:prstGeom>
              <a:blipFill>
                <a:blip r:embed="rId11"/>
                <a:stretch>
                  <a:fillRect b="-121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D1934C0-D4D0-5F46-BE7C-DDF18918D3A9}"/>
                  </a:ext>
                </a:extLst>
              </p:cNvPr>
              <p:cNvSpPr txBox="1"/>
              <p:nvPr/>
            </p:nvSpPr>
            <p:spPr>
              <a:xfrm>
                <a:off x="6871954" y="1779005"/>
                <a:ext cx="5187510" cy="4875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sz="2000" dirty="0"/>
                  <a:t>1.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obtain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the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node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embeddings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(representation)</a:t>
                </a:r>
                <a:endParaRPr kumimoji="1" lang="en-US" altLang="zh-CN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𝐺𝑁𝑁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2800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kumimoji="1" lang="en-US" altLang="zh-CN" sz="2800" b="0" dirty="0">
                  <a:ea typeface="Cambria Math" panose="02040503050406030204" pitchFamily="18" charset="0"/>
                </a:endParaRPr>
              </a:p>
              <a:p>
                <a:endParaRPr kumimoji="1" lang="en-US" altLang="zh-CN" sz="2000" dirty="0"/>
              </a:p>
              <a:p>
                <a:r>
                  <a:rPr kumimoji="1" lang="en-US" altLang="zh-CN" sz="2000" dirty="0"/>
                  <a:t>2.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obtain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the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edge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embeddings</a:t>
                </a:r>
                <a:r>
                  <a:rPr kumimoji="1" lang="zh-CN" altLang="en-US" sz="2000" dirty="0"/>
                  <a:t> </a:t>
                </a:r>
                <a:endParaRPr kumimoji="1"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𝑒𝑑𝑔𝑒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ℇ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800" dirty="0"/>
              </a:p>
              <a:p>
                <a:endParaRPr kumimoji="1" lang="en-US" altLang="zh-CN" sz="2000" dirty="0"/>
              </a:p>
              <a:p>
                <a:r>
                  <a:rPr kumimoji="1" lang="en-US" altLang="zh-CN" sz="2000" dirty="0"/>
                  <a:t>3.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obtain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the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edge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probabilities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(importance)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𝑒𝑑𝑔𝑒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𝑀𝐿𝑃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𝑒𝑑𝑔𝑒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2800" dirty="0"/>
              </a:p>
              <a:p>
                <a:endParaRPr kumimoji="1" lang="en-US" altLang="zh-CN" sz="2000" dirty="0"/>
              </a:p>
              <a:p>
                <a:r>
                  <a:rPr kumimoji="1" lang="en-US" altLang="zh-CN" sz="2000" dirty="0"/>
                  <a:t>4.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obtain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the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sampled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graph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CN" sz="200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with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random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noise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kumimoji="1" lang="zh-CN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zh-CN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Bernoulli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zh-CN" altLang="en-US" sz="28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kumimoji="1" lang="en-US" altLang="zh-C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D1934C0-D4D0-5F46-BE7C-DDF18918D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954" y="1779005"/>
                <a:ext cx="5187510" cy="4875309"/>
              </a:xfrm>
              <a:prstGeom prst="rect">
                <a:avLst/>
              </a:prstGeom>
              <a:blipFill>
                <a:blip r:embed="rId12"/>
                <a:stretch>
                  <a:fillRect l="-2927" t="-1818" r="-2195" b="-2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B765C7B3-7BAF-B649-BECC-88F7E9240909}"/>
              </a:ext>
            </a:extLst>
          </p:cNvPr>
          <p:cNvSpPr/>
          <p:nvPr/>
        </p:nvSpPr>
        <p:spPr>
          <a:xfrm>
            <a:off x="688541" y="3200400"/>
            <a:ext cx="5229659" cy="1054100"/>
          </a:xfrm>
          <a:prstGeom prst="rect">
            <a:avLst/>
          </a:prstGeom>
          <a:solidFill>
            <a:schemeClr val="bg1">
              <a:lumMod val="65000"/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BA7BBD8E-3363-0045-BCEA-84D8476C1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1251-EB34-5F4C-8674-67DED61619C8}" type="slidenum">
              <a:rPr kumimoji="1" lang="zh-CN" altLang="en-US" smtClean="0"/>
              <a:t>22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143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0520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The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proposed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method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|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3600" b="1" dirty="0">
                <a:solidFill>
                  <a:schemeClr val="accent1"/>
                </a:solidFill>
                <a:latin typeface="Gill Sans MT" panose="020B0502020104020203" pitchFamily="34" charset="0"/>
              </a:rPr>
              <a:t>extractor</a:t>
            </a:r>
            <a:endParaRPr kumimoji="1" lang="zh-CN" altLang="en-US" b="1" dirty="0">
              <a:solidFill>
                <a:schemeClr val="accent1"/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FFDD88-700D-364A-A3EE-53902C8F1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05" y="2276487"/>
            <a:ext cx="6173002" cy="2091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10">
                <a:extLst>
                  <a:ext uri="{FF2B5EF4-FFF2-40B4-BE49-F238E27FC236}">
                    <a16:creationId xmlns:a16="http://schemas.microsoft.com/office/drawing/2014/main" id="{BF5F365E-8203-6B41-A107-8C6F222B0710}"/>
                  </a:ext>
                </a:extLst>
              </p:cNvPr>
              <p:cNvSpPr txBox="1"/>
              <p:nvPr/>
            </p:nvSpPr>
            <p:spPr>
              <a:xfrm>
                <a:off x="2016099" y="5178413"/>
                <a:ext cx="601575" cy="494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文本框 10">
                <a:extLst>
                  <a:ext uri="{FF2B5EF4-FFF2-40B4-BE49-F238E27FC236}">
                    <a16:creationId xmlns:a16="http://schemas.microsoft.com/office/drawing/2014/main" id="{BF5F365E-8203-6B41-A107-8C6F222B0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099" y="5178413"/>
                <a:ext cx="601575" cy="494559"/>
              </a:xfrm>
              <a:prstGeom prst="rect">
                <a:avLst/>
              </a:prstGeom>
              <a:blipFill>
                <a:blip r:embed="rId3"/>
                <a:stretch>
                  <a:fillRect b="-97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32">
                <a:extLst>
                  <a:ext uri="{FF2B5EF4-FFF2-40B4-BE49-F238E27FC236}">
                    <a16:creationId xmlns:a16="http://schemas.microsoft.com/office/drawing/2014/main" id="{75964039-69D5-1748-8EB8-8CF3DD30AB4D}"/>
                  </a:ext>
                </a:extLst>
              </p:cNvPr>
              <p:cNvSpPr txBox="1"/>
              <p:nvPr/>
            </p:nvSpPr>
            <p:spPr>
              <a:xfrm>
                <a:off x="3604992" y="5199893"/>
                <a:ext cx="553485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本框 32">
                <a:extLst>
                  <a:ext uri="{FF2B5EF4-FFF2-40B4-BE49-F238E27FC236}">
                    <a16:creationId xmlns:a16="http://schemas.microsoft.com/office/drawing/2014/main" id="{75964039-69D5-1748-8EB8-8CF3DD30A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992" y="5199893"/>
                <a:ext cx="553485" cy="461665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33">
                <a:extLst>
                  <a:ext uri="{FF2B5EF4-FFF2-40B4-BE49-F238E27FC236}">
                    <a16:creationId xmlns:a16="http://schemas.microsoft.com/office/drawing/2014/main" id="{4056478A-25EE-BE4A-8F66-23DDAE80A023}"/>
                  </a:ext>
                </a:extLst>
              </p:cNvPr>
              <p:cNvSpPr txBox="1"/>
              <p:nvPr/>
            </p:nvSpPr>
            <p:spPr>
              <a:xfrm>
                <a:off x="2988266" y="5560376"/>
                <a:ext cx="571951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本框 33">
                <a:extLst>
                  <a:ext uri="{FF2B5EF4-FFF2-40B4-BE49-F238E27FC236}">
                    <a16:creationId xmlns:a16="http://schemas.microsoft.com/office/drawing/2014/main" id="{4056478A-25EE-BE4A-8F66-23DDAE80A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266" y="5560376"/>
                <a:ext cx="57195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34">
                <a:extLst>
                  <a:ext uri="{FF2B5EF4-FFF2-40B4-BE49-F238E27FC236}">
                    <a16:creationId xmlns:a16="http://schemas.microsoft.com/office/drawing/2014/main" id="{421AFA03-53B5-8C49-B479-4DDB658514B9}"/>
                  </a:ext>
                </a:extLst>
              </p:cNvPr>
              <p:cNvSpPr txBox="1"/>
              <p:nvPr/>
            </p:nvSpPr>
            <p:spPr>
              <a:xfrm>
                <a:off x="4513971" y="5560376"/>
                <a:ext cx="463075" cy="4682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kumimoji="1"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本框 34">
                <a:extLst>
                  <a:ext uri="{FF2B5EF4-FFF2-40B4-BE49-F238E27FC236}">
                    <a16:creationId xmlns:a16="http://schemas.microsoft.com/office/drawing/2014/main" id="{421AFA03-53B5-8C49-B479-4DDB65851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971" y="5560376"/>
                <a:ext cx="463075" cy="4682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35">
                <a:extLst>
                  <a:ext uri="{FF2B5EF4-FFF2-40B4-BE49-F238E27FC236}">
                    <a16:creationId xmlns:a16="http://schemas.microsoft.com/office/drawing/2014/main" id="{AF0D2DF6-CC14-894A-BAB8-8DF745718D1F}"/>
                  </a:ext>
                </a:extLst>
              </p:cNvPr>
              <p:cNvSpPr txBox="1"/>
              <p:nvPr/>
            </p:nvSpPr>
            <p:spPr>
              <a:xfrm>
                <a:off x="5417025" y="5561830"/>
                <a:ext cx="463075" cy="4682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35">
                <a:extLst>
                  <a:ext uri="{FF2B5EF4-FFF2-40B4-BE49-F238E27FC236}">
                    <a16:creationId xmlns:a16="http://schemas.microsoft.com/office/drawing/2014/main" id="{AF0D2DF6-CC14-894A-BAB8-8DF745718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025" y="5561830"/>
                <a:ext cx="463075" cy="4682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2D5855A0-FBC3-674D-991D-D5CB906E66A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560217" y="5791209"/>
            <a:ext cx="953754" cy="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03A5D92-439B-374A-B73F-A1F4BEC02A6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977046" y="5794511"/>
            <a:ext cx="439979" cy="14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38">
                <a:extLst>
                  <a:ext uri="{FF2B5EF4-FFF2-40B4-BE49-F238E27FC236}">
                    <a16:creationId xmlns:a16="http://schemas.microsoft.com/office/drawing/2014/main" id="{28826B4A-784F-8848-9C56-B3665AAB1996}"/>
                  </a:ext>
                </a:extLst>
              </p:cNvPr>
              <p:cNvSpPr txBox="1"/>
              <p:nvPr/>
            </p:nvSpPr>
            <p:spPr>
              <a:xfrm>
                <a:off x="1278926" y="5562990"/>
                <a:ext cx="477117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kumimoji="1"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本框 38">
                <a:extLst>
                  <a:ext uri="{FF2B5EF4-FFF2-40B4-BE49-F238E27FC236}">
                    <a16:creationId xmlns:a16="http://schemas.microsoft.com/office/drawing/2014/main" id="{28826B4A-784F-8848-9C56-B3665AAB1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926" y="5562990"/>
                <a:ext cx="47711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0632241B-98BF-034C-B76A-1AD529AA4200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 flipV="1">
            <a:off x="1756043" y="5791209"/>
            <a:ext cx="1232223" cy="2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38">
                <a:extLst>
                  <a:ext uri="{FF2B5EF4-FFF2-40B4-BE49-F238E27FC236}">
                    <a16:creationId xmlns:a16="http://schemas.microsoft.com/office/drawing/2014/main" id="{91AD4F97-7B67-C64A-9624-39793D21D795}"/>
                  </a:ext>
                </a:extLst>
              </p:cNvPr>
              <p:cNvSpPr txBox="1"/>
              <p:nvPr/>
            </p:nvSpPr>
            <p:spPr>
              <a:xfrm>
                <a:off x="688541" y="1747086"/>
                <a:ext cx="477117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kumimoji="1"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文本框 38">
                <a:extLst>
                  <a:ext uri="{FF2B5EF4-FFF2-40B4-BE49-F238E27FC236}">
                    <a16:creationId xmlns:a16="http://schemas.microsoft.com/office/drawing/2014/main" id="{91AD4F97-7B67-C64A-9624-39793D21D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41" y="1747086"/>
                <a:ext cx="47711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33">
                <a:extLst>
                  <a:ext uri="{FF2B5EF4-FFF2-40B4-BE49-F238E27FC236}">
                    <a16:creationId xmlns:a16="http://schemas.microsoft.com/office/drawing/2014/main" id="{5006557F-C643-E943-A27E-8D6AD55FD75B}"/>
                  </a:ext>
                </a:extLst>
              </p:cNvPr>
              <p:cNvSpPr txBox="1"/>
              <p:nvPr/>
            </p:nvSpPr>
            <p:spPr>
              <a:xfrm>
                <a:off x="6048138" y="4352314"/>
                <a:ext cx="571951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文本框 33">
                <a:extLst>
                  <a:ext uri="{FF2B5EF4-FFF2-40B4-BE49-F238E27FC236}">
                    <a16:creationId xmlns:a16="http://schemas.microsoft.com/office/drawing/2014/main" id="{5006557F-C643-E943-A27E-8D6AD55FD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138" y="4352314"/>
                <a:ext cx="57195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10">
                <a:extLst>
                  <a:ext uri="{FF2B5EF4-FFF2-40B4-BE49-F238E27FC236}">
                    <a16:creationId xmlns:a16="http://schemas.microsoft.com/office/drawing/2014/main" id="{E4BAD537-B785-A444-A385-FCD998760ABD}"/>
                  </a:ext>
                </a:extLst>
              </p:cNvPr>
              <p:cNvSpPr txBox="1"/>
              <p:nvPr/>
            </p:nvSpPr>
            <p:spPr>
              <a:xfrm>
                <a:off x="3425718" y="1679261"/>
                <a:ext cx="601575" cy="49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文本框 10">
                <a:extLst>
                  <a:ext uri="{FF2B5EF4-FFF2-40B4-BE49-F238E27FC236}">
                    <a16:creationId xmlns:a16="http://schemas.microsoft.com/office/drawing/2014/main" id="{E4BAD537-B785-A444-A385-FCD998760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718" y="1679261"/>
                <a:ext cx="601575" cy="494815"/>
              </a:xfrm>
              <a:prstGeom prst="rect">
                <a:avLst/>
              </a:prstGeom>
              <a:blipFill>
                <a:blip r:embed="rId11"/>
                <a:stretch>
                  <a:fillRect b="-121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>
            <a:extLst>
              <a:ext uri="{FF2B5EF4-FFF2-40B4-BE49-F238E27FC236}">
                <a16:creationId xmlns:a16="http://schemas.microsoft.com/office/drawing/2014/main" id="{1CE62846-7175-4C4E-B1DD-D617AB3191D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19552" y="2684961"/>
            <a:ext cx="4967315" cy="55192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C714F93-9C9E-B747-9C52-FAF8464D2D1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02959" y="3774086"/>
            <a:ext cx="4000500" cy="3937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1071BD7-5B2C-F44D-A3E5-EDCCEFE4320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24708" y="4690459"/>
            <a:ext cx="4357002" cy="923269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AA287B9-8C63-2F4B-B4A5-02A5197C9EA4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 flipH="1">
            <a:off x="9503209" y="3236885"/>
            <a:ext cx="1" cy="53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0EB0CA51-2552-C743-9060-4476B004DEF0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9503209" y="4167786"/>
            <a:ext cx="0" cy="52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26100AB2-83B7-174E-9310-AF052673410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03209" y="320520"/>
            <a:ext cx="1941193" cy="1941193"/>
          </a:xfrm>
          <a:prstGeom prst="rect">
            <a:avLst/>
          </a:prstGeom>
        </p:spPr>
      </p:pic>
      <p:sp>
        <p:nvSpPr>
          <p:cNvPr id="29" name="灯片编号占位符 28">
            <a:extLst>
              <a:ext uri="{FF2B5EF4-FFF2-40B4-BE49-F238E27FC236}">
                <a16:creationId xmlns:a16="http://schemas.microsoft.com/office/drawing/2014/main" id="{A8D84379-65D1-7744-8079-A1DE8E62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1251-EB34-5F4C-8674-67DED61619C8}" type="slidenum">
              <a:rPr kumimoji="1" lang="zh-CN" altLang="en-US" smtClean="0"/>
              <a:t>23</a:t>
            </a:fld>
            <a:endParaRPr kumimoji="1"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C5630F6D-A1E7-514B-840E-86FBE8DA15FA}"/>
              </a:ext>
            </a:extLst>
          </p:cNvPr>
          <p:cNvSpPr/>
          <p:nvPr/>
        </p:nvSpPr>
        <p:spPr>
          <a:xfrm>
            <a:off x="688541" y="3200400"/>
            <a:ext cx="5229659" cy="1054100"/>
          </a:xfrm>
          <a:prstGeom prst="rect">
            <a:avLst/>
          </a:prstGeom>
          <a:solidFill>
            <a:schemeClr val="bg1">
              <a:lumMod val="65000"/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289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0520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The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proposed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method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|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3600" b="1" dirty="0">
                <a:solidFill>
                  <a:schemeClr val="accent1"/>
                </a:solidFill>
                <a:latin typeface="Gill Sans MT" panose="020B0502020104020203" pitchFamily="34" charset="0"/>
              </a:rPr>
              <a:t>predictor</a:t>
            </a:r>
            <a:endParaRPr kumimoji="1" lang="zh-CN" altLang="en-US" b="1" dirty="0">
              <a:solidFill>
                <a:schemeClr val="accent1"/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FFDD88-700D-364A-A3EE-53902C8F1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05" y="2276487"/>
            <a:ext cx="6173002" cy="2091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10">
                <a:extLst>
                  <a:ext uri="{FF2B5EF4-FFF2-40B4-BE49-F238E27FC236}">
                    <a16:creationId xmlns:a16="http://schemas.microsoft.com/office/drawing/2014/main" id="{BF5F365E-8203-6B41-A107-8C6F222B0710}"/>
                  </a:ext>
                </a:extLst>
              </p:cNvPr>
              <p:cNvSpPr txBox="1"/>
              <p:nvPr/>
            </p:nvSpPr>
            <p:spPr>
              <a:xfrm>
                <a:off x="2016099" y="5178413"/>
                <a:ext cx="601575" cy="494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本框 10">
                <a:extLst>
                  <a:ext uri="{FF2B5EF4-FFF2-40B4-BE49-F238E27FC236}">
                    <a16:creationId xmlns:a16="http://schemas.microsoft.com/office/drawing/2014/main" id="{BF5F365E-8203-6B41-A107-8C6F222B0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099" y="5178413"/>
                <a:ext cx="601575" cy="494559"/>
              </a:xfrm>
              <a:prstGeom prst="rect">
                <a:avLst/>
              </a:prstGeom>
              <a:blipFill>
                <a:blip r:embed="rId3"/>
                <a:stretch>
                  <a:fillRect b="-97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32">
                <a:extLst>
                  <a:ext uri="{FF2B5EF4-FFF2-40B4-BE49-F238E27FC236}">
                    <a16:creationId xmlns:a16="http://schemas.microsoft.com/office/drawing/2014/main" id="{75964039-69D5-1748-8EB8-8CF3DD30AB4D}"/>
                  </a:ext>
                </a:extLst>
              </p:cNvPr>
              <p:cNvSpPr txBox="1"/>
              <p:nvPr/>
            </p:nvSpPr>
            <p:spPr>
              <a:xfrm>
                <a:off x="3604992" y="5199893"/>
                <a:ext cx="553485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32">
                <a:extLst>
                  <a:ext uri="{FF2B5EF4-FFF2-40B4-BE49-F238E27FC236}">
                    <a16:creationId xmlns:a16="http://schemas.microsoft.com/office/drawing/2014/main" id="{75964039-69D5-1748-8EB8-8CF3DD30A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992" y="5199893"/>
                <a:ext cx="553485" cy="461665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33">
                <a:extLst>
                  <a:ext uri="{FF2B5EF4-FFF2-40B4-BE49-F238E27FC236}">
                    <a16:creationId xmlns:a16="http://schemas.microsoft.com/office/drawing/2014/main" id="{4056478A-25EE-BE4A-8F66-23DDAE80A023}"/>
                  </a:ext>
                </a:extLst>
              </p:cNvPr>
              <p:cNvSpPr txBox="1"/>
              <p:nvPr/>
            </p:nvSpPr>
            <p:spPr>
              <a:xfrm>
                <a:off x="2988266" y="5560376"/>
                <a:ext cx="571951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本框 33">
                <a:extLst>
                  <a:ext uri="{FF2B5EF4-FFF2-40B4-BE49-F238E27FC236}">
                    <a16:creationId xmlns:a16="http://schemas.microsoft.com/office/drawing/2014/main" id="{4056478A-25EE-BE4A-8F66-23DDAE80A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266" y="5560376"/>
                <a:ext cx="57195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34">
                <a:extLst>
                  <a:ext uri="{FF2B5EF4-FFF2-40B4-BE49-F238E27FC236}">
                    <a16:creationId xmlns:a16="http://schemas.microsoft.com/office/drawing/2014/main" id="{421AFA03-53B5-8C49-B479-4DDB658514B9}"/>
                  </a:ext>
                </a:extLst>
              </p:cNvPr>
              <p:cNvSpPr txBox="1"/>
              <p:nvPr/>
            </p:nvSpPr>
            <p:spPr>
              <a:xfrm>
                <a:off x="4513971" y="5560376"/>
                <a:ext cx="463075" cy="4682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kumimoji="1"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本框 34">
                <a:extLst>
                  <a:ext uri="{FF2B5EF4-FFF2-40B4-BE49-F238E27FC236}">
                    <a16:creationId xmlns:a16="http://schemas.microsoft.com/office/drawing/2014/main" id="{421AFA03-53B5-8C49-B479-4DDB65851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971" y="5560376"/>
                <a:ext cx="463075" cy="4682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35">
                <a:extLst>
                  <a:ext uri="{FF2B5EF4-FFF2-40B4-BE49-F238E27FC236}">
                    <a16:creationId xmlns:a16="http://schemas.microsoft.com/office/drawing/2014/main" id="{AF0D2DF6-CC14-894A-BAB8-8DF745718D1F}"/>
                  </a:ext>
                </a:extLst>
              </p:cNvPr>
              <p:cNvSpPr txBox="1"/>
              <p:nvPr/>
            </p:nvSpPr>
            <p:spPr>
              <a:xfrm>
                <a:off x="5417025" y="5561830"/>
                <a:ext cx="463075" cy="4682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35">
                <a:extLst>
                  <a:ext uri="{FF2B5EF4-FFF2-40B4-BE49-F238E27FC236}">
                    <a16:creationId xmlns:a16="http://schemas.microsoft.com/office/drawing/2014/main" id="{AF0D2DF6-CC14-894A-BAB8-8DF745718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025" y="5561830"/>
                <a:ext cx="463075" cy="4682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2D5855A0-FBC3-674D-991D-D5CB906E66A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560217" y="5791209"/>
            <a:ext cx="953754" cy="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03A5D92-439B-374A-B73F-A1F4BEC02A63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977046" y="5794511"/>
            <a:ext cx="439979" cy="14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38">
                <a:extLst>
                  <a:ext uri="{FF2B5EF4-FFF2-40B4-BE49-F238E27FC236}">
                    <a16:creationId xmlns:a16="http://schemas.microsoft.com/office/drawing/2014/main" id="{28826B4A-784F-8848-9C56-B3665AAB1996}"/>
                  </a:ext>
                </a:extLst>
              </p:cNvPr>
              <p:cNvSpPr txBox="1"/>
              <p:nvPr/>
            </p:nvSpPr>
            <p:spPr>
              <a:xfrm>
                <a:off x="1278926" y="5562990"/>
                <a:ext cx="477117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kumimoji="1"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本框 38">
                <a:extLst>
                  <a:ext uri="{FF2B5EF4-FFF2-40B4-BE49-F238E27FC236}">
                    <a16:creationId xmlns:a16="http://schemas.microsoft.com/office/drawing/2014/main" id="{28826B4A-784F-8848-9C56-B3665AAB1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926" y="5562990"/>
                <a:ext cx="47711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0632241B-98BF-034C-B76A-1AD529AA4200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 flipV="1">
            <a:off x="1756043" y="5791209"/>
            <a:ext cx="1232223" cy="2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38">
                <a:extLst>
                  <a:ext uri="{FF2B5EF4-FFF2-40B4-BE49-F238E27FC236}">
                    <a16:creationId xmlns:a16="http://schemas.microsoft.com/office/drawing/2014/main" id="{91AD4F97-7B67-C64A-9624-39793D21D795}"/>
                  </a:ext>
                </a:extLst>
              </p:cNvPr>
              <p:cNvSpPr txBox="1"/>
              <p:nvPr/>
            </p:nvSpPr>
            <p:spPr>
              <a:xfrm>
                <a:off x="688541" y="1747086"/>
                <a:ext cx="477117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kumimoji="1"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本框 38">
                <a:extLst>
                  <a:ext uri="{FF2B5EF4-FFF2-40B4-BE49-F238E27FC236}">
                    <a16:creationId xmlns:a16="http://schemas.microsoft.com/office/drawing/2014/main" id="{91AD4F97-7B67-C64A-9624-39793D21D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41" y="1747086"/>
                <a:ext cx="47711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33">
                <a:extLst>
                  <a:ext uri="{FF2B5EF4-FFF2-40B4-BE49-F238E27FC236}">
                    <a16:creationId xmlns:a16="http://schemas.microsoft.com/office/drawing/2014/main" id="{5006557F-C643-E943-A27E-8D6AD55FD75B}"/>
                  </a:ext>
                </a:extLst>
              </p:cNvPr>
              <p:cNvSpPr txBox="1"/>
              <p:nvPr/>
            </p:nvSpPr>
            <p:spPr>
              <a:xfrm>
                <a:off x="6048138" y="4352314"/>
                <a:ext cx="571951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文本框 33">
                <a:extLst>
                  <a:ext uri="{FF2B5EF4-FFF2-40B4-BE49-F238E27FC236}">
                    <a16:creationId xmlns:a16="http://schemas.microsoft.com/office/drawing/2014/main" id="{5006557F-C643-E943-A27E-8D6AD55FD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138" y="4352314"/>
                <a:ext cx="57195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10">
                <a:extLst>
                  <a:ext uri="{FF2B5EF4-FFF2-40B4-BE49-F238E27FC236}">
                    <a16:creationId xmlns:a16="http://schemas.microsoft.com/office/drawing/2014/main" id="{E4BAD537-B785-A444-A385-FCD998760ABD}"/>
                  </a:ext>
                </a:extLst>
              </p:cNvPr>
              <p:cNvSpPr txBox="1"/>
              <p:nvPr/>
            </p:nvSpPr>
            <p:spPr>
              <a:xfrm>
                <a:off x="3425718" y="1679261"/>
                <a:ext cx="601575" cy="4948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本框 10">
                <a:extLst>
                  <a:ext uri="{FF2B5EF4-FFF2-40B4-BE49-F238E27FC236}">
                    <a16:creationId xmlns:a16="http://schemas.microsoft.com/office/drawing/2014/main" id="{E4BAD537-B785-A444-A385-FCD998760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718" y="1679261"/>
                <a:ext cx="601575" cy="494815"/>
              </a:xfrm>
              <a:prstGeom prst="rect">
                <a:avLst/>
              </a:prstGeom>
              <a:blipFill>
                <a:blip r:embed="rId11"/>
                <a:stretch>
                  <a:fillRect b="-121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>
            <a:extLst>
              <a:ext uri="{FF2B5EF4-FFF2-40B4-BE49-F238E27FC236}">
                <a16:creationId xmlns:a16="http://schemas.microsoft.com/office/drawing/2014/main" id="{1CE62846-7175-4C4E-B1DD-D617AB3191D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19552" y="2684961"/>
            <a:ext cx="4967315" cy="551924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AA287B9-8C63-2F4B-B4A5-02A5197C9EA4}"/>
              </a:ext>
            </a:extLst>
          </p:cNvPr>
          <p:cNvCxnSpPr>
            <a:cxnSpLocks/>
            <a:stCxn id="20" idx="2"/>
            <a:endCxn id="27" idx="0"/>
          </p:cNvCxnSpPr>
          <p:nvPr/>
        </p:nvCxnSpPr>
        <p:spPr>
          <a:xfrm flipH="1">
            <a:off x="9503209" y="3236885"/>
            <a:ext cx="1" cy="551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0EB0CA51-2552-C743-9060-4476B004DEF0}"/>
              </a:ext>
            </a:extLst>
          </p:cNvPr>
          <p:cNvCxnSpPr>
            <a:cxnSpLocks/>
            <a:stCxn id="27" idx="2"/>
            <a:endCxn id="4" idx="0"/>
          </p:cNvCxnSpPr>
          <p:nvPr/>
        </p:nvCxnSpPr>
        <p:spPr>
          <a:xfrm>
            <a:off x="9503209" y="4182509"/>
            <a:ext cx="0" cy="551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34">
                <a:extLst>
                  <a:ext uri="{FF2B5EF4-FFF2-40B4-BE49-F238E27FC236}">
                    <a16:creationId xmlns:a16="http://schemas.microsoft.com/office/drawing/2014/main" id="{E2E45665-9C48-C342-8FD6-4F32AAB5657F}"/>
                  </a:ext>
                </a:extLst>
              </p:cNvPr>
              <p:cNvSpPr txBox="1"/>
              <p:nvPr/>
            </p:nvSpPr>
            <p:spPr>
              <a:xfrm>
                <a:off x="764741" y="4368287"/>
                <a:ext cx="463075" cy="4682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kumimoji="1"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文本框 34">
                <a:extLst>
                  <a:ext uri="{FF2B5EF4-FFF2-40B4-BE49-F238E27FC236}">
                    <a16:creationId xmlns:a16="http://schemas.microsoft.com/office/drawing/2014/main" id="{E2E45665-9C48-C342-8FD6-4F32AAB56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41" y="4368287"/>
                <a:ext cx="463075" cy="4682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32">
                <a:extLst>
                  <a:ext uri="{FF2B5EF4-FFF2-40B4-BE49-F238E27FC236}">
                    <a16:creationId xmlns:a16="http://schemas.microsoft.com/office/drawing/2014/main" id="{9BA1DF41-E900-7940-BB6E-BF01303EF172}"/>
                  </a:ext>
                </a:extLst>
              </p:cNvPr>
              <p:cNvSpPr txBox="1"/>
              <p:nvPr/>
            </p:nvSpPr>
            <p:spPr>
              <a:xfrm>
                <a:off x="3501917" y="4364472"/>
                <a:ext cx="553485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文本框 32">
                <a:extLst>
                  <a:ext uri="{FF2B5EF4-FFF2-40B4-BE49-F238E27FC236}">
                    <a16:creationId xmlns:a16="http://schemas.microsoft.com/office/drawing/2014/main" id="{9BA1DF41-E900-7940-BB6E-BF01303EF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917" y="4364472"/>
                <a:ext cx="553485" cy="461665"/>
              </a:xfrm>
              <a:prstGeom prst="rect">
                <a:avLst/>
              </a:prstGeom>
              <a:blipFill>
                <a:blip r:embed="rId14"/>
                <a:stretch>
                  <a:fillRect b="-157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>
            <a:extLst>
              <a:ext uri="{FF2B5EF4-FFF2-40B4-BE49-F238E27FC236}">
                <a16:creationId xmlns:a16="http://schemas.microsoft.com/office/drawing/2014/main" id="{0FD5A77C-CA1D-B84F-B9E6-25F65CF32F0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95009" y="3788809"/>
            <a:ext cx="4216400" cy="3937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0B5281C-C8E1-6D49-8E8B-333E59605D2A}"/>
              </a:ext>
            </a:extLst>
          </p:cNvPr>
          <p:cNvSpPr txBox="1"/>
          <p:nvPr/>
        </p:nvSpPr>
        <p:spPr>
          <a:xfrm>
            <a:off x="7549341" y="4734433"/>
            <a:ext cx="3907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classification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loss,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e.g.,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cross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entropy</a:t>
            </a:r>
            <a:endParaRPr kumimoji="1" lang="zh-CN" altLang="en-US" sz="2000" dirty="0"/>
          </a:p>
        </p:txBody>
      </p:sp>
      <p:sp>
        <p:nvSpPr>
          <p:cNvPr id="34" name="灯片编号占位符 33">
            <a:extLst>
              <a:ext uri="{FF2B5EF4-FFF2-40B4-BE49-F238E27FC236}">
                <a16:creationId xmlns:a16="http://schemas.microsoft.com/office/drawing/2014/main" id="{B0335AB0-7B8A-B140-9ABE-2E2E9D22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1251-EB34-5F4C-8674-67DED61619C8}" type="slidenum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60839BF-C308-F64E-A954-F64EF5E29082}"/>
              </a:ext>
            </a:extLst>
          </p:cNvPr>
          <p:cNvSpPr/>
          <p:nvPr/>
        </p:nvSpPr>
        <p:spPr>
          <a:xfrm>
            <a:off x="688541" y="2342648"/>
            <a:ext cx="6044032" cy="1178060"/>
          </a:xfrm>
          <a:prstGeom prst="rect">
            <a:avLst/>
          </a:prstGeom>
          <a:solidFill>
            <a:schemeClr val="bg1">
              <a:lumMod val="65000"/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008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052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Full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learning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objective</a:t>
            </a:r>
            <a:endParaRPr kumimoji="1" lang="zh-CN" altLang="en-US" b="1" dirty="0">
              <a:solidFill>
                <a:schemeClr val="accent1"/>
              </a:solidFill>
              <a:latin typeface="Gill Sans MT" panose="020B0502020104020203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714F661-458F-8748-9605-E1FB88F0D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452" y="2345373"/>
            <a:ext cx="6972191" cy="77468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DDED6D7-3EA4-E747-ACBF-2F42B0094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300" y="3882421"/>
            <a:ext cx="4216400" cy="3937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53E16E3-659E-FF43-ABDD-D8F46E2D2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300" y="3472807"/>
            <a:ext cx="4000500" cy="3937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D754334-FF99-6645-9CF2-C5EB38569B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t="1" r="864" b="44105"/>
          <a:stretch/>
        </p:blipFill>
        <p:spPr>
          <a:xfrm>
            <a:off x="1748144" y="4626615"/>
            <a:ext cx="7720806" cy="774688"/>
          </a:xfrm>
          <a:prstGeom prst="rect">
            <a:avLst/>
          </a:prstGeom>
        </p:spPr>
      </p:pic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6049E383-A1B9-C64A-BC34-FAF1FC8BE358}"/>
              </a:ext>
            </a:extLst>
          </p:cNvPr>
          <p:cNvCxnSpPr>
            <a:cxnSpLocks/>
            <a:stCxn id="16" idx="2"/>
            <a:endCxn id="3" idx="0"/>
          </p:cNvCxnSpPr>
          <p:nvPr/>
        </p:nvCxnSpPr>
        <p:spPr>
          <a:xfrm flipH="1">
            <a:off x="5608547" y="3120061"/>
            <a:ext cx="1" cy="1506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C6331EB-3229-F14D-8C35-BECFF8CC118B}"/>
                  </a:ext>
                </a:extLst>
              </p:cNvPr>
              <p:cNvSpPr txBox="1"/>
              <p:nvPr/>
            </p:nvSpPr>
            <p:spPr>
              <a:xfrm>
                <a:off x="10470615" y="3434401"/>
                <a:ext cx="738600" cy="432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kumimoji="1" lang="zh-CN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acc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C6331EB-3229-F14D-8C35-BECFF8CC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0615" y="3434401"/>
                <a:ext cx="738600" cy="432106"/>
              </a:xfrm>
              <a:prstGeom prst="rect">
                <a:avLst/>
              </a:prstGeom>
              <a:blipFill>
                <a:blip r:embed="rId6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18329C2-303E-9042-A1C5-C225D88667FC}"/>
                  </a:ext>
                </a:extLst>
              </p:cNvPr>
              <p:cNvSpPr txBox="1"/>
              <p:nvPr/>
            </p:nvSpPr>
            <p:spPr>
              <a:xfrm>
                <a:off x="10499508" y="3866507"/>
                <a:ext cx="755976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kumimoji="1" lang="zh-CN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sub>
                          </m:sSub>
                        </m:e>
                      </m:d>
                      <m:r>
                        <a:rPr kumimoji="1" lang="zh-CN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18329C2-303E-9042-A1C5-C225D8866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508" y="3866507"/>
                <a:ext cx="755976" cy="404983"/>
              </a:xfrm>
              <a:prstGeom prst="rect">
                <a:avLst/>
              </a:prstGeom>
              <a:blipFill>
                <a:blip r:embed="rId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10">
                <a:extLst>
                  <a:ext uri="{FF2B5EF4-FFF2-40B4-BE49-F238E27FC236}">
                    <a16:creationId xmlns:a16="http://schemas.microsoft.com/office/drawing/2014/main" id="{BF5F365E-8203-6B41-A107-8C6F222B0710}"/>
                  </a:ext>
                </a:extLst>
              </p:cNvPr>
              <p:cNvSpPr txBox="1"/>
              <p:nvPr/>
            </p:nvSpPr>
            <p:spPr>
              <a:xfrm>
                <a:off x="7769655" y="1137613"/>
                <a:ext cx="601575" cy="494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文本框 10">
                <a:extLst>
                  <a:ext uri="{FF2B5EF4-FFF2-40B4-BE49-F238E27FC236}">
                    <a16:creationId xmlns:a16="http://schemas.microsoft.com/office/drawing/2014/main" id="{BF5F365E-8203-6B41-A107-8C6F222B0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655" y="1137613"/>
                <a:ext cx="601575" cy="494559"/>
              </a:xfrm>
              <a:prstGeom prst="rect">
                <a:avLst/>
              </a:prstGeom>
              <a:blipFill>
                <a:blip r:embed="rId8"/>
                <a:stretch>
                  <a:fillRect b="-97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2">
                <a:extLst>
                  <a:ext uri="{FF2B5EF4-FFF2-40B4-BE49-F238E27FC236}">
                    <a16:creationId xmlns:a16="http://schemas.microsoft.com/office/drawing/2014/main" id="{75964039-69D5-1748-8EB8-8CF3DD30AB4D}"/>
                  </a:ext>
                </a:extLst>
              </p:cNvPr>
              <p:cNvSpPr txBox="1"/>
              <p:nvPr/>
            </p:nvSpPr>
            <p:spPr>
              <a:xfrm>
                <a:off x="9358548" y="1159093"/>
                <a:ext cx="553485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文本框 32">
                <a:extLst>
                  <a:ext uri="{FF2B5EF4-FFF2-40B4-BE49-F238E27FC236}">
                    <a16:creationId xmlns:a16="http://schemas.microsoft.com/office/drawing/2014/main" id="{75964039-69D5-1748-8EB8-8CF3DD30A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548" y="1159093"/>
                <a:ext cx="553485" cy="461665"/>
              </a:xfrm>
              <a:prstGeom prst="rect">
                <a:avLst/>
              </a:prstGeom>
              <a:blipFill>
                <a:blip r:embed="rId9"/>
                <a:stretch>
                  <a:fillRect b="-128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3">
                <a:extLst>
                  <a:ext uri="{FF2B5EF4-FFF2-40B4-BE49-F238E27FC236}">
                    <a16:creationId xmlns:a16="http://schemas.microsoft.com/office/drawing/2014/main" id="{4056478A-25EE-BE4A-8F66-23DDAE80A023}"/>
                  </a:ext>
                </a:extLst>
              </p:cNvPr>
              <p:cNvSpPr txBox="1"/>
              <p:nvPr/>
            </p:nvSpPr>
            <p:spPr>
              <a:xfrm>
                <a:off x="8741822" y="1519576"/>
                <a:ext cx="571951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6" name="文本框 33">
                <a:extLst>
                  <a:ext uri="{FF2B5EF4-FFF2-40B4-BE49-F238E27FC236}">
                    <a16:creationId xmlns:a16="http://schemas.microsoft.com/office/drawing/2014/main" id="{4056478A-25EE-BE4A-8F66-23DDAE80A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822" y="1519576"/>
                <a:ext cx="57195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4">
                <a:extLst>
                  <a:ext uri="{FF2B5EF4-FFF2-40B4-BE49-F238E27FC236}">
                    <a16:creationId xmlns:a16="http://schemas.microsoft.com/office/drawing/2014/main" id="{421AFA03-53B5-8C49-B479-4DDB658514B9}"/>
                  </a:ext>
                </a:extLst>
              </p:cNvPr>
              <p:cNvSpPr txBox="1"/>
              <p:nvPr/>
            </p:nvSpPr>
            <p:spPr>
              <a:xfrm>
                <a:off x="10267527" y="1519576"/>
                <a:ext cx="463075" cy="4682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7" name="文本框 34">
                <a:extLst>
                  <a:ext uri="{FF2B5EF4-FFF2-40B4-BE49-F238E27FC236}">
                    <a16:creationId xmlns:a16="http://schemas.microsoft.com/office/drawing/2014/main" id="{421AFA03-53B5-8C49-B479-4DDB65851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7527" y="1519576"/>
                <a:ext cx="463075" cy="4682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5">
                <a:extLst>
                  <a:ext uri="{FF2B5EF4-FFF2-40B4-BE49-F238E27FC236}">
                    <a16:creationId xmlns:a16="http://schemas.microsoft.com/office/drawing/2014/main" id="{AF0D2DF6-CC14-894A-BAB8-8DF745718D1F}"/>
                  </a:ext>
                </a:extLst>
              </p:cNvPr>
              <p:cNvSpPr txBox="1"/>
              <p:nvPr/>
            </p:nvSpPr>
            <p:spPr>
              <a:xfrm>
                <a:off x="11170581" y="1521030"/>
                <a:ext cx="463075" cy="4682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8" name="文本框 35">
                <a:extLst>
                  <a:ext uri="{FF2B5EF4-FFF2-40B4-BE49-F238E27FC236}">
                    <a16:creationId xmlns:a16="http://schemas.microsoft.com/office/drawing/2014/main" id="{AF0D2DF6-CC14-894A-BAB8-8DF745718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0581" y="1521030"/>
                <a:ext cx="463075" cy="4682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2D5855A0-FBC3-674D-991D-D5CB906E66A2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>
            <a:off x="9313773" y="1750409"/>
            <a:ext cx="953754" cy="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03A5D92-439B-374A-B73F-A1F4BEC02A63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>
            <a:off x="10730602" y="1753711"/>
            <a:ext cx="439979" cy="14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38">
                <a:extLst>
                  <a:ext uri="{FF2B5EF4-FFF2-40B4-BE49-F238E27FC236}">
                    <a16:creationId xmlns:a16="http://schemas.microsoft.com/office/drawing/2014/main" id="{28826B4A-784F-8848-9C56-B3665AAB1996}"/>
                  </a:ext>
                </a:extLst>
              </p:cNvPr>
              <p:cNvSpPr txBox="1"/>
              <p:nvPr/>
            </p:nvSpPr>
            <p:spPr>
              <a:xfrm>
                <a:off x="7032482" y="1522190"/>
                <a:ext cx="477117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1" name="文本框 38">
                <a:extLst>
                  <a:ext uri="{FF2B5EF4-FFF2-40B4-BE49-F238E27FC236}">
                    <a16:creationId xmlns:a16="http://schemas.microsoft.com/office/drawing/2014/main" id="{28826B4A-784F-8848-9C56-B3665AAB1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482" y="1522190"/>
                <a:ext cx="477117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632241B-98BF-034C-B76A-1AD529AA4200}"/>
              </a:ext>
            </a:extLst>
          </p:cNvPr>
          <p:cNvCxnSpPr>
            <a:cxnSpLocks/>
            <a:stCxn id="41" idx="3"/>
            <a:endCxn id="36" idx="1"/>
          </p:cNvCxnSpPr>
          <p:nvPr/>
        </p:nvCxnSpPr>
        <p:spPr>
          <a:xfrm flipV="1">
            <a:off x="7509599" y="1750409"/>
            <a:ext cx="1232223" cy="2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左大括号 42">
            <a:extLst>
              <a:ext uri="{FF2B5EF4-FFF2-40B4-BE49-F238E27FC236}">
                <a16:creationId xmlns:a16="http://schemas.microsoft.com/office/drawing/2014/main" id="{28AF1081-C5C0-CE4F-BCC3-3E2214E55412}"/>
              </a:ext>
            </a:extLst>
          </p:cNvPr>
          <p:cNvSpPr/>
          <p:nvPr/>
        </p:nvSpPr>
        <p:spPr>
          <a:xfrm rot="5400000">
            <a:off x="8706319" y="-253679"/>
            <a:ext cx="298963" cy="2463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/>
          </a:p>
        </p:txBody>
      </p:sp>
      <p:sp>
        <p:nvSpPr>
          <p:cNvPr id="44" name="文本框 14">
            <a:extLst>
              <a:ext uri="{FF2B5EF4-FFF2-40B4-BE49-F238E27FC236}">
                <a16:creationId xmlns:a16="http://schemas.microsoft.com/office/drawing/2014/main" id="{A7B12156-18BF-C04C-B704-6C9C58233845}"/>
              </a:ext>
            </a:extLst>
          </p:cNvPr>
          <p:cNvSpPr txBox="1"/>
          <p:nvPr/>
        </p:nvSpPr>
        <p:spPr>
          <a:xfrm>
            <a:off x="8102568" y="462586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solidFill>
                  <a:srgbClr val="FF0000"/>
                </a:solidFill>
              </a:rPr>
              <a:t>joint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training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5" name="灯片编号占位符 44">
            <a:extLst>
              <a:ext uri="{FF2B5EF4-FFF2-40B4-BE49-F238E27FC236}">
                <a16:creationId xmlns:a16="http://schemas.microsoft.com/office/drawing/2014/main" id="{E7DFB350-96DC-4A4C-9CD9-FCAEBCFFB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1251-EB34-5F4C-8674-67DED61619C8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7480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0520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Further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interpretation</a:t>
            </a:r>
            <a:endParaRPr kumimoji="1" lang="zh-CN" altLang="en-US" b="1" dirty="0">
              <a:solidFill>
                <a:schemeClr val="accent1"/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D5A355-E756-5246-8B43-15ECEE1CBC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633"/>
          <a:stretch/>
        </p:blipFill>
        <p:spPr>
          <a:xfrm>
            <a:off x="1399121" y="2282202"/>
            <a:ext cx="5553362" cy="9737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16BC464-DD4C-7D4D-B3A9-F13D44D2F173}"/>
                  </a:ext>
                </a:extLst>
              </p:cNvPr>
              <p:cNvSpPr txBox="1"/>
              <p:nvPr/>
            </p:nvSpPr>
            <p:spPr>
              <a:xfrm>
                <a:off x="1625599" y="3892082"/>
                <a:ext cx="10067392" cy="196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" altLang="zh-CN" sz="2400" dirty="0"/>
                  <a:t>﻿GSAT decreases the information from the input graphs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with</a:t>
                </a:r>
                <a:r>
                  <a:rPr kumimoji="1" lang="zh-CN" altLang="en-US" sz="2400" dirty="0"/>
                  <a:t> </a:t>
                </a:r>
                <a:r>
                  <a:rPr kumimoji="1" lang="en" altLang="zh-CN" sz="2400" dirty="0"/>
                  <a:t>injecting stochasticity for all edges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" altLang="zh-CN" sz="2400" dirty="0"/>
              </a:p>
              <a:p>
                <a:r>
                  <a:rPr kumimoji="1" lang="en" altLang="zh-CN" sz="2400" dirty="0"/>
                  <a:t>GSAT can learn to reduce such stochasticity on the task-relevant</a:t>
                </a:r>
                <a:r>
                  <a:rPr kumimoji="1" lang="zh-CN" altLang="en-US" sz="2400" dirty="0"/>
                  <a:t> </a:t>
                </a:r>
                <a:r>
                  <a:rPr kumimoji="1" lang="en" altLang="zh-CN" sz="2400" dirty="0"/>
                  <a:t>subgraphs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when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such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edge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ℇ</m:t>
                    </m:r>
                  </m:oMath>
                </a14:m>
                <a:r>
                  <a:rPr kumimoji="1" lang="en-US" altLang="zh-CN" sz="2400" dirty="0"/>
                  <a:t>)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“invariant”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and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provides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interpretation</a:t>
                </a:r>
                <a:endParaRPr kumimoji="1" lang="en" altLang="zh-CN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16BC464-DD4C-7D4D-B3A9-F13D44D2F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599" y="3892082"/>
                <a:ext cx="10067392" cy="1968744"/>
              </a:xfrm>
              <a:prstGeom prst="rect">
                <a:avLst/>
              </a:prstGeom>
              <a:blipFill>
                <a:blip r:embed="rId3"/>
                <a:stretch>
                  <a:fillRect l="-1009" t="-2564" b="-4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FA6C7622-FD05-7B4F-B089-4B73C1500548}"/>
              </a:ext>
            </a:extLst>
          </p:cNvPr>
          <p:cNvCxnSpPr/>
          <p:nvPr/>
        </p:nvCxnSpPr>
        <p:spPr>
          <a:xfrm>
            <a:off x="6982898" y="2282202"/>
            <a:ext cx="0" cy="880098"/>
          </a:xfrm>
          <a:prstGeom prst="straightConnector1">
            <a:avLst/>
          </a:prstGeom>
          <a:ln w="19050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6E4DA0A2-38DB-F04D-9C44-0FD0F7838789}"/>
              </a:ext>
            </a:extLst>
          </p:cNvPr>
          <p:cNvCxnSpPr>
            <a:cxnSpLocks/>
          </p:cNvCxnSpPr>
          <p:nvPr/>
        </p:nvCxnSpPr>
        <p:spPr>
          <a:xfrm flipV="1">
            <a:off x="4501383" y="2282202"/>
            <a:ext cx="0" cy="880098"/>
          </a:xfrm>
          <a:prstGeom prst="straightConnector1">
            <a:avLst/>
          </a:prstGeom>
          <a:ln w="19050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1E4815B1-524F-B047-9D10-1E9E7297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1251-EB34-5F4C-8674-67DED61619C8}" type="slidenum">
              <a:rPr kumimoji="1" lang="zh-CN" altLang="en-US" smtClean="0"/>
              <a:t>26</a:t>
            </a:fld>
            <a:endParaRPr kumimoji="1" lang="zh-CN" altLang="en-US"/>
          </a:p>
        </p:txBody>
      </p:sp>
      <p:sp>
        <p:nvSpPr>
          <p:cNvPr id="12" name="手动操作 11">
            <a:extLst>
              <a:ext uri="{FF2B5EF4-FFF2-40B4-BE49-F238E27FC236}">
                <a16:creationId xmlns:a16="http://schemas.microsoft.com/office/drawing/2014/main" id="{E11F96C7-013C-464E-91F8-7F962BF3392E}"/>
              </a:ext>
            </a:extLst>
          </p:cNvPr>
          <p:cNvSpPr/>
          <p:nvPr/>
        </p:nvSpPr>
        <p:spPr>
          <a:xfrm rot="16200000">
            <a:off x="8178700" y="2129299"/>
            <a:ext cx="973761" cy="1150755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63BFA8-4F4D-9248-972C-1C1B1EA6C1D2}"/>
              </a:ext>
            </a:extLst>
          </p:cNvPr>
          <p:cNvSpPr/>
          <p:nvPr/>
        </p:nvSpPr>
        <p:spPr>
          <a:xfrm>
            <a:off x="9241773" y="2407840"/>
            <a:ext cx="1027689" cy="5826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FC54886-D053-7044-971D-CFB1FA454C91}"/>
                  </a:ext>
                </a:extLst>
              </p:cNvPr>
              <p:cNvSpPr txBox="1"/>
              <p:nvPr/>
            </p:nvSpPr>
            <p:spPr>
              <a:xfrm>
                <a:off x="7660723" y="2474027"/>
                <a:ext cx="4771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FC54886-D053-7044-971D-CFB1FA454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723" y="2474027"/>
                <a:ext cx="47711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9560FBD-F9BC-6043-A7C1-A1710262E0DD}"/>
                  </a:ext>
                </a:extLst>
              </p:cNvPr>
              <p:cNvSpPr txBox="1"/>
              <p:nvPr/>
            </p:nvSpPr>
            <p:spPr>
              <a:xfrm>
                <a:off x="8773563" y="2467988"/>
                <a:ext cx="5719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9560FBD-F9BC-6043-A7C1-A1710262E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563" y="2467988"/>
                <a:ext cx="57195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A879E34-5012-BB4D-833F-69DC0867D7F4}"/>
                  </a:ext>
                </a:extLst>
              </p:cNvPr>
              <p:cNvSpPr txBox="1"/>
              <p:nvPr/>
            </p:nvSpPr>
            <p:spPr>
              <a:xfrm>
                <a:off x="10253278" y="2467988"/>
                <a:ext cx="4630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A879E34-5012-BB4D-833F-69DC0867D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3278" y="2467988"/>
                <a:ext cx="46307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CD4C0534-157D-E64B-AAF1-8E2CFC4D2C01}"/>
              </a:ext>
            </a:extLst>
          </p:cNvPr>
          <p:cNvCxnSpPr/>
          <p:nvPr/>
        </p:nvCxnSpPr>
        <p:spPr>
          <a:xfrm>
            <a:off x="7420396" y="1962152"/>
            <a:ext cx="0" cy="157828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706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0520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Outline</a:t>
            </a:r>
            <a:endParaRPr kumimoji="1" lang="zh-CN" altLang="en-US" b="1" dirty="0">
              <a:solidFill>
                <a:schemeClr val="accent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5464"/>
            <a:ext cx="10515600" cy="48214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existing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methods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proposed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method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FF0000"/>
                </a:solidFill>
              </a:rPr>
              <a:t>Experiment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Summary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discussion</a:t>
            </a:r>
          </a:p>
          <a:p>
            <a:pPr>
              <a:lnSpc>
                <a:spcPct val="150000"/>
              </a:lnSpc>
            </a:pPr>
            <a:endParaRPr kumimoji="1" lang="en-US" altLang="zh-CN" dirty="0"/>
          </a:p>
          <a:p>
            <a:pPr lvl="1">
              <a:lnSpc>
                <a:spcPct val="150000"/>
              </a:lnSpc>
            </a:pP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4ADD83-A853-5047-9B92-93330BA72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1251-EB34-5F4C-8674-67DED61619C8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7339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0520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Experiment</a:t>
            </a:r>
            <a:endParaRPr kumimoji="1" lang="zh-CN" altLang="en-US" b="1" dirty="0">
              <a:solidFill>
                <a:schemeClr val="accent1"/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95346B-3789-7E43-A442-A45A73C1F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00" y="1646083"/>
            <a:ext cx="7543800" cy="479791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7E9DBD1-267C-7745-830B-25F22E31BF6A}"/>
              </a:ext>
            </a:extLst>
          </p:cNvPr>
          <p:cNvSpPr txBox="1"/>
          <p:nvPr/>
        </p:nvSpPr>
        <p:spPr>
          <a:xfrm>
            <a:off x="546100" y="2857412"/>
            <a:ext cx="240989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2400" dirty="0"/>
              <a:t>Interpretation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👍🏻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pPr algn="r"/>
            <a:endParaRPr kumimoji="1" lang="en-US" altLang="zh-CN" sz="2400" dirty="0"/>
          </a:p>
          <a:p>
            <a:pPr algn="r"/>
            <a:endParaRPr kumimoji="1" lang="en-US" altLang="zh-CN" sz="2400" dirty="0"/>
          </a:p>
          <a:p>
            <a:pPr algn="r"/>
            <a:endParaRPr kumimoji="1" lang="en-US" altLang="zh-CN" sz="2400" dirty="0"/>
          </a:p>
          <a:p>
            <a:pPr algn="r"/>
            <a:endParaRPr kumimoji="1" lang="en-US" altLang="zh-CN" sz="2400" dirty="0"/>
          </a:p>
          <a:p>
            <a:pPr algn="r"/>
            <a:endParaRPr kumimoji="1" lang="en-US" altLang="zh-CN" sz="2400" dirty="0"/>
          </a:p>
          <a:p>
            <a:pPr algn="r"/>
            <a:r>
              <a:rPr kumimoji="1" lang="en-US" altLang="zh-CN" sz="2400" dirty="0"/>
              <a:t>Prediction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👍🏻</a:t>
            </a:r>
            <a:endParaRPr kumimoji="1"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B0A7D1-A1FC-B440-95F7-B6D9D7F6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1251-EB34-5F4C-8674-67DED61619C8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8527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0520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Experiment</a:t>
            </a:r>
            <a:endParaRPr kumimoji="1" lang="zh-CN" altLang="en-US" b="1" dirty="0">
              <a:solidFill>
                <a:schemeClr val="accent1"/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C2ABAD-CFE3-2447-B98B-411518FF1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289"/>
          <a:stretch/>
        </p:blipFill>
        <p:spPr>
          <a:xfrm>
            <a:off x="485503" y="2106304"/>
            <a:ext cx="6312154" cy="295220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B3480C0-48E3-AB43-84FF-E263C69F6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723" y="3735814"/>
            <a:ext cx="4912774" cy="15241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47915B3-1651-8841-80E6-DB37D834C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723" y="1799062"/>
            <a:ext cx="4912774" cy="16299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4D1DCB3-CCB9-BC46-B78D-71D7B6F63712}"/>
              </a:ext>
            </a:extLst>
          </p:cNvPr>
          <p:cNvSpPr txBox="1"/>
          <p:nvPr/>
        </p:nvSpPr>
        <p:spPr>
          <a:xfrm>
            <a:off x="2104747" y="5518731"/>
            <a:ext cx="79825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zh-CN" sz="2000" dirty="0"/>
              <a:t>﻿</a:t>
            </a:r>
            <a:r>
              <a:rPr kumimoji="1" lang="en" altLang="zh-CN" sz="2400" dirty="0"/>
              <a:t>GSAT can </a:t>
            </a:r>
            <a:r>
              <a:rPr kumimoji="1" lang="en" altLang="zh-CN" sz="2400" dirty="0">
                <a:solidFill>
                  <a:schemeClr val="accent1"/>
                </a:solidFill>
              </a:rPr>
              <a:t>remove spurious correlations </a:t>
            </a:r>
            <a:r>
              <a:rPr kumimoji="1" lang="en" altLang="zh-CN" sz="2400" dirty="0"/>
              <a:t>in the training data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👍🏻</a:t>
            </a:r>
            <a:endParaRPr kumimoji="1" lang="en" altLang="zh-CN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mainly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due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injecting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stochasticity</a:t>
            </a:r>
            <a:endParaRPr kumimoji="1" lang="zh-CN" altLang="en-US" sz="200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024ACA-75DE-9241-9498-D62CC3BC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1251-EB34-5F4C-8674-67DED61619C8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8080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0520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Outline</a:t>
            </a:r>
            <a:endParaRPr kumimoji="1" lang="zh-CN" altLang="en-US" b="1" dirty="0">
              <a:solidFill>
                <a:schemeClr val="accent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5464"/>
            <a:ext cx="10515600" cy="48214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Background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existing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Experiment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Summary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discussion</a:t>
            </a:r>
          </a:p>
          <a:p>
            <a:pPr>
              <a:lnSpc>
                <a:spcPct val="150000"/>
              </a:lnSpc>
            </a:pPr>
            <a:endParaRPr kumimoji="1" lang="en-US" altLang="zh-CN" dirty="0"/>
          </a:p>
          <a:p>
            <a:pPr lvl="1">
              <a:lnSpc>
                <a:spcPct val="150000"/>
              </a:lnSpc>
            </a:pP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CAE5CF-08C9-1740-8AEF-BFE71E32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1251-EB34-5F4C-8674-67DED61619C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6282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0520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Experiment</a:t>
            </a:r>
            <a:endParaRPr kumimoji="1" lang="zh-CN" altLang="en-US" b="1" dirty="0">
              <a:solidFill>
                <a:schemeClr val="accent1"/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F27917-A197-CE47-B463-08637252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6396446" y="1993452"/>
            <a:ext cx="5410200" cy="287109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124A7C2-E86C-BE46-B3DB-CAE655AE92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74"/>
          <a:stretch/>
        </p:blipFill>
        <p:spPr>
          <a:xfrm>
            <a:off x="683986" y="1997730"/>
            <a:ext cx="5410200" cy="286681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C2D3BC0-8B0D-8540-AEBA-18F973B4F072}"/>
              </a:ext>
            </a:extLst>
          </p:cNvPr>
          <p:cNvSpPr txBox="1"/>
          <p:nvPr/>
        </p:nvSpPr>
        <p:spPr>
          <a:xfrm>
            <a:off x="3909034" y="5211916"/>
            <a:ext cx="49748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graph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information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bottleneck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(GIB)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👍🏻</a:t>
            </a:r>
          </a:p>
          <a:p>
            <a:pPr algn="ctr"/>
            <a:r>
              <a:rPr kumimoji="1" lang="en-US" altLang="zh-CN" sz="2400" dirty="0"/>
              <a:t>stochasticity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gumbel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trick)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👍🏻</a:t>
            </a:r>
            <a:endParaRPr kumimoji="1" lang="zh-CN" altLang="en-US" sz="24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FC3EB0-41C9-2B46-809C-62782014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1251-EB34-5F4C-8674-67DED61619C8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74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0520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Experiment</a:t>
            </a:r>
            <a:endParaRPr kumimoji="1" lang="zh-CN" altLang="en-US" b="1" dirty="0">
              <a:solidFill>
                <a:schemeClr val="accent1"/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76620F-FCDA-2D4F-808D-228CD94A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102" y="1320349"/>
            <a:ext cx="6047129" cy="19828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08D5258-1EF3-1B4D-AB6C-F08717625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833" y="4603978"/>
            <a:ext cx="6007669" cy="193350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253E13B-3315-FD46-990C-444A4D1E7978}"/>
              </a:ext>
            </a:extLst>
          </p:cNvPr>
          <p:cNvSpPr txBox="1"/>
          <p:nvPr/>
        </p:nvSpPr>
        <p:spPr>
          <a:xfrm>
            <a:off x="2974066" y="3491912"/>
            <a:ext cx="7194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since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GSAT</a:t>
            </a:r>
            <a:r>
              <a:rPr kumimoji="1" lang="zh-CN" altLang="en-US" dirty="0"/>
              <a:t> </a:t>
            </a:r>
            <a:r>
              <a:rPr kumimoji="1" lang="en-US" altLang="zh-CN" dirty="0"/>
              <a:t>dose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assumptions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subgraphs,</a:t>
            </a:r>
          </a:p>
          <a:p>
            <a:pPr algn="ctr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improvement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GSAT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more</a:t>
            </a:r>
          </a:p>
          <a:p>
            <a:pPr algn="ctr"/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true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dis-connected</a:t>
            </a:r>
            <a:r>
              <a:rPr kumimoji="1" lang="zh-CN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or</a:t>
            </a:r>
            <a:r>
              <a:rPr kumimoji="1" lang="zh-CN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vary</a:t>
            </a:r>
            <a:r>
              <a:rPr kumimoji="1" lang="zh-CN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in</a:t>
            </a:r>
            <a:r>
              <a:rPr kumimoji="1" lang="zh-CN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sizes</a:t>
            </a:r>
            <a:r>
              <a:rPr kumimoji="1" lang="en-US" altLang="zh-CN" dirty="0"/>
              <a:t>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C46332-0130-2E4B-A262-5DE7E607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1251-EB34-5F4C-8674-67DED61619C8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3852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0520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Outline</a:t>
            </a:r>
            <a:endParaRPr kumimoji="1" lang="zh-CN" altLang="en-US" b="1" dirty="0">
              <a:solidFill>
                <a:schemeClr val="accent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5464"/>
            <a:ext cx="10515600" cy="48214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existing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methods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proposed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method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Experiment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FF0000"/>
                </a:solidFill>
              </a:rPr>
              <a:t>Summary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and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discussion</a:t>
            </a:r>
          </a:p>
          <a:p>
            <a:pPr>
              <a:lnSpc>
                <a:spcPct val="150000"/>
              </a:lnSpc>
            </a:pPr>
            <a:endParaRPr kumimoji="1" lang="en-US" altLang="zh-CN" dirty="0"/>
          </a:p>
          <a:p>
            <a:pPr lvl="1">
              <a:lnSpc>
                <a:spcPct val="150000"/>
              </a:lnSpc>
            </a:pP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3A7DB5-9A80-FC4B-8CD4-AA0830E7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1251-EB34-5F4C-8674-67DED61619C8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2155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0520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Summary</a:t>
            </a:r>
            <a:endParaRPr kumimoji="1" lang="zh-CN" altLang="en-US" b="1" dirty="0">
              <a:solidFill>
                <a:schemeClr val="accent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F6A2E3-A007-B842-A7AC-2D7FE95FA1B1}"/>
              </a:ext>
            </a:extLst>
          </p:cNvPr>
          <p:cNvSpPr txBox="1"/>
          <p:nvPr/>
        </p:nvSpPr>
        <p:spPr>
          <a:xfrm>
            <a:off x="999722" y="2193523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400" dirty="0"/>
              <a:t>﻿First, the </a:t>
            </a:r>
            <a:r>
              <a:rPr kumimoji="1" lang="en-US" altLang="zh-CN" sz="2400" dirty="0"/>
              <a:t>G</a:t>
            </a:r>
            <a:r>
              <a:rPr kumimoji="1" lang="en" altLang="zh-CN" sz="2400" dirty="0"/>
              <a:t>IB</a:t>
            </a:r>
            <a:r>
              <a:rPr kumimoji="1" lang="zh-CN" altLang="en-US" sz="2400" dirty="0"/>
              <a:t> </a:t>
            </a:r>
            <a:r>
              <a:rPr kumimoji="1" lang="en" altLang="zh-CN" sz="2400" dirty="0">
                <a:solidFill>
                  <a:schemeClr val="accent1"/>
                </a:solidFill>
              </a:rPr>
              <a:t>frees</a:t>
            </a:r>
            <a:r>
              <a:rPr kumimoji="1" lang="en" altLang="zh-CN" sz="2400" dirty="0"/>
              <a:t> GSAT from any potentially </a:t>
            </a:r>
            <a:r>
              <a:rPr kumimoji="1" lang="en" altLang="zh-CN" sz="2400" dirty="0">
                <a:solidFill>
                  <a:schemeClr val="accent1"/>
                </a:solidFill>
              </a:rPr>
              <a:t>biased assumptions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which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are</a:t>
            </a:r>
            <a:r>
              <a:rPr kumimoji="1" lang="zh-CN" altLang="en-US" sz="2000" dirty="0"/>
              <a:t> </a:t>
            </a:r>
            <a:r>
              <a:rPr kumimoji="1" lang="en" altLang="zh-CN" sz="2000" dirty="0"/>
              <a:t>adopted in previous methods</a:t>
            </a:r>
          </a:p>
          <a:p>
            <a:endParaRPr kumimoji="1" lang="en" altLang="zh-CN" sz="2400" dirty="0"/>
          </a:p>
          <a:p>
            <a:r>
              <a:rPr kumimoji="1" lang="en-US" altLang="zh-CN" sz="2400" dirty="0"/>
              <a:t>Second</a:t>
            </a:r>
            <a:r>
              <a:rPr kumimoji="1" lang="en" altLang="zh-CN" sz="2400" dirty="0"/>
              <a:t>, GSAT can provably remove </a:t>
            </a:r>
            <a:r>
              <a:rPr kumimoji="1" lang="en" altLang="zh-CN" sz="2400" dirty="0">
                <a:solidFill>
                  <a:schemeClr val="accent1"/>
                </a:solidFill>
              </a:rPr>
              <a:t>spurious correlations </a:t>
            </a:r>
            <a:r>
              <a:rPr kumimoji="1" lang="en" altLang="zh-CN" sz="2400" dirty="0"/>
              <a:t>in the training data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" altLang="zh-CN" sz="2000" dirty="0"/>
              <a:t>by reducing the information from the input graph</a:t>
            </a:r>
          </a:p>
          <a:p>
            <a:endParaRPr kumimoji="1" lang="en" altLang="zh-CN" sz="2400" dirty="0"/>
          </a:p>
          <a:p>
            <a:r>
              <a:rPr kumimoji="1" lang="en" altLang="zh-CN" sz="2400" dirty="0"/>
              <a:t>Third, GSAT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cooperate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with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" altLang="zh-CN" sz="2400" dirty="0">
                <a:solidFill>
                  <a:schemeClr val="accent1"/>
                </a:solidFill>
              </a:rPr>
              <a:t>pre-trained model </a:t>
            </a:r>
            <a:r>
              <a:rPr kumimoji="1" lang="en-US" altLang="zh-CN" sz="2400" dirty="0"/>
              <a:t>if</a:t>
            </a:r>
            <a:r>
              <a:rPr kumimoji="1" lang="zh-CN" altLang="en-US" sz="2400" dirty="0"/>
              <a:t> </a:t>
            </a:r>
            <a:r>
              <a:rPr kumimoji="1" lang="en" altLang="zh-CN" sz="2400" dirty="0"/>
              <a:t>provided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" altLang="zh-CN" sz="2000" dirty="0"/>
              <a:t>GSAT may further improve both of its interpretation and prediction accuracy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670324-3751-6342-82B9-1B1D966C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1251-EB34-5F4C-8674-67DED61619C8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286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0520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Related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works</a:t>
            </a:r>
            <a:endParaRPr kumimoji="1" lang="zh-CN" altLang="en-US" b="1" dirty="0">
              <a:solidFill>
                <a:schemeClr val="accent1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6E2731-C7CD-7D43-9C69-0F53A7DBA994}"/>
              </a:ext>
            </a:extLst>
          </p:cNvPr>
          <p:cNvSpPr txBox="1"/>
          <p:nvPr/>
        </p:nvSpPr>
        <p:spPr>
          <a:xfrm>
            <a:off x="838200" y="2063569"/>
            <a:ext cx="9652000" cy="3886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" altLang="zh-CN" dirty="0" err="1"/>
              <a:t>GNNExplainer</a:t>
            </a:r>
            <a:r>
              <a:rPr lang="en" altLang="zh-CN" dirty="0"/>
              <a:t>: Generating Explanations for Graph Neural Networks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 err="1"/>
              <a:t>NeurIPS</a:t>
            </a:r>
            <a:r>
              <a:rPr lang="zh-CN" altLang="en-US" dirty="0"/>
              <a:t> </a:t>
            </a:r>
            <a:r>
              <a:rPr lang="en-US" altLang="zh-CN" dirty="0"/>
              <a:t>2019.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" altLang="zh-CN" dirty="0"/>
              <a:t>Graph Information Bottleneck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 err="1"/>
              <a:t>NeurIPS</a:t>
            </a:r>
            <a:r>
              <a:rPr lang="zh-CN" altLang="en-US" dirty="0"/>
              <a:t> </a:t>
            </a:r>
            <a:r>
              <a:rPr lang="en-US" altLang="zh-CN" dirty="0"/>
              <a:t>2020.</a:t>
            </a:r>
            <a:endParaRPr lang="en" altLang="zh-CN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" altLang="zh-CN" dirty="0"/>
              <a:t>Parameterized Explainer for Graph Neural Network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 err="1"/>
              <a:t>NeurIPS</a:t>
            </a:r>
            <a:r>
              <a:rPr lang="zh-CN" altLang="en-US" dirty="0"/>
              <a:t> </a:t>
            </a:r>
            <a:r>
              <a:rPr lang="en-US" altLang="zh-CN" dirty="0"/>
              <a:t>2020.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" altLang="zh-CN" dirty="0"/>
              <a:t>INTERPRETING GRAPH NEURAL NETWORKS FOR NLP WITH DIFFERENTIABLE EDGE MASKING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ICLR</a:t>
            </a:r>
            <a:r>
              <a:rPr lang="zh-CN" altLang="en-US" dirty="0"/>
              <a:t> </a:t>
            </a:r>
            <a:r>
              <a:rPr lang="en-US" altLang="zh-CN" dirty="0"/>
              <a:t>2021.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" altLang="zh-CN" dirty="0"/>
              <a:t>GRAPH INFORMATION BOTTLENECK FOR SUBGRAPH RECOGNITION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ICLR</a:t>
            </a:r>
            <a:r>
              <a:rPr lang="zh-CN" altLang="en-US" dirty="0"/>
              <a:t> </a:t>
            </a:r>
            <a:r>
              <a:rPr lang="en-US" altLang="zh-CN" dirty="0"/>
              <a:t>2021</a:t>
            </a:r>
            <a:endParaRPr lang="en" altLang="zh-CN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" altLang="zh-CN" dirty="0"/>
              <a:t>DISCOVERING INVARIANT RATIONALES FOR GRAPH NEURAL NETWORKS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ICLR</a:t>
            </a:r>
            <a:r>
              <a:rPr lang="zh-CN" altLang="en-US" dirty="0"/>
              <a:t> </a:t>
            </a:r>
            <a:r>
              <a:rPr lang="en-US" altLang="zh-CN" dirty="0"/>
              <a:t>2022.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792639D-BCD7-EF43-9EE8-3F3593DA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1251-EB34-5F4C-8674-67DED61619C8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8758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16379"/>
            <a:ext cx="10515600" cy="18096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CN" sz="7100" dirty="0">
                <a:solidFill>
                  <a:srgbClr val="0070C0"/>
                </a:solidFill>
              </a:rPr>
              <a:t>Q&amp;A</a:t>
            </a:r>
          </a:p>
          <a:p>
            <a:pPr marL="0" indent="0" algn="ctr">
              <a:buNone/>
            </a:pPr>
            <a:r>
              <a:rPr kumimoji="1" lang="en-US" altLang="zh-CN" sz="4000" dirty="0">
                <a:solidFill>
                  <a:srgbClr val="0070C0"/>
                </a:solidFill>
              </a:rPr>
              <a:t>Thanks</a:t>
            </a:r>
            <a:r>
              <a:rPr kumimoji="1" lang="zh-CN" altLang="en-US" sz="4000" dirty="0">
                <a:solidFill>
                  <a:srgbClr val="0070C0"/>
                </a:solidFill>
              </a:rPr>
              <a:t> </a:t>
            </a:r>
            <a:r>
              <a:rPr kumimoji="1" lang="en-US" altLang="zh-CN" sz="4000" dirty="0">
                <a:solidFill>
                  <a:srgbClr val="0070C0"/>
                </a:solidFill>
              </a:rPr>
              <a:t>for</a:t>
            </a:r>
            <a:r>
              <a:rPr kumimoji="1" lang="zh-CN" altLang="en-US" sz="4000" dirty="0">
                <a:solidFill>
                  <a:srgbClr val="0070C0"/>
                </a:solidFill>
              </a:rPr>
              <a:t> </a:t>
            </a:r>
            <a:r>
              <a:rPr kumimoji="1" lang="en-US" altLang="zh-CN" sz="4000" dirty="0">
                <a:solidFill>
                  <a:srgbClr val="0070C0"/>
                </a:solidFill>
              </a:rPr>
              <a:t>your</a:t>
            </a:r>
            <a:r>
              <a:rPr kumimoji="1" lang="zh-CN" altLang="en-US" sz="4000" dirty="0">
                <a:solidFill>
                  <a:srgbClr val="0070C0"/>
                </a:solidFill>
              </a:rPr>
              <a:t> </a:t>
            </a:r>
            <a:r>
              <a:rPr kumimoji="1" lang="en-US" altLang="zh-CN" sz="4000" dirty="0">
                <a:solidFill>
                  <a:srgbClr val="0070C0"/>
                </a:solidFill>
              </a:rPr>
              <a:t>attention!</a:t>
            </a:r>
          </a:p>
          <a:p>
            <a:pPr marL="0" indent="0" algn="ctr">
              <a:buNone/>
            </a:pPr>
            <a:endParaRPr kumimoji="1" lang="en-US" altLang="zh-CN" sz="40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728A341-1F80-6642-8DBB-56535162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1251-EB34-5F4C-8674-67DED61619C8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851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4" descr="Nonlinear Graph Learning-Convolutional Networks for Node Classification |  SpringerLink">
            <a:extLst>
              <a:ext uri="{FF2B5EF4-FFF2-40B4-BE49-F238E27FC236}">
                <a16:creationId xmlns:a16="http://schemas.microsoft.com/office/drawing/2014/main" id="{EE0992DE-FFDA-084F-8015-029146B510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42"/>
          <a:stretch/>
        </p:blipFill>
        <p:spPr bwMode="auto">
          <a:xfrm>
            <a:off x="1218343" y="3077889"/>
            <a:ext cx="1507876" cy="176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Missing Link Prediction using Common Neighbor and Centrality based  Parameterized Algorithm | Scientific Reports">
            <a:extLst>
              <a:ext uri="{FF2B5EF4-FFF2-40B4-BE49-F238E27FC236}">
                <a16:creationId xmlns:a16="http://schemas.microsoft.com/office/drawing/2014/main" id="{1AE0E221-280F-0543-BEA6-09E46AC78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871" y="3077889"/>
            <a:ext cx="4069945" cy="205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8" descr="Machine Learning Tasks on Graphs. Can We Divide It Into… | by Kacper Kubara  | Towards Data Science">
            <a:extLst>
              <a:ext uri="{FF2B5EF4-FFF2-40B4-BE49-F238E27FC236}">
                <a16:creationId xmlns:a16="http://schemas.microsoft.com/office/drawing/2014/main" id="{D3A04541-8829-EA44-BAA9-58F051ECD2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27"/>
          <a:stretch/>
        </p:blipFill>
        <p:spPr bwMode="auto">
          <a:xfrm>
            <a:off x="8291468" y="3202925"/>
            <a:ext cx="2899637" cy="156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文本框 66">
            <a:extLst>
              <a:ext uri="{FF2B5EF4-FFF2-40B4-BE49-F238E27FC236}">
                <a16:creationId xmlns:a16="http://schemas.microsoft.com/office/drawing/2014/main" id="{51059A57-BFE8-1D40-9851-B1D581F0F49C}"/>
              </a:ext>
            </a:extLst>
          </p:cNvPr>
          <p:cNvSpPr txBox="1"/>
          <p:nvPr/>
        </p:nvSpPr>
        <p:spPr>
          <a:xfrm>
            <a:off x="1417031" y="2317274"/>
            <a:ext cx="114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Gill Sans MT" panose="020B0502020104020203" pitchFamily="34" charset="0"/>
                <a:ea typeface="SimSun" panose="02010600030101010101" pitchFamily="2" charset="-122"/>
              </a:rPr>
              <a:t>node-level</a:t>
            </a:r>
            <a:endParaRPr kumimoji="1" lang="zh-CN" altLang="en-US" dirty="0">
              <a:latin typeface="Gill Sans MT" panose="020B0502020104020203" pitchFamily="34" charset="0"/>
              <a:ea typeface="SimSun" panose="02010600030101010101" pitchFamily="2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10A1D87-1AF4-E348-971D-32B4299C6A3C}"/>
              </a:ext>
            </a:extLst>
          </p:cNvPr>
          <p:cNvSpPr txBox="1"/>
          <p:nvPr/>
        </p:nvSpPr>
        <p:spPr>
          <a:xfrm>
            <a:off x="3245856" y="2300148"/>
            <a:ext cx="441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Gill Sans MT" panose="020B0502020104020203" pitchFamily="34" charset="0"/>
                <a:ea typeface="SimSun" panose="02010600030101010101" pitchFamily="2" charset="-122"/>
              </a:rPr>
              <a:t>link-level</a:t>
            </a:r>
          </a:p>
        </p:txBody>
      </p:sp>
      <p:sp>
        <p:nvSpPr>
          <p:cNvPr id="69" name="文本框 4">
            <a:extLst>
              <a:ext uri="{FF2B5EF4-FFF2-40B4-BE49-F238E27FC236}">
                <a16:creationId xmlns:a16="http://schemas.microsoft.com/office/drawing/2014/main" id="{E17CF9BB-BC18-C449-9E2D-DC7986B3DCE5}"/>
              </a:ext>
            </a:extLst>
          </p:cNvPr>
          <p:cNvSpPr txBox="1"/>
          <p:nvPr/>
        </p:nvSpPr>
        <p:spPr>
          <a:xfrm>
            <a:off x="9145161" y="2300148"/>
            <a:ext cx="119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r>
              <a:rPr kumimoji="1" lang="en-US" altLang="zh-CN" dirty="0">
                <a:latin typeface="Gill Sans MT" panose="020B0502020104020203" pitchFamily="34" charset="0"/>
                <a:ea typeface="SimSun" panose="02010600030101010101" pitchFamily="2" charset="-122"/>
              </a:rPr>
              <a:t>graph-level</a:t>
            </a:r>
            <a:endParaRPr kumimoji="1" lang="zh-CN" altLang="en-US" dirty="0">
              <a:latin typeface="Gill Sans MT" panose="020B0502020104020203" pitchFamily="34" charset="0"/>
              <a:ea typeface="SimSun" panose="02010600030101010101" pitchFamily="2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741887F7-7E67-B24D-8E8F-5AECC03B1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520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Background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|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3600" b="1" dirty="0">
                <a:solidFill>
                  <a:schemeClr val="accent1"/>
                </a:solidFill>
                <a:latin typeface="Gill Sans MT" panose="020B0502020104020203" pitchFamily="34" charset="0"/>
              </a:rPr>
              <a:t>graph</a:t>
            </a:r>
            <a:r>
              <a:rPr kumimoji="1" lang="zh-CN" altLang="en-US" sz="3600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3600" b="1" dirty="0">
                <a:solidFill>
                  <a:schemeClr val="accent1"/>
                </a:solidFill>
                <a:latin typeface="Gill Sans MT" panose="020B0502020104020203" pitchFamily="34" charset="0"/>
              </a:rPr>
              <a:t>learning</a:t>
            </a:r>
            <a:endParaRPr kumimoji="1" lang="zh-CN" altLang="en-US" b="1" dirty="0">
              <a:solidFill>
                <a:schemeClr val="accent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444982-6D46-0147-811C-6CC44D4A9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1251-EB34-5F4C-8674-67DED61619C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85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0520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Background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|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3600" b="1" dirty="0">
                <a:solidFill>
                  <a:schemeClr val="accent1"/>
                </a:solidFill>
                <a:latin typeface="Gill Sans MT" panose="020B0502020104020203" pitchFamily="34" charset="0"/>
              </a:rPr>
              <a:t>graph</a:t>
            </a:r>
            <a:r>
              <a:rPr kumimoji="1" lang="zh-CN" altLang="en-US" sz="3600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3600" b="1" dirty="0">
                <a:solidFill>
                  <a:schemeClr val="accent1"/>
                </a:solidFill>
                <a:latin typeface="Gill Sans MT" panose="020B0502020104020203" pitchFamily="34" charset="0"/>
              </a:rPr>
              <a:t>learning</a:t>
            </a:r>
            <a:endParaRPr kumimoji="1" lang="zh-CN" altLang="en-US" b="1" dirty="0">
              <a:solidFill>
                <a:schemeClr val="accent1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6A65DF-F8EF-2548-80D1-D421EA07DE3E}"/>
              </a:ext>
            </a:extLst>
          </p:cNvPr>
          <p:cNvSpPr txBox="1"/>
          <p:nvPr/>
        </p:nvSpPr>
        <p:spPr>
          <a:xfrm>
            <a:off x="3458163" y="5235290"/>
            <a:ext cx="5701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>
                <a:solidFill>
                  <a:srgbClr val="0070C0"/>
                </a:solidFill>
              </a:rPr>
              <a:t>However,</a:t>
            </a:r>
            <a:r>
              <a:rPr kumimoji="1" lang="zh-CN" altLang="en-US" sz="2800" dirty="0">
                <a:solidFill>
                  <a:srgbClr val="0070C0"/>
                </a:solidFill>
              </a:rPr>
              <a:t> </a:t>
            </a:r>
            <a:r>
              <a:rPr kumimoji="1" lang="en-US" altLang="zh-CN" sz="2800" dirty="0">
                <a:solidFill>
                  <a:srgbClr val="0070C0"/>
                </a:solidFill>
              </a:rPr>
              <a:t>only</a:t>
            </a:r>
            <a:r>
              <a:rPr kumimoji="1" lang="zh-CN" altLang="en-US" sz="2800" dirty="0">
                <a:solidFill>
                  <a:srgbClr val="0070C0"/>
                </a:solidFill>
              </a:rPr>
              <a:t> </a:t>
            </a:r>
            <a:r>
              <a:rPr kumimoji="1" lang="en-US" altLang="zh-CN" sz="2800" dirty="0">
                <a:solidFill>
                  <a:srgbClr val="0070C0"/>
                </a:solidFill>
              </a:rPr>
              <a:t>powerful</a:t>
            </a:r>
            <a:r>
              <a:rPr kumimoji="1" lang="zh-CN" altLang="en-US" sz="2800" dirty="0">
                <a:solidFill>
                  <a:srgbClr val="0070C0"/>
                </a:solidFill>
              </a:rPr>
              <a:t> </a:t>
            </a:r>
            <a:r>
              <a:rPr kumimoji="1" lang="en-US" altLang="zh-CN" sz="2800" dirty="0">
                <a:solidFill>
                  <a:srgbClr val="0070C0"/>
                </a:solidFill>
              </a:rPr>
              <a:t>is</a:t>
            </a:r>
            <a:r>
              <a:rPr kumimoji="1" lang="zh-CN" altLang="en-US" sz="2800" dirty="0">
                <a:solidFill>
                  <a:srgbClr val="0070C0"/>
                </a:solidFill>
              </a:rPr>
              <a:t> </a:t>
            </a:r>
            <a:r>
              <a:rPr kumimoji="1" lang="en-US" altLang="zh-CN" sz="2800" dirty="0">
                <a:solidFill>
                  <a:srgbClr val="0070C0"/>
                </a:solidFill>
              </a:rPr>
              <a:t>not</a:t>
            </a:r>
            <a:r>
              <a:rPr kumimoji="1" lang="zh-CN" altLang="en-US" sz="2800" dirty="0">
                <a:solidFill>
                  <a:srgbClr val="0070C0"/>
                </a:solidFill>
              </a:rPr>
              <a:t> </a:t>
            </a:r>
            <a:r>
              <a:rPr kumimoji="1" lang="en-US" altLang="zh-CN" sz="2800" dirty="0">
                <a:solidFill>
                  <a:srgbClr val="0070C0"/>
                </a:solidFill>
              </a:rPr>
              <a:t>enough</a:t>
            </a:r>
            <a:endParaRPr kumimoji="1" lang="zh-CN" altLang="en-US" sz="28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1A3959C-9861-934A-9433-69B94DC81701}"/>
                  </a:ext>
                </a:extLst>
              </p:cNvPr>
              <p:cNvSpPr txBox="1"/>
              <p:nvPr/>
            </p:nvSpPr>
            <p:spPr>
              <a:xfrm>
                <a:off x="880704" y="1780773"/>
                <a:ext cx="7370928" cy="375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Graph</m:t>
                      </m:r>
                      <m:r>
                        <a:rPr kumimoji="1" lang="zh-CN" alt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kumimoji="1" lang="zh-CN" alt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2400" i="0">
                              <a:latin typeface="Cambria Math" panose="02040503050406030204" pitchFamily="18" charset="0"/>
                            </a:rPr>
                            <m:t>GNN</m:t>
                          </m:r>
                          <m:r>
                            <a:rPr kumimoji="1" lang="zh-CN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zh-CN" alt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kumimoji="1" lang="en-US" altLang="zh-CN" sz="2400" b="0" i="0" smtClean="0">
                          <a:latin typeface="Cambria Math" panose="02040503050406030204" pitchFamily="18" charset="0"/>
                        </a:rPr>
                        <m:t>representation</m:t>
                      </m:r>
                      <m:r>
                        <a:rPr kumimoji="1" lang="zh-CN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zh-CN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kumimoji="1" lang="zh-CN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⟷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1A3959C-9861-934A-9433-69B94DC81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04" y="1780773"/>
                <a:ext cx="7370928" cy="375937"/>
              </a:xfrm>
              <a:prstGeom prst="rect">
                <a:avLst/>
              </a:prstGeom>
              <a:blipFill>
                <a:blip r:embed="rId2"/>
                <a:stretch>
                  <a:fillRect t="-13333" b="-4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1">
            <a:extLst>
              <a:ext uri="{FF2B5EF4-FFF2-40B4-BE49-F238E27FC236}">
                <a16:creationId xmlns:a16="http://schemas.microsoft.com/office/drawing/2014/main" id="{649ECA1C-FDDA-A341-9EEE-0BC8839AD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903159"/>
              </p:ext>
            </p:extLst>
          </p:nvPr>
        </p:nvGraphicFramePr>
        <p:xfrm>
          <a:off x="6804416" y="3182666"/>
          <a:ext cx="2368638" cy="316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773">
                  <a:extLst>
                    <a:ext uri="{9D8B030D-6E8A-4147-A177-3AD203B41FA5}">
                      <a16:colId xmlns:a16="http://schemas.microsoft.com/office/drawing/2014/main" val="3703208760"/>
                    </a:ext>
                  </a:extLst>
                </a:gridCol>
                <a:gridCol w="394773">
                  <a:extLst>
                    <a:ext uri="{9D8B030D-6E8A-4147-A177-3AD203B41FA5}">
                      <a16:colId xmlns:a16="http://schemas.microsoft.com/office/drawing/2014/main" val="1110494183"/>
                    </a:ext>
                  </a:extLst>
                </a:gridCol>
                <a:gridCol w="394773">
                  <a:extLst>
                    <a:ext uri="{9D8B030D-6E8A-4147-A177-3AD203B41FA5}">
                      <a16:colId xmlns:a16="http://schemas.microsoft.com/office/drawing/2014/main" val="1479563801"/>
                    </a:ext>
                  </a:extLst>
                </a:gridCol>
                <a:gridCol w="394773">
                  <a:extLst>
                    <a:ext uri="{9D8B030D-6E8A-4147-A177-3AD203B41FA5}">
                      <a16:colId xmlns:a16="http://schemas.microsoft.com/office/drawing/2014/main" val="820344764"/>
                    </a:ext>
                  </a:extLst>
                </a:gridCol>
                <a:gridCol w="394773">
                  <a:extLst>
                    <a:ext uri="{9D8B030D-6E8A-4147-A177-3AD203B41FA5}">
                      <a16:colId xmlns:a16="http://schemas.microsoft.com/office/drawing/2014/main" val="2234997218"/>
                    </a:ext>
                  </a:extLst>
                </a:gridCol>
                <a:gridCol w="394773">
                  <a:extLst>
                    <a:ext uri="{9D8B030D-6E8A-4147-A177-3AD203B41FA5}">
                      <a16:colId xmlns:a16="http://schemas.microsoft.com/office/drawing/2014/main" val="1232618174"/>
                    </a:ext>
                  </a:extLst>
                </a:gridCol>
              </a:tblGrid>
              <a:tr h="31691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256009930"/>
                  </a:ext>
                </a:extLst>
              </a:tr>
            </a:tbl>
          </a:graphicData>
        </a:graphic>
      </p:graphicFrame>
      <p:cxnSp>
        <p:nvCxnSpPr>
          <p:cNvPr id="13" name="Straight Arrow Connector 23">
            <a:extLst>
              <a:ext uri="{FF2B5EF4-FFF2-40B4-BE49-F238E27FC236}">
                <a16:creationId xmlns:a16="http://schemas.microsoft.com/office/drawing/2014/main" id="{96E6D6C8-CEAB-8B45-8BA3-5642E8D337CC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823216" y="3341122"/>
            <a:ext cx="1981201" cy="8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Left Brace 27">
            <a:extLst>
              <a:ext uri="{FF2B5EF4-FFF2-40B4-BE49-F238E27FC236}">
                <a16:creationId xmlns:a16="http://schemas.microsoft.com/office/drawing/2014/main" id="{C9202C65-EFE6-D34D-A041-1FEF03BE39EB}"/>
              </a:ext>
            </a:extLst>
          </p:cNvPr>
          <p:cNvSpPr/>
          <p:nvPr/>
        </p:nvSpPr>
        <p:spPr>
          <a:xfrm rot="16200000">
            <a:off x="7843318" y="2473153"/>
            <a:ext cx="290839" cy="2368638"/>
          </a:xfrm>
          <a:prstGeom prst="leftBrace">
            <a:avLst>
              <a:gd name="adj1" fmla="val 48348"/>
              <a:gd name="adj2" fmla="val 50264"/>
            </a:avLst>
          </a:prstGeom>
          <a:ln>
            <a:solidFill>
              <a:srgbClr val="961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rgbClr val="961100"/>
              </a:solidFill>
              <a:latin typeface="Gill Sans MT" panose="020B0502020104020203" pitchFamily="34" charset="0"/>
            </a:endParaRPr>
          </a:p>
        </p:txBody>
      </p:sp>
      <p:sp>
        <p:nvSpPr>
          <p:cNvPr id="15" name="TextBox 31">
            <a:extLst>
              <a:ext uri="{FF2B5EF4-FFF2-40B4-BE49-F238E27FC236}">
                <a16:creationId xmlns:a16="http://schemas.microsoft.com/office/drawing/2014/main" id="{34C7CBB1-3663-B344-90DA-0A5622C67EDC}"/>
              </a:ext>
            </a:extLst>
          </p:cNvPr>
          <p:cNvSpPr txBox="1"/>
          <p:nvPr/>
        </p:nvSpPr>
        <p:spPr>
          <a:xfrm>
            <a:off x="7441860" y="2730144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961100"/>
                </a:solidFill>
                <a:latin typeface="Gill Sans MT" panose="020B0502020104020203" pitchFamily="34" charset="0"/>
              </a:rPr>
              <a:t>vector</a:t>
            </a:r>
          </a:p>
        </p:txBody>
      </p:sp>
      <p:sp>
        <p:nvSpPr>
          <p:cNvPr id="16" name="TextBox 34">
            <a:extLst>
              <a:ext uri="{FF2B5EF4-FFF2-40B4-BE49-F238E27FC236}">
                <a16:creationId xmlns:a16="http://schemas.microsoft.com/office/drawing/2014/main" id="{2AB98223-4DF3-0342-A0BB-A2332EECD4A1}"/>
              </a:ext>
            </a:extLst>
          </p:cNvPr>
          <p:cNvSpPr txBox="1"/>
          <p:nvPr/>
        </p:nvSpPr>
        <p:spPr>
          <a:xfrm>
            <a:off x="4267483" y="2766820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961100"/>
                </a:solidFill>
                <a:latin typeface="Gill Sans MT" panose="020B0502020104020203" pitchFamily="34" charset="0"/>
              </a:rPr>
              <a:t>node</a:t>
            </a:r>
          </a:p>
        </p:txBody>
      </p:sp>
      <p:sp>
        <p:nvSpPr>
          <p:cNvPr id="17" name="TextBox 35">
            <a:extLst>
              <a:ext uri="{FF2B5EF4-FFF2-40B4-BE49-F238E27FC236}">
                <a16:creationId xmlns:a16="http://schemas.microsoft.com/office/drawing/2014/main" id="{7E5B18B0-26CF-A344-A610-3140C366B2DE}"/>
              </a:ext>
            </a:extLst>
          </p:cNvPr>
          <p:cNvSpPr txBox="1"/>
          <p:nvPr/>
        </p:nvSpPr>
        <p:spPr>
          <a:xfrm>
            <a:off x="5287046" y="2941012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961100"/>
                </a:solidFill>
                <a:latin typeface="Gill Sans MT" panose="020B0502020104020203" pitchFamily="34" charset="0"/>
              </a:rPr>
              <a:t>encode</a:t>
            </a:r>
            <a:endParaRPr lang="en-US" sz="2000" dirty="0">
              <a:solidFill>
                <a:srgbClr val="961100"/>
              </a:solidFill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2">
                <a:extLst>
                  <a:ext uri="{FF2B5EF4-FFF2-40B4-BE49-F238E27FC236}">
                    <a16:creationId xmlns:a16="http://schemas.microsoft.com/office/drawing/2014/main" id="{5952342D-1EC3-5C44-B16C-6EA63133E9EE}"/>
                  </a:ext>
                </a:extLst>
              </p:cNvPr>
              <p:cNvSpPr/>
              <p:nvPr/>
            </p:nvSpPr>
            <p:spPr>
              <a:xfrm>
                <a:off x="4975615" y="3341949"/>
                <a:ext cx="1511568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Times New Roman" charset="0"/>
                          <a:cs typeface="Times New Roman" charset="0"/>
                        </a:rPr>
                        <m:t>𝑓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Times New Roman" charset="0"/>
                          <a:cs typeface="Times New Roman" charset="0"/>
                        </a:rPr>
                        <m:t>: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imes New Roman" charset="0"/>
                          <a:cs typeface="Times New Roman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charset="0"/>
                          <a:cs typeface="Times New Roman" charset="0"/>
                        </a:rPr>
                        <m:t>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8" name="Rectangle 2">
                <a:extLst>
                  <a:ext uri="{FF2B5EF4-FFF2-40B4-BE49-F238E27FC236}">
                    <a16:creationId xmlns:a16="http://schemas.microsoft.com/office/drawing/2014/main" id="{5952342D-1EC3-5C44-B16C-6EA63133E9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615" y="3341949"/>
                <a:ext cx="1511568" cy="46820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3">
                <a:extLst>
                  <a:ext uri="{FF2B5EF4-FFF2-40B4-BE49-F238E27FC236}">
                    <a16:creationId xmlns:a16="http://schemas.microsoft.com/office/drawing/2014/main" id="{ADB7996B-AA3A-C94B-AC8C-8B98C9B43EBB}"/>
                  </a:ext>
                </a:extLst>
              </p:cNvPr>
              <p:cNvSpPr/>
              <p:nvPr/>
            </p:nvSpPr>
            <p:spPr>
              <a:xfrm>
                <a:off x="7757642" y="3795909"/>
                <a:ext cx="663002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9" name="Rectangle 3">
                <a:extLst>
                  <a:ext uri="{FF2B5EF4-FFF2-40B4-BE49-F238E27FC236}">
                    <a16:creationId xmlns:a16="http://schemas.microsoft.com/office/drawing/2014/main" id="{ADB7996B-AA3A-C94B-AC8C-8B98C9B43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642" y="3795909"/>
                <a:ext cx="663002" cy="4682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24">
                <a:extLst>
                  <a:ext uri="{FF2B5EF4-FFF2-40B4-BE49-F238E27FC236}">
                    <a16:creationId xmlns:a16="http://schemas.microsoft.com/office/drawing/2014/main" id="{E3D0BD55-6A6E-F54B-AE02-2F9A1CF1F56F}"/>
                  </a:ext>
                </a:extLst>
              </p:cNvPr>
              <p:cNvSpPr txBox="1"/>
              <p:nvPr/>
            </p:nvSpPr>
            <p:spPr>
              <a:xfrm>
                <a:off x="6380902" y="4176108"/>
                <a:ext cx="32156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rgbClr val="961100"/>
                    </a:solidFill>
                    <a:latin typeface="Gill Sans MT" panose="020B0502020104020203" pitchFamily="34" charset="0"/>
                  </a:rPr>
                  <a:t>node</a:t>
                </a:r>
                <a:r>
                  <a:rPr lang="en-US" sz="2400" dirty="0">
                    <a:solidFill>
                      <a:srgbClr val="961100"/>
                    </a:solidFill>
                    <a:latin typeface="Gill Sans MT" panose="020B0502020104020203" pitchFamily="34" charset="0"/>
                  </a:rPr>
                  <a:t> representation</a:t>
                </a:r>
                <a:r>
                  <a:rPr lang="zh-CN" altLang="en-US" sz="2400" dirty="0">
                    <a:solidFill>
                      <a:srgbClr val="961100"/>
                    </a:solidFill>
                    <a:latin typeface="Gill Sans MT" panose="020B05020201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9611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9611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9611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961100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20" name="TextBox 24">
                <a:extLst>
                  <a:ext uri="{FF2B5EF4-FFF2-40B4-BE49-F238E27FC236}">
                    <a16:creationId xmlns:a16="http://schemas.microsoft.com/office/drawing/2014/main" id="{E3D0BD55-6A6E-F54B-AE02-2F9A1CF1F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902" y="4176108"/>
                <a:ext cx="3215665" cy="461665"/>
              </a:xfrm>
              <a:prstGeom prst="rect">
                <a:avLst/>
              </a:prstGeom>
              <a:blipFill>
                <a:blip r:embed="rId5"/>
                <a:stretch>
                  <a:fillRect l="-394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33">
            <a:extLst>
              <a:ext uri="{FF2B5EF4-FFF2-40B4-BE49-F238E27FC236}">
                <a16:creationId xmlns:a16="http://schemas.microsoft.com/office/drawing/2014/main" id="{E2B5375B-CA95-2B4B-BB39-FEE1837BE31E}"/>
              </a:ext>
            </a:extLst>
          </p:cNvPr>
          <p:cNvSpPr/>
          <p:nvPr/>
        </p:nvSpPr>
        <p:spPr>
          <a:xfrm>
            <a:off x="3908814" y="2780145"/>
            <a:ext cx="274320" cy="276821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Gill Sans MT" panose="020B0502020104020203" pitchFamily="34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22" name="Oval 36">
            <a:extLst>
              <a:ext uri="{FF2B5EF4-FFF2-40B4-BE49-F238E27FC236}">
                <a16:creationId xmlns:a16="http://schemas.microsoft.com/office/drawing/2014/main" id="{82ACC258-62CA-6A46-AEFA-EC0FFF0F7F6E}"/>
              </a:ext>
            </a:extLst>
          </p:cNvPr>
          <p:cNvSpPr/>
          <p:nvPr/>
        </p:nvSpPr>
        <p:spPr>
          <a:xfrm>
            <a:off x="3458163" y="3222761"/>
            <a:ext cx="274320" cy="276821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rgbClr val="961100"/>
              </a:solidFill>
              <a:latin typeface="Gill Sans MT" panose="020B0502020104020203" pitchFamily="34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23" name="Oval 37">
            <a:extLst>
              <a:ext uri="{FF2B5EF4-FFF2-40B4-BE49-F238E27FC236}">
                <a16:creationId xmlns:a16="http://schemas.microsoft.com/office/drawing/2014/main" id="{434C14A5-48C8-A541-8F35-19C9ED780E06}"/>
              </a:ext>
            </a:extLst>
          </p:cNvPr>
          <p:cNvSpPr/>
          <p:nvPr/>
        </p:nvSpPr>
        <p:spPr>
          <a:xfrm>
            <a:off x="4064786" y="3896655"/>
            <a:ext cx="274320" cy="276821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Gill Sans MT" panose="020B0502020104020203" pitchFamily="34" charset="0"/>
            </a:endParaRPr>
          </a:p>
        </p:txBody>
      </p:sp>
      <p:sp>
        <p:nvSpPr>
          <p:cNvPr id="24" name="Oval 38">
            <a:extLst>
              <a:ext uri="{FF2B5EF4-FFF2-40B4-BE49-F238E27FC236}">
                <a16:creationId xmlns:a16="http://schemas.microsoft.com/office/drawing/2014/main" id="{F86727A8-EE82-D542-9DF3-A0188A250264}"/>
              </a:ext>
            </a:extLst>
          </p:cNvPr>
          <p:cNvSpPr/>
          <p:nvPr/>
        </p:nvSpPr>
        <p:spPr>
          <a:xfrm>
            <a:off x="3051565" y="3802893"/>
            <a:ext cx="274320" cy="276821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Gill Sans MT" panose="020B0502020104020203" pitchFamily="34" charset="0"/>
            </a:endParaRPr>
          </a:p>
        </p:txBody>
      </p:sp>
      <p:sp>
        <p:nvSpPr>
          <p:cNvPr id="25" name="Oval 39">
            <a:extLst>
              <a:ext uri="{FF2B5EF4-FFF2-40B4-BE49-F238E27FC236}">
                <a16:creationId xmlns:a16="http://schemas.microsoft.com/office/drawing/2014/main" id="{5AB5F57B-C94A-C24E-9C7B-F6A1941E04AE}"/>
              </a:ext>
            </a:extLst>
          </p:cNvPr>
          <p:cNvSpPr/>
          <p:nvPr/>
        </p:nvSpPr>
        <p:spPr>
          <a:xfrm>
            <a:off x="2794390" y="2880754"/>
            <a:ext cx="274320" cy="276821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Gill Sans MT" panose="020B0502020104020203" pitchFamily="34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26" name="Oval 40">
            <a:extLst>
              <a:ext uri="{FF2B5EF4-FFF2-40B4-BE49-F238E27FC236}">
                <a16:creationId xmlns:a16="http://schemas.microsoft.com/office/drawing/2014/main" id="{AA386F44-CE8F-DA44-96F9-BDCAAB4D64F7}"/>
              </a:ext>
            </a:extLst>
          </p:cNvPr>
          <p:cNvSpPr/>
          <p:nvPr/>
        </p:nvSpPr>
        <p:spPr>
          <a:xfrm>
            <a:off x="4379112" y="3222761"/>
            <a:ext cx="274320" cy="276821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  <a:latin typeface="Gill Sans MT" panose="020B0502020104020203" pitchFamily="34" charset="0"/>
                <a:ea typeface="Helvetica Neue Light" charset="0"/>
                <a:cs typeface="Helvetica Neue Light" charset="0"/>
              </a:rPr>
              <a:t>i</a:t>
            </a:r>
            <a:endParaRPr lang="en-US" sz="2200" dirty="0">
              <a:solidFill>
                <a:schemeClr val="tx1"/>
              </a:solidFill>
              <a:latin typeface="Gill Sans MT" panose="020B0502020104020203" pitchFamily="34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27" name="Oval 41">
            <a:extLst>
              <a:ext uri="{FF2B5EF4-FFF2-40B4-BE49-F238E27FC236}">
                <a16:creationId xmlns:a16="http://schemas.microsoft.com/office/drawing/2014/main" id="{6635CDB2-24D2-1A4B-9065-C1D58347EE0D}"/>
              </a:ext>
            </a:extLst>
          </p:cNvPr>
          <p:cNvSpPr/>
          <p:nvPr/>
        </p:nvSpPr>
        <p:spPr>
          <a:xfrm>
            <a:off x="4548895" y="3685733"/>
            <a:ext cx="274320" cy="276821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Gill Sans MT" panose="020B0502020104020203" pitchFamily="34" charset="0"/>
            </a:endParaRPr>
          </a:p>
        </p:txBody>
      </p:sp>
      <p:cxnSp>
        <p:nvCxnSpPr>
          <p:cNvPr id="28" name="Straight Connector 42">
            <a:extLst>
              <a:ext uri="{FF2B5EF4-FFF2-40B4-BE49-F238E27FC236}">
                <a16:creationId xmlns:a16="http://schemas.microsoft.com/office/drawing/2014/main" id="{7CAA913A-7C0A-BC4A-95A1-84735B6B4AEC}"/>
              </a:ext>
            </a:extLst>
          </p:cNvPr>
          <p:cNvCxnSpPr/>
          <p:nvPr/>
        </p:nvCxnSpPr>
        <p:spPr>
          <a:xfrm>
            <a:off x="3068710" y="3019165"/>
            <a:ext cx="429626" cy="2441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43">
            <a:extLst>
              <a:ext uri="{FF2B5EF4-FFF2-40B4-BE49-F238E27FC236}">
                <a16:creationId xmlns:a16="http://schemas.microsoft.com/office/drawing/2014/main" id="{3B6CE2E7-3418-204B-A1C6-FFF3319E63BC}"/>
              </a:ext>
            </a:extLst>
          </p:cNvPr>
          <p:cNvCxnSpPr/>
          <p:nvPr/>
        </p:nvCxnSpPr>
        <p:spPr>
          <a:xfrm>
            <a:off x="2931551" y="3157574"/>
            <a:ext cx="257175" cy="6453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44">
            <a:extLst>
              <a:ext uri="{FF2B5EF4-FFF2-40B4-BE49-F238E27FC236}">
                <a16:creationId xmlns:a16="http://schemas.microsoft.com/office/drawing/2014/main" id="{83C9B263-5161-EB4B-B4BC-6BA335FB162E}"/>
              </a:ext>
            </a:extLst>
          </p:cNvPr>
          <p:cNvCxnSpPr/>
          <p:nvPr/>
        </p:nvCxnSpPr>
        <p:spPr>
          <a:xfrm>
            <a:off x="3325886" y="3941303"/>
            <a:ext cx="738901" cy="937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45">
            <a:extLst>
              <a:ext uri="{FF2B5EF4-FFF2-40B4-BE49-F238E27FC236}">
                <a16:creationId xmlns:a16="http://schemas.microsoft.com/office/drawing/2014/main" id="{21D6B997-03A9-1844-BE33-2EB4D8A8A969}"/>
              </a:ext>
            </a:extLst>
          </p:cNvPr>
          <p:cNvCxnSpPr/>
          <p:nvPr/>
        </p:nvCxnSpPr>
        <p:spPr>
          <a:xfrm flipV="1">
            <a:off x="4339107" y="3922015"/>
            <a:ext cx="249962" cy="1130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46">
            <a:extLst>
              <a:ext uri="{FF2B5EF4-FFF2-40B4-BE49-F238E27FC236}">
                <a16:creationId xmlns:a16="http://schemas.microsoft.com/office/drawing/2014/main" id="{EAA0C75F-9DDD-6442-ABBD-18A74AC6C3BA}"/>
              </a:ext>
            </a:extLst>
          </p:cNvPr>
          <p:cNvCxnSpPr/>
          <p:nvPr/>
        </p:nvCxnSpPr>
        <p:spPr>
          <a:xfrm flipH="1">
            <a:off x="3285712" y="3459043"/>
            <a:ext cx="212624" cy="3843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47">
            <a:extLst>
              <a:ext uri="{FF2B5EF4-FFF2-40B4-BE49-F238E27FC236}">
                <a16:creationId xmlns:a16="http://schemas.microsoft.com/office/drawing/2014/main" id="{CB9D7512-7F16-5D47-8E9C-4A97A4F37994}"/>
              </a:ext>
            </a:extLst>
          </p:cNvPr>
          <p:cNvCxnSpPr/>
          <p:nvPr/>
        </p:nvCxnSpPr>
        <p:spPr>
          <a:xfrm flipH="1" flipV="1">
            <a:off x="4045975" y="3056966"/>
            <a:ext cx="155972" cy="8396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48">
            <a:extLst>
              <a:ext uri="{FF2B5EF4-FFF2-40B4-BE49-F238E27FC236}">
                <a16:creationId xmlns:a16="http://schemas.microsoft.com/office/drawing/2014/main" id="{91B983FA-9C9A-3945-8C93-0D7D02233EF1}"/>
              </a:ext>
            </a:extLst>
          </p:cNvPr>
          <p:cNvCxnSpPr/>
          <p:nvPr/>
        </p:nvCxnSpPr>
        <p:spPr>
          <a:xfrm>
            <a:off x="4142961" y="3016427"/>
            <a:ext cx="276324" cy="2468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49">
            <a:extLst>
              <a:ext uri="{FF2B5EF4-FFF2-40B4-BE49-F238E27FC236}">
                <a16:creationId xmlns:a16="http://schemas.microsoft.com/office/drawing/2014/main" id="{E73B3CDC-59EC-B84E-BE46-2F2A3BCAF058}"/>
              </a:ext>
            </a:extLst>
          </p:cNvPr>
          <p:cNvSpPr/>
          <p:nvPr/>
        </p:nvSpPr>
        <p:spPr>
          <a:xfrm>
            <a:off x="2689614" y="4362248"/>
            <a:ext cx="274320" cy="276821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Gill Sans MT" panose="020B0502020104020203" pitchFamily="34" charset="0"/>
            </a:endParaRPr>
          </a:p>
        </p:txBody>
      </p:sp>
      <p:cxnSp>
        <p:nvCxnSpPr>
          <p:cNvPr id="36" name="Straight Connector 50">
            <a:extLst>
              <a:ext uri="{FF2B5EF4-FFF2-40B4-BE49-F238E27FC236}">
                <a16:creationId xmlns:a16="http://schemas.microsoft.com/office/drawing/2014/main" id="{59134DA4-B294-3540-BD34-EB25BC500AF7}"/>
              </a:ext>
            </a:extLst>
          </p:cNvPr>
          <p:cNvCxnSpPr/>
          <p:nvPr/>
        </p:nvCxnSpPr>
        <p:spPr>
          <a:xfrm flipH="1">
            <a:off x="2826774" y="4039175"/>
            <a:ext cx="264964" cy="3230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51">
            <a:extLst>
              <a:ext uri="{FF2B5EF4-FFF2-40B4-BE49-F238E27FC236}">
                <a16:creationId xmlns:a16="http://schemas.microsoft.com/office/drawing/2014/main" id="{67D2682C-CA4C-6747-8ECE-E494371BA90A}"/>
              </a:ext>
            </a:extLst>
          </p:cNvPr>
          <p:cNvSpPr/>
          <p:nvPr/>
        </p:nvSpPr>
        <p:spPr>
          <a:xfrm>
            <a:off x="3527815" y="4371533"/>
            <a:ext cx="274320" cy="276821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latin typeface="Gill Sans MT" panose="020B0502020104020203" pitchFamily="34" charset="0"/>
            </a:endParaRPr>
          </a:p>
        </p:txBody>
      </p:sp>
      <p:cxnSp>
        <p:nvCxnSpPr>
          <p:cNvPr id="38" name="Straight Connector 52">
            <a:extLst>
              <a:ext uri="{FF2B5EF4-FFF2-40B4-BE49-F238E27FC236}">
                <a16:creationId xmlns:a16="http://schemas.microsoft.com/office/drawing/2014/main" id="{FBBF8840-CAD9-E940-9191-CF2A288E42B1}"/>
              </a:ext>
            </a:extLst>
          </p:cNvPr>
          <p:cNvCxnSpPr/>
          <p:nvPr/>
        </p:nvCxnSpPr>
        <p:spPr>
          <a:xfrm>
            <a:off x="3285712" y="4039174"/>
            <a:ext cx="301040" cy="3323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53">
            <a:extLst>
              <a:ext uri="{FF2B5EF4-FFF2-40B4-BE49-F238E27FC236}">
                <a16:creationId xmlns:a16="http://schemas.microsoft.com/office/drawing/2014/main" id="{CD9036F1-5A6C-B64A-9024-9831FB5EAD3C}"/>
              </a:ext>
            </a:extLst>
          </p:cNvPr>
          <p:cNvCxnSpPr/>
          <p:nvPr/>
        </p:nvCxnSpPr>
        <p:spPr>
          <a:xfrm flipV="1">
            <a:off x="3692311" y="3016427"/>
            <a:ext cx="256677" cy="2468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54">
            <a:extLst>
              <a:ext uri="{FF2B5EF4-FFF2-40B4-BE49-F238E27FC236}">
                <a16:creationId xmlns:a16="http://schemas.microsoft.com/office/drawing/2014/main" id="{1D0FA5DF-2611-9B43-AC04-13ABF72FF96B}"/>
              </a:ext>
            </a:extLst>
          </p:cNvPr>
          <p:cNvCxnSpPr/>
          <p:nvPr/>
        </p:nvCxnSpPr>
        <p:spPr>
          <a:xfrm>
            <a:off x="3692311" y="3459043"/>
            <a:ext cx="412649" cy="4781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9EE770-1B0E-F544-9659-8A700534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1251-EB34-5F4C-8674-67DED61619C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281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5BC06FB-4905-9342-A5B9-A527F6C6B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662" y="2133326"/>
            <a:ext cx="3671013" cy="18769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21AC804-4D2A-BB44-AF5F-2E4A0DE4F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38732"/>
            <a:ext cx="5416335" cy="13235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66AC94D-9DBE-1942-988C-5E81EF650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803" y="2820565"/>
            <a:ext cx="3595736" cy="2938647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3677F2E2-FF49-DF4F-AB3D-8374675C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520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Background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|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3600" b="1" dirty="0">
                <a:solidFill>
                  <a:schemeClr val="accent1"/>
                </a:solidFill>
                <a:latin typeface="Gill Sans MT" panose="020B0502020104020203" pitchFamily="34" charset="0"/>
              </a:rPr>
              <a:t>motivation</a:t>
            </a:r>
            <a:endParaRPr kumimoji="1" lang="zh-CN" altLang="en-US" b="1" dirty="0">
              <a:solidFill>
                <a:schemeClr val="accent1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3C6C12E-F4A8-F941-B0DF-AB5E5666B6BF}"/>
              </a:ext>
            </a:extLst>
          </p:cNvPr>
          <p:cNvSpPr txBox="1"/>
          <p:nvPr/>
        </p:nvSpPr>
        <p:spPr>
          <a:xfrm>
            <a:off x="1669518" y="1436265"/>
            <a:ext cx="3874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node-level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task: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requires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relevant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nodes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classification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331847-4721-D54B-8977-02DE43F2DA73}"/>
              </a:ext>
            </a:extLst>
          </p:cNvPr>
          <p:cNvSpPr txBox="1"/>
          <p:nvPr/>
        </p:nvSpPr>
        <p:spPr>
          <a:xfrm>
            <a:off x="1772109" y="4392165"/>
            <a:ext cx="3669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link-level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task: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requires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relevant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paths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prediction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8CEDE7-46DD-0145-949A-BA53CB59B725}"/>
              </a:ext>
            </a:extLst>
          </p:cNvPr>
          <p:cNvSpPr txBox="1"/>
          <p:nvPr/>
        </p:nvSpPr>
        <p:spPr>
          <a:xfrm>
            <a:off x="7226462" y="2019749"/>
            <a:ext cx="4285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graph-level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task: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requires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relevant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subgraphs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classification</a:t>
            </a:r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A025B71-93D8-4240-BA15-8D20E51CC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306" y="2627922"/>
            <a:ext cx="1483013" cy="887719"/>
          </a:xfrm>
          <a:prstGeom prst="rect">
            <a:avLst/>
          </a:prstGeom>
        </p:spPr>
      </p:pic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846D703A-A159-1142-BF9D-CB2C2467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1251-EB34-5F4C-8674-67DED61619C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944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0520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Background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|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3600" b="1" dirty="0">
                <a:solidFill>
                  <a:schemeClr val="accent1"/>
                </a:solidFill>
                <a:latin typeface="Gill Sans MT" panose="020B0502020104020203" pitchFamily="34" charset="0"/>
              </a:rPr>
              <a:t>motivation</a:t>
            </a:r>
            <a:endParaRPr kumimoji="1" lang="zh-CN" altLang="en-US" b="1" dirty="0">
              <a:solidFill>
                <a:schemeClr val="accent1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5BFC3A-5DAE-8C46-B2AE-A56836F20D08}"/>
              </a:ext>
            </a:extLst>
          </p:cNvPr>
          <p:cNvSpPr txBox="1"/>
          <p:nvPr/>
        </p:nvSpPr>
        <p:spPr>
          <a:xfrm>
            <a:off x="752901" y="5130704"/>
            <a:ext cx="106861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kumimoji="1" lang="en-US" altLang="zh-CN" sz="2400" b="1" dirty="0"/>
              <a:t>Core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problem:</a:t>
            </a:r>
          </a:p>
          <a:p>
            <a:pPr lvl="1" algn="ctr"/>
            <a:r>
              <a:rPr kumimoji="1" lang="en-US" altLang="zh-CN" sz="2400" dirty="0">
                <a:solidFill>
                  <a:srgbClr val="0070C0"/>
                </a:solidFill>
              </a:rPr>
              <a:t>how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to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provide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more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accurate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interpretation without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sacrificing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the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accuracy?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03C274-44E1-A84D-9BCC-19521BB65470}"/>
              </a:ext>
            </a:extLst>
          </p:cNvPr>
          <p:cNvSpPr txBox="1"/>
          <p:nvPr/>
        </p:nvSpPr>
        <p:spPr>
          <a:xfrm>
            <a:off x="6275028" y="3716498"/>
            <a:ext cx="54026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an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important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property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trustworthy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ML</a:t>
            </a:r>
          </a:p>
          <a:p>
            <a:pPr algn="ctr"/>
            <a:r>
              <a:rPr kumimoji="1" lang="en-US" altLang="zh-CN" sz="2000" dirty="0"/>
              <a:t>e.g.</a:t>
            </a:r>
            <a:r>
              <a:rPr kumimoji="1" lang="zh-CN" altLang="en-US" sz="2000" dirty="0"/>
              <a:t> </a:t>
            </a:r>
            <a:r>
              <a:rPr kumimoji="1" lang="en" altLang="zh-CN" sz="2000" dirty="0"/>
              <a:t>﻿identifying the functional groups in a molecule</a:t>
            </a:r>
            <a:endParaRPr kumimoji="1"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3E1C1B-0990-F246-B159-1032D465426B}"/>
              </a:ext>
            </a:extLst>
          </p:cNvPr>
          <p:cNvSpPr txBox="1"/>
          <p:nvPr/>
        </p:nvSpPr>
        <p:spPr>
          <a:xfrm>
            <a:off x="246898" y="3716498"/>
            <a:ext cx="5719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learned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representation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graph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data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usually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highly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entangled</a:t>
            </a:r>
            <a:endParaRPr kumimoji="1"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D2050B5-A3C4-894A-B47C-A8522E80C6FC}"/>
              </a:ext>
            </a:extLst>
          </p:cNvPr>
          <p:cNvSpPr txBox="1"/>
          <p:nvPr/>
        </p:nvSpPr>
        <p:spPr>
          <a:xfrm>
            <a:off x="7310207" y="2367868"/>
            <a:ext cx="2889894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Interpretable</a:t>
            </a:r>
            <a:endParaRPr kumimoji="1" lang="zh-CN" altLang="en-US" sz="4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207EFE-568E-E54F-8773-DBD96B9E4938}"/>
              </a:ext>
            </a:extLst>
          </p:cNvPr>
          <p:cNvSpPr txBox="1"/>
          <p:nvPr/>
        </p:nvSpPr>
        <p:spPr>
          <a:xfrm>
            <a:off x="1991899" y="2367868"/>
            <a:ext cx="2044149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4000" dirty="0"/>
              <a:t>Powerful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EAC78A4-0939-E646-AACB-AFD3F0D26DE4}"/>
                  </a:ext>
                </a:extLst>
              </p:cNvPr>
              <p:cNvSpPr txBox="1"/>
              <p:nvPr/>
            </p:nvSpPr>
            <p:spPr>
              <a:xfrm>
                <a:off x="838200" y="1744816"/>
                <a:ext cx="5365187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Graph</m:t>
                      </m:r>
                      <m:r>
                        <a:rPr kumimoji="1"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kumimoji="1"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>
                              <a:latin typeface="Cambria Math" panose="02040503050406030204" pitchFamily="18" charset="0"/>
                            </a:rPr>
                            <m:t>GNN</m:t>
                          </m:r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representation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⟷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EAC78A4-0939-E646-AACB-AFD3F0D26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44816"/>
                <a:ext cx="5365187" cy="281937"/>
              </a:xfrm>
              <a:prstGeom prst="rect">
                <a:avLst/>
              </a:prstGeom>
              <a:blipFill>
                <a:blip r:embed="rId2"/>
                <a:stretch>
                  <a:fillRect l="-1182" t="-13043" r="-236" b="-39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837F7DD-7671-154B-B601-E24A28AD9FC9}"/>
                  </a:ext>
                </a:extLst>
              </p:cNvPr>
              <p:cNvSpPr txBox="1"/>
              <p:nvPr/>
            </p:nvSpPr>
            <p:spPr>
              <a:xfrm>
                <a:off x="1859740" y="3186593"/>
                <a:ext cx="267566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i.e.,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approximate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by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837F7DD-7671-154B-B601-E24A28AD9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740" y="3186593"/>
                <a:ext cx="2675669" cy="374270"/>
              </a:xfrm>
              <a:prstGeom prst="rect">
                <a:avLst/>
              </a:prstGeom>
              <a:blipFill>
                <a:blip r:embed="rId3"/>
                <a:stretch>
                  <a:fillRect l="-1887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8539E8A-4E1F-8D4E-8365-E098C460B56B}"/>
                  </a:ext>
                </a:extLst>
              </p:cNvPr>
              <p:cNvSpPr txBox="1"/>
              <p:nvPr/>
            </p:nvSpPr>
            <p:spPr>
              <a:xfrm>
                <a:off x="7018424" y="3186593"/>
                <a:ext cx="3605602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i.e.,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which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parts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contribute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8539E8A-4E1F-8D4E-8365-E098C460B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424" y="3186593"/>
                <a:ext cx="3605602" cy="374270"/>
              </a:xfrm>
              <a:prstGeom prst="rect">
                <a:avLst/>
              </a:prstGeom>
              <a:blipFill>
                <a:blip r:embed="rId4"/>
                <a:stretch>
                  <a:fillRect l="-1404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D02238BE-F317-8C43-9FE7-6EB730EBB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1251-EB34-5F4C-8674-67DED61619C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00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2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0520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Background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|</a:t>
            </a:r>
            <a:r>
              <a:rPr kumimoji="1" lang="zh-CN" altLang="en-US" b="1" dirty="0">
                <a:solidFill>
                  <a:schemeClr val="accent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3600" b="1" dirty="0">
                <a:solidFill>
                  <a:schemeClr val="accent1"/>
                </a:solidFill>
                <a:latin typeface="Gill Sans MT" panose="020B0502020104020203" pitchFamily="34" charset="0"/>
              </a:rPr>
              <a:t>motivation</a:t>
            </a:r>
            <a:endParaRPr kumimoji="1" lang="zh-CN" altLang="en-US" b="1" dirty="0">
              <a:solidFill>
                <a:schemeClr val="accent1"/>
              </a:solidFill>
              <a:latin typeface="Gill Sans MT" panose="020B0502020104020203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FF22B20-DD65-F246-8D29-87FEF3AE69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50041"/>
          <a:stretch/>
        </p:blipFill>
        <p:spPr>
          <a:xfrm>
            <a:off x="6594081" y="2010071"/>
            <a:ext cx="4918008" cy="30060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18B45A0-BA7F-6B4E-8F05-04A90D2891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132"/>
          <a:stretch/>
        </p:blipFill>
        <p:spPr>
          <a:xfrm>
            <a:off x="2055801" y="2789713"/>
            <a:ext cx="4300201" cy="232585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84F72AF-97D0-D341-9608-668136776A65}"/>
              </a:ext>
            </a:extLst>
          </p:cNvPr>
          <p:cNvSpPr txBox="1"/>
          <p:nvPr/>
        </p:nvSpPr>
        <p:spPr>
          <a:xfrm>
            <a:off x="679911" y="3244334"/>
            <a:ext cx="107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Proposed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4122C5-9E90-D041-A5AB-19708980CCD5}"/>
              </a:ext>
            </a:extLst>
          </p:cNvPr>
          <p:cNvSpPr txBox="1"/>
          <p:nvPr/>
        </p:nvSpPr>
        <p:spPr>
          <a:xfrm>
            <a:off x="745955" y="4107187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Baseline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F7404AD-941C-B044-8C8A-555BA69541C8}"/>
              </a:ext>
            </a:extLst>
          </p:cNvPr>
          <p:cNvSpPr txBox="1"/>
          <p:nvPr/>
        </p:nvSpPr>
        <p:spPr>
          <a:xfrm>
            <a:off x="3070858" y="1563465"/>
            <a:ext cx="205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classification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D19F0FB-4162-3A4B-B3CF-06E9DFB1346F}"/>
              </a:ext>
            </a:extLst>
          </p:cNvPr>
          <p:cNvSpPr txBox="1"/>
          <p:nvPr/>
        </p:nvSpPr>
        <p:spPr>
          <a:xfrm>
            <a:off x="8266090" y="1563465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Image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classification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27CDE3F-EE2B-CC46-AA21-3C03926B12D5}"/>
              </a:ext>
            </a:extLst>
          </p:cNvPr>
          <p:cNvSpPr txBox="1"/>
          <p:nvPr/>
        </p:nvSpPr>
        <p:spPr>
          <a:xfrm>
            <a:off x="1987786" y="5489753"/>
            <a:ext cx="87364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proposed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method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provide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more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accurate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interpretation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at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same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time,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not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harmful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performance,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even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boost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it</a:t>
            </a:r>
            <a:endParaRPr kumimoji="1" lang="zh-CN" altLang="en-US" sz="2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26EDA08-5AEE-DD4D-87BD-2B396514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1251-EB34-5F4C-8674-67DED61619C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865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0520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Gill Sans MT" panose="020B0502020104020203" pitchFamily="34" charset="0"/>
              </a:rPr>
              <a:t>Outline</a:t>
            </a:r>
            <a:endParaRPr kumimoji="1" lang="zh-CN" altLang="en-US" b="1" dirty="0">
              <a:solidFill>
                <a:schemeClr val="accent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5464"/>
            <a:ext cx="10515600" cy="48214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FF0000"/>
                </a:solidFill>
              </a:rPr>
              <a:t>The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existing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methods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Experiment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Summary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discussion</a:t>
            </a:r>
          </a:p>
          <a:p>
            <a:pPr>
              <a:lnSpc>
                <a:spcPct val="150000"/>
              </a:lnSpc>
            </a:pPr>
            <a:endParaRPr kumimoji="1" lang="en-US" altLang="zh-CN" dirty="0"/>
          </a:p>
          <a:p>
            <a:pPr lvl="1">
              <a:lnSpc>
                <a:spcPct val="150000"/>
              </a:lnSpc>
            </a:pP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474CF2-2869-4640-BF61-E6CC72A0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1251-EB34-5F4C-8674-67DED61619C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6510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35224</TotalTime>
  <Words>1240</Words>
  <Application>Microsoft Macintosh PowerPoint</Application>
  <PresentationFormat>宽屏</PresentationFormat>
  <Paragraphs>312</Paragraphs>
  <Slides>35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等线</vt:lpstr>
      <vt:lpstr>Arial</vt:lpstr>
      <vt:lpstr>Cambria Math</vt:lpstr>
      <vt:lpstr>Corbel</vt:lpstr>
      <vt:lpstr>Gill Sans MT</vt:lpstr>
      <vt:lpstr>Office 主题​​</vt:lpstr>
      <vt:lpstr>Interpretable and Generalizable Graph Learning  via Stochastic Attention Mechanism</vt:lpstr>
      <vt:lpstr>About the paper</vt:lpstr>
      <vt:lpstr>Outline</vt:lpstr>
      <vt:lpstr>Background | graph learning</vt:lpstr>
      <vt:lpstr>Background | graph learning</vt:lpstr>
      <vt:lpstr>Background | motivation</vt:lpstr>
      <vt:lpstr>Background | motivation</vt:lpstr>
      <vt:lpstr>Background | motivation</vt:lpstr>
      <vt:lpstr>Outline</vt:lpstr>
      <vt:lpstr>Preliminaries | ﻿mutual information</vt:lpstr>
      <vt:lpstr>Preliminaries | ﻿mutual information</vt:lpstr>
      <vt:lpstr>The existing post-hoc methods</vt:lpstr>
      <vt:lpstr>The existing post-hoc methods</vt:lpstr>
      <vt:lpstr>The existing post-hoc methods | problems</vt:lpstr>
      <vt:lpstr>The existing post-hoc methods | problems</vt:lpstr>
      <vt:lpstr>The existing post-hoc methods | problems</vt:lpstr>
      <vt:lpstr>The existing post-hoc methods | problems</vt:lpstr>
      <vt:lpstr>Outline</vt:lpstr>
      <vt:lpstr>Graph information bottleneck (GIB)</vt:lpstr>
      <vt:lpstr>Graph information bottleneck (GIB)</vt:lpstr>
      <vt:lpstr>The proposed method</vt:lpstr>
      <vt:lpstr>The proposed method | extractor</vt:lpstr>
      <vt:lpstr>The proposed method | extractor</vt:lpstr>
      <vt:lpstr>The proposed method | predictor</vt:lpstr>
      <vt:lpstr>Full learning objective</vt:lpstr>
      <vt:lpstr>Further interpretation</vt:lpstr>
      <vt:lpstr>Outline</vt:lpstr>
      <vt:lpstr>Experiment</vt:lpstr>
      <vt:lpstr>Experiment</vt:lpstr>
      <vt:lpstr>Experiment</vt:lpstr>
      <vt:lpstr>Experiment</vt:lpstr>
      <vt:lpstr>Outline</vt:lpstr>
      <vt:lpstr>Summary</vt:lpstr>
      <vt:lpstr>Related works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Recurrent Architecture for Path-based Knowledge Graph Embedding </dc:title>
  <dc:creator>Microsoft Office 用户</dc:creator>
  <cp:lastModifiedBy>Zhou Zhanke</cp:lastModifiedBy>
  <cp:revision>1452</cp:revision>
  <dcterms:created xsi:type="dcterms:W3CDTF">2020-10-12T09:32:22Z</dcterms:created>
  <dcterms:modified xsi:type="dcterms:W3CDTF">2022-09-25T13:17:52Z</dcterms:modified>
</cp:coreProperties>
</file>