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526" r:id="rId2"/>
    <p:sldId id="522" r:id="rId3"/>
    <p:sldId id="551" r:id="rId4"/>
    <p:sldId id="546" r:id="rId5"/>
    <p:sldId id="537" r:id="rId6"/>
    <p:sldId id="548" r:id="rId7"/>
    <p:sldId id="552" r:id="rId8"/>
    <p:sldId id="539" r:id="rId9"/>
    <p:sldId id="550" r:id="rId10"/>
    <p:sldId id="555" r:id="rId11"/>
    <p:sldId id="554" r:id="rId12"/>
    <p:sldId id="527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4"/>
    <a:srgbClr val="F4F4F4"/>
    <a:srgbClr val="FC914B"/>
    <a:srgbClr val="FFFF99"/>
    <a:srgbClr val="F9C033"/>
    <a:srgbClr val="D73F3C"/>
    <a:srgbClr val="F4B183"/>
    <a:srgbClr val="FEF2D6"/>
    <a:srgbClr val="394659"/>
    <a:srgbClr val="004F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0" autoAdjust="0"/>
    <p:restoredTop sz="96281" autoAdjust="0"/>
  </p:normalViewPr>
  <p:slideViewPr>
    <p:cSldViewPr snapToGrid="0">
      <p:cViewPr varScale="1">
        <p:scale>
          <a:sx n="127" d="100"/>
          <a:sy n="127" d="100"/>
        </p:scale>
        <p:origin x="12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BE8EA-59C2-484C-BAFE-1336E8AEA6DC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F5750-D1BB-487B-94FA-EAAA1421A8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09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1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F2988-39AF-4419-A2D8-CB5C0D70F5D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5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0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5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97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9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10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734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2F5750-D1BB-487B-94FA-EAAA1421A8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2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F28C-6EAF-4EAF-9D75-5A3494FFCEE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4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505572"/>
            <a:ext cx="1775791" cy="5352427"/>
          </a:xfrm>
          <a:prstGeom prst="rect">
            <a:avLst/>
          </a:prstGeom>
          <a:solidFill>
            <a:srgbClr val="4B5C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F02457-442B-AA43-AE3D-2F8AFFAFFB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778" y="136524"/>
            <a:ext cx="1232524" cy="12325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F28C-6EAF-4EAF-9D75-5A3494FFCEEE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F2483-FC78-4540-8F5D-FF944A83C0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cszkzhou@comp.hkbu.edu.h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hdcomic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75012" y="2017059"/>
            <a:ext cx="7368988" cy="40789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80447" y="1456272"/>
            <a:ext cx="5754814" cy="897604"/>
            <a:chOff x="744584" y="826692"/>
            <a:chExt cx="7726521" cy="897604"/>
          </a:xfrm>
        </p:grpSpPr>
        <p:sp>
          <p:nvSpPr>
            <p:cNvPr id="5" name="矩形 4"/>
            <p:cNvSpPr/>
            <p:nvPr/>
          </p:nvSpPr>
          <p:spPr>
            <a:xfrm rot="598080">
              <a:off x="744584" y="888273"/>
              <a:ext cx="627017" cy="836023"/>
            </a:xfrm>
            <a:prstGeom prst="rect">
              <a:avLst/>
            </a:prstGeom>
            <a:solidFill>
              <a:srgbClr val="0948A5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0696714">
              <a:off x="7844088" y="826692"/>
              <a:ext cx="627017" cy="836023"/>
            </a:xfrm>
            <a:prstGeom prst="rect">
              <a:avLst/>
            </a:prstGeom>
            <a:solidFill>
              <a:srgbClr val="0948A5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 bwMode="auto">
          <a:xfrm>
            <a:off x="1228818" y="2446191"/>
            <a:ext cx="8461375" cy="154188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Some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Personal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Suggestions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 </a:t>
            </a:r>
            <a:endParaRPr lang="en-US" altLang="zh-C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微软雅黑" pitchFamily="34" charset="-122"/>
            </a:endParaRP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on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Doing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微软雅黑" pitchFamily="34" charset="-122"/>
              </a:rPr>
              <a:t>Research</a:t>
            </a:r>
            <a:endParaRPr lang="zh-CN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1614" y="4203874"/>
            <a:ext cx="5774394" cy="137443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3d/>
          </a:bodyPr>
          <a:lstStyle>
            <a:defPPr>
              <a:defRPr lang="zh-CN"/>
            </a:defPPr>
            <a:lvl1pPr algn="ctr" eaLnBrk="1" hangingPunct="1">
              <a:lnSpc>
                <a:spcPct val="150000"/>
              </a:lnSpc>
              <a:spcBef>
                <a:spcPts val="1200"/>
              </a:spcBef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ctr" eaLnBrk="0" hangingPunct="0">
              <a:defRPr sz="3600" b="1">
                <a:latin typeface="黑体" pitchFamily="2" charset="-122"/>
                <a:ea typeface="黑体" pitchFamily="2" charset="-122"/>
              </a:defRPr>
            </a:lvl2pPr>
            <a:lvl3pPr algn="ctr" eaLnBrk="0" hangingPunct="0">
              <a:defRPr sz="3600" b="1">
                <a:latin typeface="黑体" pitchFamily="2" charset="-122"/>
                <a:ea typeface="黑体" pitchFamily="2" charset="-122"/>
              </a:defRPr>
            </a:lvl3pPr>
            <a:lvl4pPr algn="ctr" eaLnBrk="0" hangingPunct="0">
              <a:defRPr sz="3600" b="1">
                <a:latin typeface="黑体" pitchFamily="2" charset="-122"/>
                <a:ea typeface="黑体" pitchFamily="2" charset="-122"/>
              </a:defRPr>
            </a:lvl4pPr>
            <a:lvl5pPr algn="ctr" eaLnBrk="0" hangingPunct="0">
              <a:defRPr sz="3600" b="1">
                <a:latin typeface="黑体" pitchFamily="2" charset="-122"/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Calibri" pitchFamily="34" charset="0"/>
              </a:defRPr>
            </a:lvl9pPr>
          </a:lstStyle>
          <a:p>
            <a:r>
              <a:rPr lang="en-US" altLang="zh-CN" sz="3200" dirty="0">
                <a:solidFill>
                  <a:srgbClr val="FFC000"/>
                </a:solidFill>
              </a:rPr>
              <a:t>Zhanke</a:t>
            </a:r>
            <a:r>
              <a:rPr lang="zh-CN" altLang="en-US" sz="3200" dirty="0">
                <a:solidFill>
                  <a:srgbClr val="FFC000"/>
                </a:solidFill>
              </a:rPr>
              <a:t> </a:t>
            </a:r>
            <a:r>
              <a:rPr lang="en-US" altLang="zh-CN" sz="3200" dirty="0">
                <a:solidFill>
                  <a:srgbClr val="FFC000"/>
                </a:solidFill>
              </a:rPr>
              <a:t>Zhou</a:t>
            </a:r>
          </a:p>
          <a:p>
            <a:r>
              <a:rPr lang="en-US" altLang="zh-CN" sz="2400" dirty="0">
                <a:solidFill>
                  <a:srgbClr val="FFC000"/>
                </a:solidFill>
              </a:rPr>
              <a:t>2024</a:t>
            </a:r>
            <a:r>
              <a:rPr lang="zh-CN" altLang="en-US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/</a:t>
            </a:r>
            <a:r>
              <a:rPr lang="zh-CN" altLang="en-US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03</a:t>
            </a:r>
            <a:r>
              <a:rPr lang="zh-CN" altLang="en-US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/</a:t>
            </a:r>
            <a:r>
              <a:rPr lang="zh-CN" altLang="en-US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>
                <a:solidFill>
                  <a:srgbClr val="FFC000"/>
                </a:solidFill>
              </a:rPr>
              <a:t>27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483224" y="4134802"/>
            <a:ext cx="6033499" cy="1282"/>
          </a:xfrm>
          <a:prstGeom prst="line">
            <a:avLst/>
          </a:prstGeom>
          <a:ln w="22225">
            <a:solidFill>
              <a:srgbClr val="FC91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50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4D29-EA13-E54F-920E-46579E8B8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512" y="179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Suggestions</a:t>
            </a:r>
            <a:endParaRPr lang="zh-CN" altLang="en-US" dirty="0">
              <a:solidFill>
                <a:srgbClr val="F7B902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6EAD4-8F82-E14C-ACEB-15BD1BC14D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062" y="1565710"/>
            <a:ext cx="7143938" cy="5274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In</a:t>
            </a:r>
            <a:r>
              <a:rPr kumimoji="1" lang="zh-CN" alt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addition</a:t>
            </a:r>
            <a:r>
              <a:rPr kumimoji="1" lang="zh-CN" alt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t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o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Strong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Self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Motivation,</a:t>
            </a:r>
            <a:endParaRPr kumimoji="1" lang="en-US" altLang="zh-CN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three</a:t>
            </a:r>
            <a:r>
              <a:rPr kumimoji="1" lang="zh-CN" alt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(most)</a:t>
            </a:r>
            <a:r>
              <a:rPr kumimoji="1" lang="zh-CN" alt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important</a:t>
            </a:r>
            <a:r>
              <a:rPr kumimoji="1" lang="zh-CN" alt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things</a:t>
            </a:r>
            <a:r>
              <a:rPr kumimoji="1" lang="zh-CN" altLang="en-US" sz="2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are:</a:t>
            </a:r>
          </a:p>
          <a:p>
            <a:r>
              <a:rPr kumimoji="1" lang="en-US" altLang="zh-CN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Novelty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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know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what</a:t>
            </a:r>
            <a:r>
              <a:rPr kumimoji="1" lang="zh-CN" altLang="en-US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problem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to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solve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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know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which</a:t>
            </a:r>
            <a:r>
              <a:rPr kumimoji="1" lang="zh-CN" altLang="en-US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direction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to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delve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into</a:t>
            </a:r>
            <a:endParaRPr kumimoji="1" lang="en-US" altLang="zh-CN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kumimoji="1" lang="en-US" altLang="zh-CN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Depth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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read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&amp;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think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&amp;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do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in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depth</a:t>
            </a:r>
            <a:r>
              <a:rPr kumimoji="1" lang="zh-CN" altLang="en-US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and</a:t>
            </a:r>
            <a:r>
              <a:rPr kumimoji="1" lang="zh-CN" altLang="en-US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hardcore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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it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doesn’t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challenge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you,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if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won’t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change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you</a:t>
            </a:r>
            <a:endParaRPr kumimoji="1" lang="en-US" altLang="zh-CN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kumimoji="1" lang="en-US" altLang="zh-CN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Delivery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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share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your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discovery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with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other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researchers</a:t>
            </a: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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e.g.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Group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Meetings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Offline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Conference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Online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seminars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/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…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  <a:sym typeface="Wingdings" pitchFamily="2" charset="2"/>
              </a:rPr>
              <a:t>(international-wise)</a:t>
            </a:r>
            <a:endParaRPr kumimoji="1" lang="zh-CN" alt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53330" y="394854"/>
            <a:ext cx="713446" cy="535853"/>
            <a:chOff x="7586663" y="2316885"/>
            <a:chExt cx="713446" cy="535853"/>
          </a:xfrm>
        </p:grpSpPr>
        <p:sp>
          <p:nvSpPr>
            <p:cNvPr id="5" name="椭圆 4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3046" y="3728181"/>
            <a:ext cx="1503357" cy="430078"/>
            <a:chOff x="152207" y="1580827"/>
            <a:chExt cx="1777582" cy="573437"/>
          </a:xfrm>
        </p:grpSpPr>
        <p:sp>
          <p:nvSpPr>
            <p:cNvPr id="16" name="矩形 15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1600063" y="1804553"/>
              <a:ext cx="495945" cy="163507"/>
            </a:xfrm>
            <a:prstGeom prst="triangle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文本框 17">
            <a:hlinkClick r:id="" action="ppaction://noaction"/>
          </p:cNvPr>
          <p:cNvSpPr txBox="1"/>
          <p:nvPr/>
        </p:nvSpPr>
        <p:spPr>
          <a:xfrm>
            <a:off x="217832" y="323672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hlinkClick r:id="" action="ppaction://noaction"/>
          </p:cNvPr>
          <p:cNvSpPr txBox="1"/>
          <p:nvPr/>
        </p:nvSpPr>
        <p:spPr>
          <a:xfrm>
            <a:off x="217832" y="2732075"/>
            <a:ext cx="14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hlinkClick r:id="" action="ppaction://noaction"/>
          </p:cNvPr>
          <p:cNvSpPr txBox="1"/>
          <p:nvPr/>
        </p:nvSpPr>
        <p:spPr>
          <a:xfrm>
            <a:off x="217832" y="374137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Suggestions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hlinkClick r:id="" action="ppaction://noaction"/>
          </p:cNvPr>
          <p:cNvSpPr txBox="1"/>
          <p:nvPr/>
        </p:nvSpPr>
        <p:spPr>
          <a:xfrm>
            <a:off x="217831" y="22274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Biography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9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4D29-EA13-E54F-920E-46579E8B8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512" y="179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Suggestions</a:t>
            </a:r>
            <a:endParaRPr lang="zh-CN" altLang="en-US" dirty="0">
              <a:solidFill>
                <a:srgbClr val="F7B902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6EAD4-8F82-E14C-ACEB-15BD1BC14D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062" y="1565710"/>
            <a:ext cx="7143938" cy="5274360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rgbClr val="FF9904"/>
                </a:solidFill>
                <a:latin typeface="Gill Sans MT" panose="020B0502020104020203" pitchFamily="34" charset="0"/>
              </a:rPr>
              <a:t>Ask</a:t>
            </a:r>
            <a:r>
              <a:rPr kumimoji="1" lang="zh-CN" altLang="en-US" sz="28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dirty="0">
                <a:solidFill>
                  <a:srgbClr val="FF9904"/>
                </a:solidFill>
                <a:latin typeface="Gill Sans MT" panose="020B0502020104020203" pitchFamily="34" charset="0"/>
              </a:rPr>
              <a:t>yourself:</a:t>
            </a:r>
            <a:r>
              <a:rPr kumimoji="1" lang="zh-CN" altLang="en-US" sz="28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which</a:t>
            </a:r>
            <a:r>
              <a:rPr kumimoji="1" lang="zh-CN" altLang="en-US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kind</a:t>
            </a:r>
            <a:r>
              <a:rPr kumimoji="1" lang="zh-CN" altLang="en-US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of</a:t>
            </a:r>
            <a:r>
              <a:rPr kumimoji="1" lang="zh-CN" altLang="en-US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thing</a:t>
            </a:r>
            <a:r>
              <a:rPr kumimoji="1" lang="zh-CN" altLang="en-US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you</a:t>
            </a:r>
            <a:r>
              <a:rPr kumimoji="1" lang="zh-CN" altLang="en-US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want</a:t>
            </a:r>
            <a:r>
              <a:rPr kumimoji="1" lang="zh-CN" altLang="en-US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to</a:t>
            </a:r>
            <a:r>
              <a:rPr kumimoji="1" lang="zh-CN" altLang="en-US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rgbClr val="FF9904"/>
                </a:solidFill>
                <a:latin typeface="Gill Sans MT" panose="020B0502020104020203" pitchFamily="34" charset="0"/>
              </a:rPr>
              <a:t>do?</a:t>
            </a:r>
          </a:p>
          <a:p>
            <a:r>
              <a:rPr kumimoji="1" lang="en-US" altLang="zh-CN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If</a:t>
            </a:r>
            <a:r>
              <a:rPr kumimoji="1" lang="zh-CN" altLang="en-US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you</a:t>
            </a:r>
            <a:r>
              <a:rPr kumimoji="1" lang="zh-CN" altLang="en-US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want</a:t>
            </a:r>
            <a:r>
              <a:rPr kumimoji="1" lang="zh-CN" altLang="en-US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to</a:t>
            </a:r>
            <a:r>
              <a:rPr kumimoji="1" lang="zh-CN" altLang="en-US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do</a:t>
            </a:r>
            <a:r>
              <a:rPr kumimoji="1" lang="zh-CN" altLang="en-US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research,</a:t>
            </a:r>
            <a:r>
              <a:rPr kumimoji="1" lang="zh-CN" altLang="en-US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just</a:t>
            </a:r>
            <a:r>
              <a:rPr kumimoji="1" lang="zh-CN" altLang="en-US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try</a:t>
            </a:r>
            <a:r>
              <a:rPr kumimoji="1" lang="zh-CN" altLang="en-US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dirty="0">
                <a:solidFill>
                  <a:srgbClr val="FF9904"/>
                </a:solidFill>
                <a:latin typeface="Gill Sans MT" panose="020B0502020104020203" pitchFamily="34" charset="0"/>
              </a:rPr>
              <a:t>now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try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to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read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a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paper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written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in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English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try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to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analyze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improve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an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existing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method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try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to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summarize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you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findings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share</a:t>
            </a:r>
          </a:p>
          <a:p>
            <a:pPr lvl="1"/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…</a:t>
            </a:r>
          </a:p>
          <a:p>
            <a:pPr lvl="1"/>
            <a:r>
              <a:rPr kumimoji="1" lang="en-US" altLang="zh-CN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“learning</a:t>
            </a:r>
            <a:r>
              <a:rPr kumimoji="1" lang="zh-CN" altLang="en-US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by</a:t>
            </a:r>
            <a:r>
              <a:rPr kumimoji="1" lang="zh-CN" altLang="en-US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doing”</a:t>
            </a:r>
            <a:r>
              <a:rPr kumimoji="1" lang="zh-CN" altLang="en-US" b="1" u="sng" dirty="0">
                <a:solidFill>
                  <a:schemeClr val="bg1"/>
                </a:solidFill>
                <a:latin typeface="Gill Sans MT" panose="020B0502020104020203" pitchFamily="34" charset="0"/>
              </a:rPr>
              <a:t>（干中学）</a:t>
            </a:r>
            <a:endParaRPr kumimoji="1" lang="en-US" altLang="zh-CN" b="1" u="sng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53330" y="394854"/>
            <a:ext cx="713446" cy="535853"/>
            <a:chOff x="7586663" y="2316885"/>
            <a:chExt cx="713446" cy="535853"/>
          </a:xfrm>
        </p:grpSpPr>
        <p:sp>
          <p:nvSpPr>
            <p:cNvPr id="5" name="椭圆 4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3046" y="3728181"/>
            <a:ext cx="1503357" cy="430078"/>
            <a:chOff x="152207" y="1580827"/>
            <a:chExt cx="1777582" cy="573437"/>
          </a:xfrm>
        </p:grpSpPr>
        <p:sp>
          <p:nvSpPr>
            <p:cNvPr id="16" name="矩形 15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1600063" y="1804553"/>
              <a:ext cx="495945" cy="163507"/>
            </a:xfrm>
            <a:prstGeom prst="triangle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文本框 17">
            <a:hlinkClick r:id="" action="ppaction://noaction"/>
          </p:cNvPr>
          <p:cNvSpPr txBox="1"/>
          <p:nvPr/>
        </p:nvSpPr>
        <p:spPr>
          <a:xfrm>
            <a:off x="217832" y="323672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hlinkClick r:id="" action="ppaction://noaction"/>
          </p:cNvPr>
          <p:cNvSpPr txBox="1"/>
          <p:nvPr/>
        </p:nvSpPr>
        <p:spPr>
          <a:xfrm>
            <a:off x="217832" y="2732075"/>
            <a:ext cx="14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hlinkClick r:id="" action="ppaction://noaction"/>
          </p:cNvPr>
          <p:cNvSpPr txBox="1"/>
          <p:nvPr/>
        </p:nvSpPr>
        <p:spPr>
          <a:xfrm>
            <a:off x="217832" y="374137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Suggestions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hlinkClick r:id="" action="ppaction://noaction"/>
          </p:cNvPr>
          <p:cNvSpPr txBox="1"/>
          <p:nvPr/>
        </p:nvSpPr>
        <p:spPr>
          <a:xfrm>
            <a:off x="217831" y="22274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Biography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6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86560" y="2627850"/>
            <a:ext cx="225564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5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4950" b="1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BE9728-EB2F-7C4F-A228-32F40AE4B911}"/>
              </a:ext>
            </a:extLst>
          </p:cNvPr>
          <p:cNvSpPr txBox="1"/>
          <p:nvPr/>
        </p:nvSpPr>
        <p:spPr>
          <a:xfrm>
            <a:off x="2538285" y="3893609"/>
            <a:ext cx="466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Email:</a:t>
            </a:r>
            <a:r>
              <a: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cszkzhou@comp.hkbu.edu.hk</a:t>
            </a:r>
            <a:endParaRPr kumimoji="1" lang="en-US" altLang="zh-CN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4D29-EA13-E54F-920E-46579E8B8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512" y="179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Biography</a:t>
            </a:r>
            <a:endParaRPr lang="zh-CN" altLang="en-US" dirty="0">
              <a:solidFill>
                <a:srgbClr val="F7B902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6EAD4-8F82-E14C-ACEB-15BD1BC14D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062" y="1436913"/>
            <a:ext cx="7143938" cy="521509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Research</a:t>
            </a:r>
            <a:r>
              <a:rPr kumimoji="1" lang="zh-CN" altLang="en-US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Career</a:t>
            </a:r>
          </a:p>
          <a:p>
            <a:pPr lvl="1">
              <a:lnSpc>
                <a:spcPct val="130000"/>
              </a:lnSpc>
            </a:pP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2018.3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–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2021.1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Member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@Dian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Group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kumimoji="1" lang="en-US" altLang="zh-CN" sz="18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lvl="2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supervised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Dr.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Yayu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Gao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and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Dr.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Xiaojun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 err="1">
                <a:solidFill>
                  <a:schemeClr val="bg1"/>
                </a:solidFill>
                <a:latin typeface="Gill Sans MT" panose="020B0502020104020203" pitchFamily="34" charset="0"/>
              </a:rPr>
              <a:t>Hei</a:t>
            </a:r>
            <a:endParaRPr kumimoji="1" lang="en-US" altLang="zh-CN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2021.1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-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present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Research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Intern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@LARS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Group</a:t>
            </a:r>
          </a:p>
          <a:p>
            <a:pPr lvl="2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supervised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Dr.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Quanming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Yao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and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Dr.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Yongqi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Zhang</a:t>
            </a:r>
          </a:p>
          <a:p>
            <a:pPr lvl="1">
              <a:lnSpc>
                <a:spcPct val="130000"/>
              </a:lnSpc>
            </a:pP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2022.2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-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present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RA/PhD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@TMLR</a:t>
            </a:r>
            <a:r>
              <a:rPr kumimoji="1" lang="zh-CN" altLang="en-US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  <a:latin typeface="Gill Sans MT" panose="020B0502020104020203" pitchFamily="34" charset="0"/>
              </a:rPr>
              <a:t>Group</a:t>
            </a:r>
          </a:p>
          <a:p>
            <a:pPr lvl="2">
              <a:lnSpc>
                <a:spcPct val="130000"/>
              </a:lnSpc>
            </a:pP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supervised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by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Dr.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Bo</a:t>
            </a:r>
            <a:r>
              <a:rPr kumimoji="1" lang="zh-CN" altLang="en-US" sz="1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chemeClr val="bg1"/>
                </a:solidFill>
                <a:latin typeface="Gill Sans MT" panose="020B0502020104020203" pitchFamily="34" charset="0"/>
              </a:rPr>
              <a:t>Han</a:t>
            </a:r>
            <a:endParaRPr kumimoji="1" lang="en-US" altLang="zh-CN" sz="14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>
              <a:lnSpc>
                <a:spcPct val="130000"/>
              </a:lnSpc>
            </a:pPr>
            <a:endParaRPr kumimoji="1" lang="en-US" altLang="zh-CN" sz="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Research</a:t>
            </a:r>
            <a:r>
              <a:rPr kumimoji="1" lang="zh-CN" altLang="en-US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Interest</a:t>
            </a:r>
          </a:p>
          <a:p>
            <a:pPr lvl="1">
              <a:lnSpc>
                <a:spcPct val="130000"/>
              </a:lnSpc>
            </a:pPr>
            <a:r>
              <a:rPr kumimoji="1" lang="en" altLang="zh-CN" sz="2000" dirty="0">
                <a:solidFill>
                  <a:schemeClr val="bg1"/>
                </a:solidFill>
                <a:latin typeface="Gill Sans MT" panose="020B0502020104020203" pitchFamily="34" charset="0"/>
              </a:rPr>
              <a:t>Trustworthy Machine Reasoning for Scientific Discoveries</a:t>
            </a:r>
            <a:endParaRPr kumimoji="1" lang="en-US" altLang="zh-CN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kumimoji="1" lang="en-US" altLang="zh-CN" sz="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Personal</a:t>
            </a:r>
            <a:r>
              <a:rPr kumimoji="1" lang="zh-CN" altLang="en-US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Homepage:</a:t>
            </a:r>
            <a:r>
              <a:rPr kumimoji="1" lang="zh-CN" altLang="en-US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" altLang="zh-CN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https://andrewzhou924.github.io/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53330" y="394854"/>
            <a:ext cx="713446" cy="535853"/>
            <a:chOff x="7586663" y="2316885"/>
            <a:chExt cx="713446" cy="535853"/>
          </a:xfrm>
        </p:grpSpPr>
        <p:sp>
          <p:nvSpPr>
            <p:cNvPr id="5" name="椭圆 4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F6FFC05-3D3E-F544-892E-C804ABCDDB4A}"/>
              </a:ext>
            </a:extLst>
          </p:cNvPr>
          <p:cNvGrpSpPr/>
          <p:nvPr/>
        </p:nvGrpSpPr>
        <p:grpSpPr>
          <a:xfrm>
            <a:off x="253046" y="2188142"/>
            <a:ext cx="1503357" cy="430078"/>
            <a:chOff x="152207" y="1580827"/>
            <a:chExt cx="1777582" cy="573437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A619DD2-CB56-C24A-A7C9-BF81036430BF}"/>
                </a:ext>
              </a:extLst>
            </p:cNvPr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  <p:sp>
          <p:nvSpPr>
            <p:cNvPr id="30" name="等腰三角形 16">
              <a:extLst>
                <a:ext uri="{FF2B5EF4-FFF2-40B4-BE49-F238E27FC236}">
                  <a16:creationId xmlns:a16="http://schemas.microsoft.com/office/drawing/2014/main" id="{800EB928-BD05-6746-A04E-DEE00A6E3CA7}"/>
                </a:ext>
              </a:extLst>
            </p:cNvPr>
            <p:cNvSpPr/>
            <p:nvPr/>
          </p:nvSpPr>
          <p:spPr>
            <a:xfrm rot="5400000">
              <a:off x="1600063" y="1804553"/>
              <a:ext cx="495945" cy="163507"/>
            </a:xfrm>
            <a:prstGeom prst="triangle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</p:grpSp>
      <p:sp>
        <p:nvSpPr>
          <p:cNvPr id="31" name="文本框 30">
            <a:hlinkClick r:id="" action="ppaction://noaction"/>
            <a:extLst>
              <a:ext uri="{FF2B5EF4-FFF2-40B4-BE49-F238E27FC236}">
                <a16:creationId xmlns:a16="http://schemas.microsoft.com/office/drawing/2014/main" id="{0EB01B05-293C-404A-9204-BEE31648CFEC}"/>
              </a:ext>
            </a:extLst>
          </p:cNvPr>
          <p:cNvSpPr txBox="1"/>
          <p:nvPr/>
        </p:nvSpPr>
        <p:spPr>
          <a:xfrm>
            <a:off x="217832" y="323672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hlinkClick r:id="" action="ppaction://noaction"/>
            <a:extLst>
              <a:ext uri="{FF2B5EF4-FFF2-40B4-BE49-F238E27FC236}">
                <a16:creationId xmlns:a16="http://schemas.microsoft.com/office/drawing/2014/main" id="{C1463B5F-EA05-FE45-B970-92A9B9FF6697}"/>
              </a:ext>
            </a:extLst>
          </p:cNvPr>
          <p:cNvSpPr txBox="1"/>
          <p:nvPr/>
        </p:nvSpPr>
        <p:spPr>
          <a:xfrm>
            <a:off x="217832" y="2732075"/>
            <a:ext cx="14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hlinkClick r:id="" action="ppaction://noaction"/>
            <a:extLst>
              <a:ext uri="{FF2B5EF4-FFF2-40B4-BE49-F238E27FC236}">
                <a16:creationId xmlns:a16="http://schemas.microsoft.com/office/drawing/2014/main" id="{2B2CF92C-B741-C24D-BE79-B4EF99F0A0F2}"/>
              </a:ext>
            </a:extLst>
          </p:cNvPr>
          <p:cNvSpPr txBox="1"/>
          <p:nvPr/>
        </p:nvSpPr>
        <p:spPr>
          <a:xfrm>
            <a:off x="217832" y="374137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Suggestions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hlinkClick r:id="" action="ppaction://noaction"/>
            <a:extLst>
              <a:ext uri="{FF2B5EF4-FFF2-40B4-BE49-F238E27FC236}">
                <a16:creationId xmlns:a16="http://schemas.microsoft.com/office/drawing/2014/main" id="{F582AA77-8533-BF4C-A095-E306FF3D40B4}"/>
              </a:ext>
            </a:extLst>
          </p:cNvPr>
          <p:cNvSpPr txBox="1"/>
          <p:nvPr/>
        </p:nvSpPr>
        <p:spPr>
          <a:xfrm>
            <a:off x="217831" y="22274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Biography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4B63B0-CE93-DC43-8864-6D90017A389A}"/>
              </a:ext>
            </a:extLst>
          </p:cNvPr>
          <p:cNvSpPr txBox="1"/>
          <p:nvPr/>
        </p:nvSpPr>
        <p:spPr>
          <a:xfrm>
            <a:off x="1487783" y="2564083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9904"/>
                </a:solidFill>
                <a:latin typeface="Gill Sans MT" panose="020B0502020104020203" pitchFamily="34" charset="0"/>
              </a:rPr>
              <a:t>bachelor</a:t>
            </a:r>
            <a:endParaRPr kumimoji="1" lang="zh-CN" altLang="en-US" sz="1600" dirty="0">
              <a:solidFill>
                <a:srgbClr val="FF9904"/>
              </a:solidFill>
              <a:latin typeface="Gill Sans MT" panose="020B0502020104020203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FA1591-25C4-504E-AA0C-703AE22CCB27}"/>
              </a:ext>
            </a:extLst>
          </p:cNvPr>
          <p:cNvSpPr txBox="1"/>
          <p:nvPr/>
        </p:nvSpPr>
        <p:spPr>
          <a:xfrm>
            <a:off x="1834292" y="3616810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>
                <a:solidFill>
                  <a:srgbClr val="FF9904"/>
                </a:solidFill>
                <a:latin typeface="Gill Sans MT" panose="020B0502020104020203" pitchFamily="34" charset="0"/>
              </a:rPr>
              <a:t>phd</a:t>
            </a:r>
            <a:endParaRPr kumimoji="1" lang="zh-CN" altLang="en-US" sz="1600" dirty="0">
              <a:solidFill>
                <a:srgbClr val="FF9904"/>
              </a:solidFill>
              <a:latin typeface="Gill Sans MT" panose="020B0502020104020203" pitchFamily="34" charset="0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8B25A38C-4633-3045-85B6-A43495ABFB96}"/>
              </a:ext>
            </a:extLst>
          </p:cNvPr>
          <p:cNvSpPr/>
          <p:nvPr/>
        </p:nvSpPr>
        <p:spPr>
          <a:xfrm rot="10800000">
            <a:off x="2331560" y="2034074"/>
            <a:ext cx="261367" cy="1343608"/>
          </a:xfrm>
          <a:prstGeom prst="rightBrace">
            <a:avLst/>
          </a:prstGeom>
          <a:ln w="25400">
            <a:solidFill>
              <a:srgbClr val="FF99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Gill Sans MT" panose="020B0502020104020203" pitchFamily="34" charset="0"/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6C01B00B-D1EA-6040-B7C8-0115AC2A110F}"/>
              </a:ext>
            </a:extLst>
          </p:cNvPr>
          <p:cNvSpPr/>
          <p:nvPr/>
        </p:nvSpPr>
        <p:spPr>
          <a:xfrm rot="10800000">
            <a:off x="2330576" y="3429984"/>
            <a:ext cx="261367" cy="750130"/>
          </a:xfrm>
          <a:prstGeom prst="rightBrace">
            <a:avLst/>
          </a:prstGeom>
          <a:ln w="25400">
            <a:solidFill>
              <a:srgbClr val="FF99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4D29-EA13-E54F-920E-46579E8B8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512" y="179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Why</a:t>
            </a:r>
            <a:r>
              <a:rPr lang="zh-CN" altLang="en-US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research?</a:t>
            </a:r>
            <a:endParaRPr lang="zh-CN" altLang="en-US" dirty="0">
              <a:solidFill>
                <a:srgbClr val="F7B902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6EAD4-8F82-E14C-ACEB-15BD1BC14D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062" y="1565711"/>
            <a:ext cx="7018484" cy="101983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Your</a:t>
            </a:r>
            <a:r>
              <a:rPr kumimoji="1" lang="zh-CN" alt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motivation</a:t>
            </a:r>
            <a:r>
              <a:rPr kumimoji="1" lang="zh-CN" alt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matters:</a:t>
            </a:r>
            <a:r>
              <a:rPr kumimoji="1" lang="zh-CN" alt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Make</a:t>
            </a:r>
            <a:r>
              <a:rPr kumimoji="1" lang="zh-CN" altLang="en-US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a</a:t>
            </a:r>
            <a:r>
              <a:rPr kumimoji="1" lang="zh-CN" altLang="en-US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thing</a:t>
            </a:r>
            <a:r>
              <a:rPr kumimoji="1" lang="zh-CN" altLang="en-US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works</a:t>
            </a:r>
            <a:endParaRPr kumimoji="1" lang="zh-CN" altLang="en-US" sz="2400" b="1" dirty="0">
              <a:solidFill>
                <a:srgbClr val="FF9904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53330" y="394854"/>
            <a:ext cx="713446" cy="535853"/>
            <a:chOff x="7586663" y="2316885"/>
            <a:chExt cx="713446" cy="535853"/>
          </a:xfrm>
        </p:grpSpPr>
        <p:sp>
          <p:nvSpPr>
            <p:cNvPr id="5" name="椭圆 4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3046" y="2669408"/>
            <a:ext cx="1503357" cy="430078"/>
            <a:chOff x="152207" y="1580827"/>
            <a:chExt cx="1777582" cy="573437"/>
          </a:xfrm>
        </p:grpSpPr>
        <p:sp>
          <p:nvSpPr>
            <p:cNvPr id="16" name="矩形 15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1600063" y="1804553"/>
              <a:ext cx="495945" cy="163507"/>
            </a:xfrm>
            <a:prstGeom prst="triangle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文本框 17">
            <a:hlinkClick r:id="" action="ppaction://noaction"/>
          </p:cNvPr>
          <p:cNvSpPr txBox="1"/>
          <p:nvPr/>
        </p:nvSpPr>
        <p:spPr>
          <a:xfrm>
            <a:off x="217832" y="323672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hlinkClick r:id="" action="ppaction://noaction"/>
          </p:cNvPr>
          <p:cNvSpPr txBox="1"/>
          <p:nvPr/>
        </p:nvSpPr>
        <p:spPr>
          <a:xfrm>
            <a:off x="217832" y="2732075"/>
            <a:ext cx="14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hlinkClick r:id="" action="ppaction://noaction"/>
          </p:cNvPr>
          <p:cNvSpPr txBox="1"/>
          <p:nvPr/>
        </p:nvSpPr>
        <p:spPr>
          <a:xfrm>
            <a:off x="217832" y="374137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Suggestions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hlinkClick r:id="" action="ppaction://noaction"/>
          </p:cNvPr>
          <p:cNvSpPr txBox="1"/>
          <p:nvPr/>
        </p:nvSpPr>
        <p:spPr>
          <a:xfrm>
            <a:off x="217831" y="22274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Biography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A012FA-7E65-F140-B557-535557AA9FFA}"/>
              </a:ext>
            </a:extLst>
          </p:cNvPr>
          <p:cNvSpPr txBox="1"/>
          <p:nvPr/>
        </p:nvSpPr>
        <p:spPr>
          <a:xfrm>
            <a:off x="2337552" y="4382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0</a:t>
            </a:r>
            <a:endParaRPr kumimoji="1" lang="zh-CN" altLang="en-US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E8C51A-43E9-F64B-9A72-5FBC2C01C629}"/>
              </a:ext>
            </a:extLst>
          </p:cNvPr>
          <p:cNvSpPr txBox="1"/>
          <p:nvPr/>
        </p:nvSpPr>
        <p:spPr>
          <a:xfrm>
            <a:off x="5314727" y="438213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1</a:t>
            </a:r>
            <a:endParaRPr kumimoji="1" lang="zh-CN" altLang="en-US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17B32F-394A-9748-89DD-2BC896275CA4}"/>
              </a:ext>
            </a:extLst>
          </p:cNvPr>
          <p:cNvSpPr txBox="1"/>
          <p:nvPr/>
        </p:nvSpPr>
        <p:spPr>
          <a:xfrm>
            <a:off x="7925455" y="438213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Gill Sans MT" panose="020B0502020104020203" pitchFamily="34" charset="0"/>
              </a:rPr>
              <a:t>100</a:t>
            </a:r>
            <a:endParaRPr kumimoji="1" lang="zh-CN" altLang="en-US" sz="2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DC2E5EF1-3225-0647-9F79-505C458F4C80}"/>
              </a:ext>
            </a:extLst>
          </p:cNvPr>
          <p:cNvSpPr/>
          <p:nvPr/>
        </p:nvSpPr>
        <p:spPr>
          <a:xfrm rot="5400000">
            <a:off x="3712137" y="3900942"/>
            <a:ext cx="523221" cy="2904987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Gill Sans MT" panose="020B0502020104020203" pitchFamily="34" charset="0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0A224A15-79FF-9443-85EB-12400B2A19BE}"/>
              </a:ext>
            </a:extLst>
          </p:cNvPr>
          <p:cNvSpPr/>
          <p:nvPr/>
        </p:nvSpPr>
        <p:spPr>
          <a:xfrm rot="5400000">
            <a:off x="6811189" y="3852816"/>
            <a:ext cx="523221" cy="3001239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936F59-3A05-FD4D-94E8-65A99BA1BA82}"/>
                  </a:ext>
                </a:extLst>
              </p:cNvPr>
              <p:cNvSpPr txBox="1"/>
              <p:nvPr/>
            </p:nvSpPr>
            <p:spPr>
              <a:xfrm>
                <a:off x="2261172" y="5615045"/>
                <a:ext cx="34720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zh-CN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Research</a:t>
                </a:r>
              </a:p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create</a:t>
                </a:r>
                <a:r>
                  <a:rPr kumimoji="1" lang="zh-CN" altLang="en-US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new</a:t>
                </a:r>
                <a:r>
                  <a:rPr kumimoji="1" lang="zh-CN" altLang="en-US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knowledge</a:t>
                </a:r>
                <a:endParaRPr kumimoji="1" lang="zh-CN" altLang="en-US" sz="28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936F59-3A05-FD4D-94E8-65A99BA1B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172" y="5615045"/>
                <a:ext cx="3472041" cy="954107"/>
              </a:xfrm>
              <a:prstGeom prst="rect">
                <a:avLst/>
              </a:prstGeom>
              <a:blipFill>
                <a:blip r:embed="rId3"/>
                <a:stretch>
                  <a:fillRect l="-3285" t="-7895" r="-2920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3DF3A7F-E13D-F74E-8575-A1CAAD2B32CA}"/>
                  </a:ext>
                </a:extLst>
              </p:cNvPr>
              <p:cNvSpPr txBox="1"/>
              <p:nvPr/>
            </p:nvSpPr>
            <p:spPr>
              <a:xfrm>
                <a:off x="5933381" y="5615044"/>
                <a:ext cx="282699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zh-CN" alt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Engineering</a:t>
                </a:r>
              </a:p>
              <a:p>
                <a:pPr algn="ctr"/>
                <a:r>
                  <a:rPr kumimoji="1" lang="en-US" altLang="zh-CN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improve</a:t>
                </a:r>
                <a:r>
                  <a:rPr kumimoji="1" lang="zh-CN" altLang="en-US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and</a:t>
                </a:r>
                <a:r>
                  <a:rPr kumimoji="1" lang="zh-CN" altLang="en-US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kumimoji="1" lang="en-US" altLang="zh-CN" sz="2800" dirty="0">
                    <a:solidFill>
                      <a:schemeClr val="bg1"/>
                    </a:solidFill>
                    <a:latin typeface="Gill Sans MT" panose="020B0502020104020203" pitchFamily="34" charset="0"/>
                  </a:rPr>
                  <a:t>apply</a:t>
                </a:r>
                <a:endParaRPr kumimoji="1" lang="zh-CN" altLang="en-US" sz="2800" dirty="0">
                  <a:solidFill>
                    <a:schemeClr val="bg1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3DF3A7F-E13D-F74E-8575-A1CAAD2B3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381" y="5615044"/>
                <a:ext cx="2826992" cy="954107"/>
              </a:xfrm>
              <a:prstGeom prst="rect">
                <a:avLst/>
              </a:prstGeom>
              <a:blipFill>
                <a:blip r:embed="rId4"/>
                <a:stretch>
                  <a:fillRect l="-4036" t="-7895" r="-4036"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原来石雕的雕刻工具这么简陋！_雕人">
            <a:extLst>
              <a:ext uri="{FF2B5EF4-FFF2-40B4-BE49-F238E27FC236}">
                <a16:creationId xmlns:a16="http://schemas.microsoft.com/office/drawing/2014/main" id="{D679698C-CE34-3F43-9C27-72F5D8A41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48" y="2431187"/>
            <a:ext cx="1627088" cy="192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雷神之锤有3代主人，索尔最弱，第2位比奥丁狠毒10倍！_腾讯新闻">
            <a:extLst>
              <a:ext uri="{FF2B5EF4-FFF2-40B4-BE49-F238E27FC236}">
                <a16:creationId xmlns:a16="http://schemas.microsoft.com/office/drawing/2014/main" id="{7963DE71-B2C1-4848-AEFD-4BFD850FE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6" r="6704"/>
          <a:stretch/>
        </p:blipFill>
        <p:spPr bwMode="auto">
          <a:xfrm>
            <a:off x="6985592" y="2419065"/>
            <a:ext cx="2032954" cy="195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5E5E89-D70F-DF49-893F-EFF2D8247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36" y="2419064"/>
            <a:ext cx="1384125" cy="9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各种木头的用途大全- 知乎">
            <a:extLst>
              <a:ext uri="{FF2B5EF4-FFF2-40B4-BE49-F238E27FC236}">
                <a16:creationId xmlns:a16="http://schemas.microsoft.com/office/drawing/2014/main" id="{4C39BE85-5480-684C-974F-0F2E5AC14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249" y="3328567"/>
            <a:ext cx="1384125" cy="104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5E9BF70E-47F3-6248-8A06-D2D4DD3DEBB3}"/>
              </a:ext>
            </a:extLst>
          </p:cNvPr>
          <p:cNvSpPr/>
          <p:nvPr/>
        </p:nvSpPr>
        <p:spPr>
          <a:xfrm>
            <a:off x="3950476" y="3220545"/>
            <a:ext cx="517116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Gill Sans MT" panose="020B0502020104020203" pitchFamily="34" charset="0"/>
            </a:endParaRPr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4F765564-B339-4D40-9292-F99D64FF7B95}"/>
              </a:ext>
            </a:extLst>
          </p:cNvPr>
          <p:cNvSpPr/>
          <p:nvPr/>
        </p:nvSpPr>
        <p:spPr>
          <a:xfrm>
            <a:off x="6415796" y="3220545"/>
            <a:ext cx="517116" cy="338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68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4D29-EA13-E54F-920E-46579E8B8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512" y="179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Why</a:t>
            </a:r>
            <a:r>
              <a:rPr lang="zh-CN" altLang="en-US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research?</a:t>
            </a:r>
            <a:endParaRPr lang="zh-CN" altLang="en-US" dirty="0">
              <a:solidFill>
                <a:srgbClr val="F7B902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6EAD4-8F82-E14C-ACEB-15BD1BC14D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062" y="1565709"/>
            <a:ext cx="7143938" cy="111683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Your</a:t>
            </a:r>
            <a:r>
              <a:rPr kumimoji="1" lang="zh-CN" alt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motivation</a:t>
            </a:r>
            <a:r>
              <a:rPr kumimoji="1" lang="zh-CN" alt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matters:</a:t>
            </a:r>
            <a:r>
              <a:rPr kumimoji="1" lang="zh-CN" alt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Make</a:t>
            </a:r>
            <a:r>
              <a:rPr kumimoji="1" lang="zh-CN" altLang="en-US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a</a:t>
            </a:r>
            <a:r>
              <a:rPr kumimoji="1" lang="zh-CN" altLang="en-US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thing</a:t>
            </a:r>
            <a:r>
              <a:rPr kumimoji="1" lang="zh-CN" altLang="en-US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works</a:t>
            </a:r>
            <a:endParaRPr kumimoji="1" lang="zh-CN" altLang="en-US" sz="2400" b="1" dirty="0">
              <a:solidFill>
                <a:srgbClr val="FF9904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53330" y="394854"/>
            <a:ext cx="713446" cy="535853"/>
            <a:chOff x="7586663" y="2316885"/>
            <a:chExt cx="713446" cy="535853"/>
          </a:xfrm>
        </p:grpSpPr>
        <p:sp>
          <p:nvSpPr>
            <p:cNvPr id="5" name="椭圆 4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3046" y="2669408"/>
            <a:ext cx="1503357" cy="430078"/>
            <a:chOff x="152207" y="1580827"/>
            <a:chExt cx="1777582" cy="573437"/>
          </a:xfrm>
        </p:grpSpPr>
        <p:sp>
          <p:nvSpPr>
            <p:cNvPr id="16" name="矩形 15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1600063" y="1804553"/>
              <a:ext cx="495945" cy="163507"/>
            </a:xfrm>
            <a:prstGeom prst="triangle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文本框 17">
            <a:hlinkClick r:id="" action="ppaction://noaction"/>
          </p:cNvPr>
          <p:cNvSpPr txBox="1"/>
          <p:nvPr/>
        </p:nvSpPr>
        <p:spPr>
          <a:xfrm>
            <a:off x="217832" y="323672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hlinkClick r:id="" action="ppaction://noaction"/>
          </p:cNvPr>
          <p:cNvSpPr txBox="1"/>
          <p:nvPr/>
        </p:nvSpPr>
        <p:spPr>
          <a:xfrm>
            <a:off x="217832" y="2732075"/>
            <a:ext cx="14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hlinkClick r:id="" action="ppaction://noaction"/>
          </p:cNvPr>
          <p:cNvSpPr txBox="1"/>
          <p:nvPr/>
        </p:nvSpPr>
        <p:spPr>
          <a:xfrm>
            <a:off x="217832" y="374137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Suggestions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hlinkClick r:id="" action="ppaction://noaction"/>
          </p:cNvPr>
          <p:cNvSpPr txBox="1"/>
          <p:nvPr/>
        </p:nvSpPr>
        <p:spPr>
          <a:xfrm>
            <a:off x="217831" y="22274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Biography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13D69882-C86D-DB48-9B1A-6A803204526B}"/>
              </a:ext>
            </a:extLst>
          </p:cNvPr>
          <p:cNvSpPr/>
          <p:nvPr/>
        </p:nvSpPr>
        <p:spPr>
          <a:xfrm>
            <a:off x="2430379" y="3253949"/>
            <a:ext cx="6136105" cy="358723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1B79617-CFD2-4C46-9F37-208BD52B5264}"/>
              </a:ext>
            </a:extLst>
          </p:cNvPr>
          <p:cNvSpPr txBox="1"/>
          <p:nvPr/>
        </p:nvSpPr>
        <p:spPr>
          <a:xfrm>
            <a:off x="2337552" y="36361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0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CB7C28C-DBF8-444F-949B-4A69354D1783}"/>
              </a:ext>
            </a:extLst>
          </p:cNvPr>
          <p:cNvSpPr txBox="1"/>
          <p:nvPr/>
        </p:nvSpPr>
        <p:spPr>
          <a:xfrm>
            <a:off x="5314727" y="363616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1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68B9D54-0AF5-5744-9999-4760D788A5D5}"/>
              </a:ext>
            </a:extLst>
          </p:cNvPr>
          <p:cNvSpPr txBox="1"/>
          <p:nvPr/>
        </p:nvSpPr>
        <p:spPr>
          <a:xfrm>
            <a:off x="7925455" y="363616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100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5C8ACDDF-0EC2-884B-85B8-01CAA277CA1B}"/>
              </a:ext>
            </a:extLst>
          </p:cNvPr>
          <p:cNvSpPr/>
          <p:nvPr/>
        </p:nvSpPr>
        <p:spPr>
          <a:xfrm rot="5400000">
            <a:off x="3712137" y="2926372"/>
            <a:ext cx="523221" cy="2904987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1ABC0D11-2AFD-674E-B162-4C6546FA175C}"/>
              </a:ext>
            </a:extLst>
          </p:cNvPr>
          <p:cNvSpPr/>
          <p:nvPr/>
        </p:nvSpPr>
        <p:spPr>
          <a:xfrm rot="5400000">
            <a:off x="6811189" y="2878246"/>
            <a:ext cx="523221" cy="3001239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B10A161-1822-9846-B18D-DFDF729C0386}"/>
                  </a:ext>
                </a:extLst>
              </p:cNvPr>
              <p:cNvSpPr txBox="1"/>
              <p:nvPr/>
            </p:nvSpPr>
            <p:spPr>
              <a:xfrm>
                <a:off x="3218951" y="5613798"/>
                <a:ext cx="1910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FF9904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zh-CN" altLang="en-US" sz="2800" b="1" i="1" smtClean="0">
                        <a:solidFill>
                          <a:srgbClr val="FF990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b="1" dirty="0">
                    <a:solidFill>
                      <a:srgbClr val="FF9904"/>
                    </a:solidFill>
                  </a:rPr>
                  <a:t>Research</a:t>
                </a:r>
                <a:endParaRPr kumimoji="1" lang="zh-CN" altLang="en-US" sz="2800" b="1" dirty="0">
                  <a:solidFill>
                    <a:srgbClr val="FF9904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B10A161-1822-9846-B18D-DFDF729C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951" y="5613798"/>
                <a:ext cx="1910395" cy="523220"/>
              </a:xfrm>
              <a:prstGeom prst="rect">
                <a:avLst/>
              </a:prstGeom>
              <a:blipFill>
                <a:blip r:embed="rId3"/>
                <a:stretch>
                  <a:fillRect t="-14286" r="-5960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56C44E7-2ED6-4347-B19A-83FCA8C2C1DA}"/>
                  </a:ext>
                </a:extLst>
              </p:cNvPr>
              <p:cNvSpPr txBox="1"/>
              <p:nvPr/>
            </p:nvSpPr>
            <p:spPr>
              <a:xfrm>
                <a:off x="6118851" y="5613798"/>
                <a:ext cx="2323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F4F4F4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zh-CN" altLang="en-US" sz="2800" b="1" i="1" smtClean="0">
                        <a:solidFill>
                          <a:srgbClr val="F4F4F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b="1" dirty="0">
                    <a:solidFill>
                      <a:srgbClr val="F4F4F4"/>
                    </a:solidFill>
                  </a:rPr>
                  <a:t>Engineering</a:t>
                </a:r>
                <a:endParaRPr kumimoji="1" lang="zh-CN" altLang="en-US" sz="2800" b="1" dirty="0">
                  <a:solidFill>
                    <a:srgbClr val="F4F4F4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56C44E7-2ED6-4347-B19A-83FCA8C2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851" y="5613798"/>
                <a:ext cx="2323072" cy="523220"/>
              </a:xfrm>
              <a:prstGeom prst="rect">
                <a:avLst/>
              </a:prstGeom>
              <a:blipFill>
                <a:blip r:embed="rId4"/>
                <a:stretch>
                  <a:fillRect t="-14286" r="-4348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连接符 19">
            <a:extLst>
              <a:ext uri="{FF2B5EF4-FFF2-40B4-BE49-F238E27FC236}">
                <a16:creationId xmlns:a16="http://schemas.microsoft.com/office/drawing/2014/main" id="{76A3B84B-9A7D-9942-B088-E4C273499B2F}"/>
              </a:ext>
            </a:extLst>
          </p:cNvPr>
          <p:cNvCxnSpPr>
            <a:cxnSpLocks/>
          </p:cNvCxnSpPr>
          <p:nvPr/>
        </p:nvCxnSpPr>
        <p:spPr>
          <a:xfrm flipV="1">
            <a:off x="2539940" y="2649090"/>
            <a:ext cx="0" cy="482487"/>
          </a:xfrm>
          <a:prstGeom prst="line">
            <a:avLst/>
          </a:prstGeom>
          <a:ln w="38100">
            <a:solidFill>
              <a:schemeClr val="bg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CF4DEAE-7E51-F645-A23A-517180323053}"/>
              </a:ext>
            </a:extLst>
          </p:cNvPr>
          <p:cNvSpPr txBox="1"/>
          <p:nvPr/>
        </p:nvSpPr>
        <p:spPr>
          <a:xfrm>
            <a:off x="1883344" y="2224585"/>
            <a:ext cx="2565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fundamental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research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57" name="直接连接符 19">
            <a:extLst>
              <a:ext uri="{FF2B5EF4-FFF2-40B4-BE49-F238E27FC236}">
                <a16:creationId xmlns:a16="http://schemas.microsoft.com/office/drawing/2014/main" id="{17A9095E-4D53-154D-8C05-DFFF0D850718}"/>
              </a:ext>
            </a:extLst>
          </p:cNvPr>
          <p:cNvCxnSpPr>
            <a:cxnSpLocks/>
          </p:cNvCxnSpPr>
          <p:nvPr/>
        </p:nvCxnSpPr>
        <p:spPr>
          <a:xfrm flipV="1">
            <a:off x="8467498" y="2634526"/>
            <a:ext cx="0" cy="482487"/>
          </a:xfrm>
          <a:prstGeom prst="line">
            <a:avLst/>
          </a:prstGeom>
          <a:ln w="38100">
            <a:solidFill>
              <a:schemeClr val="bg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1A22EDF-7265-AF48-BD3A-39CC080AF1DB}"/>
              </a:ext>
            </a:extLst>
          </p:cNvPr>
          <p:cNvSpPr txBox="1"/>
          <p:nvPr/>
        </p:nvSpPr>
        <p:spPr>
          <a:xfrm>
            <a:off x="6557786" y="2236782"/>
            <a:ext cx="2545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real-world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application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B59BCC8-5CCD-0D4C-BBA1-CBE6140CFFFE}"/>
              </a:ext>
            </a:extLst>
          </p:cNvPr>
          <p:cNvSpPr txBox="1"/>
          <p:nvPr/>
        </p:nvSpPr>
        <p:spPr>
          <a:xfrm>
            <a:off x="4722568" y="2236782"/>
            <a:ext cx="140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</a:rPr>
              <a:t>a</a:t>
            </a:r>
            <a:r>
              <a:rPr kumimoji="1" lang="zh-CN" altLang="en-US" sz="2000" dirty="0">
                <a:solidFill>
                  <a:schemeClr val="bg1"/>
                </a:solidFill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</a:rPr>
              <a:t>prototype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60" name="直接连接符 19">
            <a:extLst>
              <a:ext uri="{FF2B5EF4-FFF2-40B4-BE49-F238E27FC236}">
                <a16:creationId xmlns:a16="http://schemas.microsoft.com/office/drawing/2014/main" id="{AE018F28-E4D0-614A-8C79-40A49F0EF64D}"/>
              </a:ext>
            </a:extLst>
          </p:cNvPr>
          <p:cNvCxnSpPr>
            <a:cxnSpLocks/>
          </p:cNvCxnSpPr>
          <p:nvPr/>
        </p:nvCxnSpPr>
        <p:spPr>
          <a:xfrm flipV="1">
            <a:off x="5455592" y="2634525"/>
            <a:ext cx="0" cy="482487"/>
          </a:xfrm>
          <a:prstGeom prst="line">
            <a:avLst/>
          </a:prstGeom>
          <a:ln w="38100">
            <a:solidFill>
              <a:schemeClr val="bg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E099A23-2D0E-C845-B3CB-4E6C662A5599}"/>
              </a:ext>
            </a:extLst>
          </p:cNvPr>
          <p:cNvSpPr txBox="1"/>
          <p:nvPr/>
        </p:nvSpPr>
        <p:spPr>
          <a:xfrm>
            <a:off x="2207313" y="4923061"/>
            <a:ext cx="352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800" dirty="0">
                <a:solidFill>
                  <a:srgbClr val="FF9904"/>
                </a:solidFill>
                <a:latin typeface="Gill Sans MT" panose="020B0502020104020203" pitchFamily="34" charset="0"/>
              </a:rPr>
              <a:t>How</a:t>
            </a:r>
            <a:r>
              <a:rPr kumimoji="1" lang="zh-CN" altLang="en-US" sz="18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rgbClr val="FF9904"/>
                </a:solidFill>
                <a:latin typeface="Gill Sans MT" panose="020B0502020104020203" pitchFamily="34" charset="0"/>
              </a:rPr>
              <a:t>to</a:t>
            </a:r>
            <a:r>
              <a:rPr kumimoji="1" lang="zh-CN" altLang="en-US" sz="18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rgbClr val="FF9904"/>
                </a:solidFill>
                <a:latin typeface="Gill Sans MT" panose="020B0502020104020203" pitchFamily="34" charset="0"/>
              </a:rPr>
              <a:t>make</a:t>
            </a:r>
            <a:r>
              <a:rPr kumimoji="1" lang="zh-CN" altLang="en-US" sz="18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rgbClr val="FF9904"/>
                </a:solidFill>
                <a:latin typeface="Gill Sans MT" panose="020B0502020104020203" pitchFamily="34" charset="0"/>
              </a:rPr>
              <a:t>it</a:t>
            </a:r>
            <a:r>
              <a:rPr kumimoji="1" lang="zh-CN" altLang="en-US" sz="1800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rgbClr val="FF9904"/>
                </a:solidFill>
                <a:latin typeface="Gill Sans MT" panose="020B0502020104020203" pitchFamily="34" charset="0"/>
              </a:rPr>
              <a:t>works</a:t>
            </a:r>
          </a:p>
          <a:p>
            <a:pPr algn="ctr"/>
            <a:r>
              <a:rPr kumimoji="1" lang="en-US" altLang="zh-CN" sz="1800" b="1" dirty="0">
                <a:solidFill>
                  <a:srgbClr val="FF9904"/>
                </a:solidFill>
              </a:rPr>
              <a:t>fundamentally</a:t>
            </a:r>
            <a:r>
              <a:rPr kumimoji="1" lang="zh-CN" altLang="en-US" sz="1800" dirty="0">
                <a:solidFill>
                  <a:srgbClr val="FF9904"/>
                </a:solidFill>
              </a:rPr>
              <a:t> </a:t>
            </a:r>
            <a:r>
              <a:rPr kumimoji="1" lang="en-US" altLang="zh-CN" sz="1800" dirty="0">
                <a:solidFill>
                  <a:srgbClr val="FF9904"/>
                </a:solidFill>
              </a:rPr>
              <a:t>and</a:t>
            </a:r>
            <a:r>
              <a:rPr kumimoji="1" lang="zh-CN" altLang="en-US" sz="1800" dirty="0">
                <a:solidFill>
                  <a:srgbClr val="FF9904"/>
                </a:solidFill>
              </a:rPr>
              <a:t> </a:t>
            </a:r>
            <a:r>
              <a:rPr kumimoji="1" lang="en-US" altLang="zh-CN" b="1" dirty="0">
                <a:solidFill>
                  <a:srgbClr val="FF9904"/>
                </a:solidFill>
              </a:rPr>
              <a:t>mathematically</a:t>
            </a:r>
            <a:endParaRPr kumimoji="1" lang="zh-CN" altLang="en-US" b="1" dirty="0">
              <a:solidFill>
                <a:srgbClr val="FF9904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0843FFB-CA75-F044-B26C-CDBDC71F4D1B}"/>
              </a:ext>
            </a:extLst>
          </p:cNvPr>
          <p:cNvSpPr txBox="1"/>
          <p:nvPr/>
        </p:nvSpPr>
        <p:spPr>
          <a:xfrm>
            <a:off x="5790879" y="4923060"/>
            <a:ext cx="258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800" dirty="0">
                <a:solidFill>
                  <a:srgbClr val="F4F4F4"/>
                </a:solidFill>
                <a:latin typeface="Gill Sans MT" panose="020B0502020104020203" pitchFamily="34" charset="0"/>
              </a:rPr>
              <a:t>How</a:t>
            </a:r>
            <a:r>
              <a:rPr kumimoji="1" lang="zh-CN" altLang="en-US" sz="1800" dirty="0">
                <a:solidFill>
                  <a:srgbClr val="F4F4F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rgbClr val="F4F4F4"/>
                </a:solidFill>
                <a:latin typeface="Gill Sans MT" panose="020B0502020104020203" pitchFamily="34" charset="0"/>
              </a:rPr>
              <a:t>to</a:t>
            </a:r>
            <a:r>
              <a:rPr kumimoji="1" lang="zh-CN" altLang="en-US" sz="1800" dirty="0">
                <a:solidFill>
                  <a:srgbClr val="F4F4F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rgbClr val="F4F4F4"/>
                </a:solidFill>
                <a:latin typeface="Gill Sans MT" panose="020B0502020104020203" pitchFamily="34" charset="0"/>
              </a:rPr>
              <a:t>make</a:t>
            </a:r>
            <a:r>
              <a:rPr kumimoji="1" lang="zh-CN" altLang="en-US" sz="1800" dirty="0">
                <a:solidFill>
                  <a:srgbClr val="F4F4F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rgbClr val="F4F4F4"/>
                </a:solidFill>
                <a:latin typeface="Gill Sans MT" panose="020B0502020104020203" pitchFamily="34" charset="0"/>
              </a:rPr>
              <a:t>it</a:t>
            </a:r>
            <a:r>
              <a:rPr kumimoji="1" lang="zh-CN" altLang="en-US" sz="1800" dirty="0">
                <a:solidFill>
                  <a:srgbClr val="F4F4F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dirty="0">
                <a:solidFill>
                  <a:srgbClr val="F4F4F4"/>
                </a:solidFill>
                <a:latin typeface="Gill Sans MT" panose="020B0502020104020203" pitchFamily="34" charset="0"/>
              </a:rPr>
              <a:t>works</a:t>
            </a:r>
            <a:r>
              <a:rPr kumimoji="1" lang="zh-CN" altLang="en-US" sz="1800" dirty="0">
                <a:solidFill>
                  <a:srgbClr val="F4F4F4"/>
                </a:solidFill>
                <a:latin typeface="Gill Sans MT" panose="020B0502020104020203" pitchFamily="34" charset="0"/>
              </a:rPr>
              <a:t> </a:t>
            </a:r>
            <a:endParaRPr kumimoji="1" lang="en-US" altLang="zh-CN" sz="1800" dirty="0">
              <a:solidFill>
                <a:srgbClr val="F4F4F4"/>
              </a:solidFill>
              <a:latin typeface="Gill Sans MT" panose="020B0502020104020203" pitchFamily="34" charset="0"/>
            </a:endParaRPr>
          </a:p>
          <a:p>
            <a:pPr algn="ctr"/>
            <a:r>
              <a:rPr kumimoji="1" lang="en-US" altLang="zh-CN" sz="1800" b="1" dirty="0">
                <a:solidFill>
                  <a:srgbClr val="F4F4F4"/>
                </a:solidFill>
              </a:rPr>
              <a:t>effectively</a:t>
            </a:r>
            <a:r>
              <a:rPr kumimoji="1" lang="zh-CN" altLang="en-US" sz="1800" dirty="0">
                <a:solidFill>
                  <a:srgbClr val="F4F4F4"/>
                </a:solidFill>
              </a:rPr>
              <a:t> </a:t>
            </a:r>
            <a:r>
              <a:rPr kumimoji="1" lang="en-US" altLang="zh-CN" sz="1800" dirty="0">
                <a:solidFill>
                  <a:srgbClr val="F4F4F4"/>
                </a:solidFill>
              </a:rPr>
              <a:t>and</a:t>
            </a:r>
            <a:r>
              <a:rPr kumimoji="1" lang="zh-CN" altLang="en-US" sz="1800" dirty="0">
                <a:solidFill>
                  <a:srgbClr val="F4F4F4"/>
                </a:solidFill>
              </a:rPr>
              <a:t> </a:t>
            </a:r>
            <a:r>
              <a:rPr kumimoji="1" lang="en-US" altLang="zh-CN" b="1" dirty="0">
                <a:solidFill>
                  <a:srgbClr val="F4F4F4"/>
                </a:solidFill>
              </a:rPr>
              <a:t>efficiently</a:t>
            </a:r>
            <a:endParaRPr kumimoji="1" lang="zh-CN" altLang="en-US" b="1" dirty="0">
              <a:solidFill>
                <a:srgbClr val="F4F4F4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D73665-88A1-2042-8CE3-F2CFA0F12909}"/>
              </a:ext>
            </a:extLst>
          </p:cNvPr>
          <p:cNvSpPr txBox="1"/>
          <p:nvPr/>
        </p:nvSpPr>
        <p:spPr>
          <a:xfrm>
            <a:off x="2253330" y="6130575"/>
            <a:ext cx="582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>
                <a:solidFill>
                  <a:srgbClr val="FF9904"/>
                </a:solidFill>
                <a:sym typeface="Wingdings" pitchFamily="2" charset="2"/>
              </a:rPr>
              <a:t></a:t>
            </a:r>
            <a:r>
              <a:rPr kumimoji="1" lang="zh-CN" altLang="en-US" sz="2000" b="1" i="1" dirty="0">
                <a:solidFill>
                  <a:srgbClr val="FF9904"/>
                </a:solidFill>
                <a:sym typeface="Wingdings" pitchFamily="2" charset="2"/>
              </a:rPr>
              <a:t> </a:t>
            </a:r>
            <a:r>
              <a:rPr kumimoji="1" lang="en-US" altLang="zh-CN" sz="2000" b="1" i="1" dirty="0">
                <a:solidFill>
                  <a:srgbClr val="FF9904"/>
                </a:solidFill>
              </a:rPr>
              <a:t>do</a:t>
            </a:r>
            <a:r>
              <a:rPr kumimoji="1" lang="zh-CN" altLang="en-US" sz="20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000" b="1" i="1" dirty="0">
                <a:solidFill>
                  <a:srgbClr val="FF9904"/>
                </a:solidFill>
              </a:rPr>
              <a:t>something</a:t>
            </a:r>
            <a:r>
              <a:rPr kumimoji="1" lang="zh-CN" altLang="en-US" sz="20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000" b="1" i="1" dirty="0">
                <a:solidFill>
                  <a:srgbClr val="FF9904"/>
                </a:solidFill>
              </a:rPr>
              <a:t>hardcore</a:t>
            </a:r>
            <a:r>
              <a:rPr kumimoji="1" lang="zh-CN" altLang="en-US" sz="20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000" b="1" i="1" dirty="0">
                <a:solidFill>
                  <a:srgbClr val="FF9904"/>
                </a:solidFill>
              </a:rPr>
              <a:t>attracts</a:t>
            </a:r>
            <a:r>
              <a:rPr kumimoji="1" lang="zh-CN" altLang="en-US" sz="20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000" b="1" i="1" dirty="0">
                <a:solidFill>
                  <a:srgbClr val="FF9904"/>
                </a:solidFill>
              </a:rPr>
              <a:t>me</a:t>
            </a:r>
          </a:p>
        </p:txBody>
      </p:sp>
    </p:spTree>
    <p:extLst>
      <p:ext uri="{BB962C8B-B14F-4D97-AF65-F5344CB8AC3E}">
        <p14:creationId xmlns:p14="http://schemas.microsoft.com/office/powerpoint/2010/main" val="152304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4D29-EA13-E54F-920E-46579E8B8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512" y="179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Why</a:t>
            </a:r>
            <a:r>
              <a:rPr lang="zh-CN" altLang="en-US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research?</a:t>
            </a:r>
            <a:endParaRPr lang="zh-CN" altLang="en-US" dirty="0">
              <a:solidFill>
                <a:srgbClr val="F7B902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53330" y="394854"/>
            <a:ext cx="713446" cy="535853"/>
            <a:chOff x="7586663" y="2316885"/>
            <a:chExt cx="713446" cy="535853"/>
          </a:xfrm>
        </p:grpSpPr>
        <p:sp>
          <p:nvSpPr>
            <p:cNvPr id="5" name="椭圆 4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3046" y="2669408"/>
            <a:ext cx="1503357" cy="430078"/>
            <a:chOff x="152207" y="1580827"/>
            <a:chExt cx="1777582" cy="573437"/>
          </a:xfrm>
        </p:grpSpPr>
        <p:sp>
          <p:nvSpPr>
            <p:cNvPr id="16" name="矩形 15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1600063" y="1804553"/>
              <a:ext cx="495945" cy="163507"/>
            </a:xfrm>
            <a:prstGeom prst="triangle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文本框 17">
            <a:hlinkClick r:id="" action="ppaction://noaction"/>
          </p:cNvPr>
          <p:cNvSpPr txBox="1"/>
          <p:nvPr/>
        </p:nvSpPr>
        <p:spPr>
          <a:xfrm>
            <a:off x="217832" y="323672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hlinkClick r:id="" action="ppaction://noaction"/>
          </p:cNvPr>
          <p:cNvSpPr txBox="1"/>
          <p:nvPr/>
        </p:nvSpPr>
        <p:spPr>
          <a:xfrm>
            <a:off x="217832" y="2732075"/>
            <a:ext cx="14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hlinkClick r:id="" action="ppaction://noaction"/>
          </p:cNvPr>
          <p:cNvSpPr txBox="1"/>
          <p:nvPr/>
        </p:nvSpPr>
        <p:spPr>
          <a:xfrm>
            <a:off x="217832" y="374137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Suggestions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hlinkClick r:id="" action="ppaction://noaction"/>
          </p:cNvPr>
          <p:cNvSpPr txBox="1"/>
          <p:nvPr/>
        </p:nvSpPr>
        <p:spPr>
          <a:xfrm>
            <a:off x="217831" y="22274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Biography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5C5A3C-1F38-174F-A03A-F78CAB4F3ED3}"/>
              </a:ext>
            </a:extLst>
          </p:cNvPr>
          <p:cNvSpPr txBox="1"/>
          <p:nvPr/>
        </p:nvSpPr>
        <p:spPr>
          <a:xfrm>
            <a:off x="2711266" y="5494059"/>
            <a:ext cx="56781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Why</a:t>
            </a:r>
            <a:r>
              <a:rPr kumimoji="1" lang="zh-CN" altLang="en-US" sz="2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I</a:t>
            </a:r>
            <a:r>
              <a:rPr kumimoji="1" lang="zh-CN" altLang="en-US" sz="2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choose</a:t>
            </a:r>
            <a:r>
              <a:rPr kumimoji="1" lang="zh-CN" altLang="en-US" sz="2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to</a:t>
            </a:r>
            <a:r>
              <a:rPr kumimoji="1" lang="zh-CN" altLang="en-US" sz="2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do</a:t>
            </a:r>
            <a:r>
              <a:rPr kumimoji="1" lang="zh-CN" altLang="en-US" sz="2800" b="1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research?</a:t>
            </a:r>
          </a:p>
          <a:p>
            <a:r>
              <a:rPr kumimoji="1" lang="en-US" altLang="zh-CN" sz="2800" i="1" dirty="0">
                <a:solidFill>
                  <a:schemeClr val="bg1"/>
                </a:solidFill>
                <a:latin typeface="Gill Sans MT" panose="020B0502020104020203" pitchFamily="34" charset="0"/>
              </a:rPr>
              <a:t>a</a:t>
            </a:r>
            <a:r>
              <a:rPr kumimoji="1" lang="zh-CN" altLang="en-US" sz="2800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i="1" dirty="0">
                <a:solidFill>
                  <a:schemeClr val="bg1"/>
                </a:solidFill>
                <a:latin typeface="Gill Sans MT" panose="020B0502020104020203" pitchFamily="34" charset="0"/>
              </a:rPr>
              <a:t>title?</a:t>
            </a:r>
            <a:r>
              <a:rPr kumimoji="1" lang="zh-CN" altLang="en-US" sz="2800" i="1" dirty="0">
                <a:solidFill>
                  <a:schemeClr val="bg1"/>
                </a:solidFill>
                <a:latin typeface="Gill Sans MT" panose="020B0502020104020203" pitchFamily="34" charset="0"/>
              </a:rPr>
              <a:t>  </a:t>
            </a:r>
            <a:r>
              <a:rPr kumimoji="1" lang="en-US" altLang="zh-CN" sz="2800" i="1" dirty="0">
                <a:solidFill>
                  <a:schemeClr val="bg1"/>
                </a:solidFill>
                <a:latin typeface="Gill Sans MT" panose="020B0502020104020203" pitchFamily="34" charset="0"/>
              </a:rPr>
              <a:t>a</a:t>
            </a:r>
            <a:r>
              <a:rPr kumimoji="1" lang="zh-CN" altLang="en-US" sz="2800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i="1" dirty="0">
                <a:solidFill>
                  <a:schemeClr val="bg1"/>
                </a:solidFill>
                <a:latin typeface="Gill Sans MT" panose="020B0502020104020203" pitchFamily="34" charset="0"/>
              </a:rPr>
              <a:t>PhD</a:t>
            </a:r>
            <a:r>
              <a:rPr kumimoji="1" lang="zh-CN" altLang="en-US" sz="2800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i="1" dirty="0">
                <a:solidFill>
                  <a:schemeClr val="bg1"/>
                </a:solidFill>
                <a:latin typeface="Gill Sans MT" panose="020B0502020104020203" pitchFamily="34" charset="0"/>
              </a:rPr>
              <a:t>diploma?</a:t>
            </a:r>
            <a:r>
              <a:rPr kumimoji="1" lang="zh-CN" altLang="en-US" sz="2800" i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a</a:t>
            </a:r>
            <a:r>
              <a:rPr kumimoji="1" lang="zh-CN" altLang="en-US" sz="2800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kind</a:t>
            </a:r>
            <a:r>
              <a:rPr kumimoji="1" lang="zh-CN" altLang="en-US" sz="2800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of</a:t>
            </a:r>
            <a:r>
              <a:rPr kumimoji="1" lang="zh-CN" altLang="en-US" sz="2800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800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life!</a:t>
            </a:r>
            <a:endParaRPr kumimoji="1" lang="zh-CN" altLang="en-US" sz="2800" b="1" i="1" dirty="0">
              <a:solidFill>
                <a:srgbClr val="FF9904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948ADF-2271-914A-9B7C-EA43FDB3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720" y="2425642"/>
            <a:ext cx="5591259" cy="298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AB1F196-D025-614D-8F3B-E21207C81F77}"/>
              </a:ext>
            </a:extLst>
          </p:cNvPr>
          <p:cNvSpPr txBox="1"/>
          <p:nvPr/>
        </p:nvSpPr>
        <p:spPr>
          <a:xfrm>
            <a:off x="5271" y="6563048"/>
            <a:ext cx="163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200" dirty="0">
                <a:solidFill>
                  <a:schemeClr val="bg1"/>
                </a:solidFill>
                <a:latin typeface="Gill Sans MT" panose="020B05020201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https://phdcomics.com/</a:t>
            </a:r>
            <a:endParaRPr kumimoji="1" lang="en" altLang="zh-CN" sz="1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DDCD29-4B0B-464A-A80C-D748988C16E7}"/>
              </a:ext>
            </a:extLst>
          </p:cNvPr>
          <p:cNvSpPr txBox="1"/>
          <p:nvPr/>
        </p:nvSpPr>
        <p:spPr>
          <a:xfrm>
            <a:off x="2166242" y="1840032"/>
            <a:ext cx="6759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Research</a:t>
            </a:r>
            <a:r>
              <a: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is</a:t>
            </a:r>
            <a:r>
              <a: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with</a:t>
            </a:r>
            <a:r>
              <a: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great</a:t>
            </a:r>
            <a:r>
              <a: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uncertainty</a:t>
            </a:r>
            <a:r>
              <a:rPr kumimoji="1" lang="zh-CN" altLang="en-US" sz="2400" b="1" i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(that</a:t>
            </a:r>
            <a:r>
              <a: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is,</a:t>
            </a:r>
            <a:r>
              <a: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the</a:t>
            </a:r>
            <a:r>
              <a:rPr kumimoji="1" lang="zh-CN" altLang="en-US" sz="2400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cost)</a:t>
            </a:r>
            <a:endParaRPr kumimoji="1" lang="zh-CN" altLang="en-US" sz="2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2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4D29-EA13-E54F-920E-46579E8B8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512" y="179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How</a:t>
            </a:r>
            <a:r>
              <a:rPr lang="zh-CN" altLang="en-US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research?</a:t>
            </a:r>
            <a:endParaRPr lang="zh-CN" altLang="en-US" dirty="0">
              <a:solidFill>
                <a:srgbClr val="F7B902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53330" y="394854"/>
            <a:ext cx="713446" cy="535853"/>
            <a:chOff x="7586663" y="2316885"/>
            <a:chExt cx="713446" cy="535853"/>
          </a:xfrm>
        </p:grpSpPr>
        <p:sp>
          <p:nvSpPr>
            <p:cNvPr id="5" name="椭圆 4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</p:grpSp>
      <p:pic>
        <p:nvPicPr>
          <p:cNvPr id="22" name="Picture 2" descr="Human icon PNG and SVG Vector Free Download">
            <a:extLst>
              <a:ext uri="{FF2B5EF4-FFF2-40B4-BE49-F238E27FC236}">
                <a16:creationId xmlns:a16="http://schemas.microsoft.com/office/drawing/2014/main" id="{C760D097-3B3B-2C47-9CE8-6E36BEB2B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689" y="2796651"/>
            <a:ext cx="685362" cy="652584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uman icon in circle Royalty Free Vector Image">
            <a:extLst>
              <a:ext uri="{FF2B5EF4-FFF2-40B4-BE49-F238E27FC236}">
                <a16:creationId xmlns:a16="http://schemas.microsoft.com/office/drawing/2014/main" id="{90B62D98-9A5A-B141-A8C8-CA4775143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6107" r="6974" b="9736"/>
          <a:stretch/>
        </p:blipFill>
        <p:spPr bwMode="auto">
          <a:xfrm>
            <a:off x="2540496" y="4769367"/>
            <a:ext cx="855197" cy="9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uman icon in circle Royalty Free Vector Image">
            <a:extLst>
              <a:ext uri="{FF2B5EF4-FFF2-40B4-BE49-F238E27FC236}">
                <a16:creationId xmlns:a16="http://schemas.microsoft.com/office/drawing/2014/main" id="{240999A0-D4A7-0B4E-A306-485A5227F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6107" r="6974" b="9736"/>
          <a:stretch/>
        </p:blipFill>
        <p:spPr bwMode="auto">
          <a:xfrm>
            <a:off x="3545688" y="4769368"/>
            <a:ext cx="855197" cy="9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uman icon in circle Royalty Free Vector Image">
            <a:extLst>
              <a:ext uri="{FF2B5EF4-FFF2-40B4-BE49-F238E27FC236}">
                <a16:creationId xmlns:a16="http://schemas.microsoft.com/office/drawing/2014/main" id="{29B48DCD-4F47-E042-AF47-607CBD368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6107" r="6974" b="9736"/>
          <a:stretch/>
        </p:blipFill>
        <p:spPr bwMode="auto">
          <a:xfrm>
            <a:off x="4550880" y="4769368"/>
            <a:ext cx="855197" cy="9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uman icon in circle Royalty Free Vector Image">
            <a:extLst>
              <a:ext uri="{FF2B5EF4-FFF2-40B4-BE49-F238E27FC236}">
                <a16:creationId xmlns:a16="http://schemas.microsoft.com/office/drawing/2014/main" id="{CBB0E1C8-F728-144F-85E8-4011F9041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6107" r="6974" b="9736"/>
          <a:stretch/>
        </p:blipFill>
        <p:spPr bwMode="auto">
          <a:xfrm>
            <a:off x="5556072" y="4769367"/>
            <a:ext cx="855197" cy="9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uman icon in circle Royalty Free Vector Image">
            <a:extLst>
              <a:ext uri="{FF2B5EF4-FFF2-40B4-BE49-F238E27FC236}">
                <a16:creationId xmlns:a16="http://schemas.microsoft.com/office/drawing/2014/main" id="{4DB80E00-A2BC-DD43-A9DB-4D519C892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6107" r="6974" b="9736"/>
          <a:stretch/>
        </p:blipFill>
        <p:spPr bwMode="auto">
          <a:xfrm>
            <a:off x="6561264" y="4803414"/>
            <a:ext cx="855197" cy="90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E5B56E7B-9522-6B40-B2F4-08510549CF12}"/>
              </a:ext>
            </a:extLst>
          </p:cNvPr>
          <p:cNvSpPr txBox="1"/>
          <p:nvPr/>
        </p:nvSpPr>
        <p:spPr>
          <a:xfrm>
            <a:off x="1818031" y="2974206"/>
            <a:ext cx="920765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a</a:t>
            </a:r>
            <a:r>
              <a:rPr kumimoji="1" lang="zh-CN" altLang="en-US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problem</a:t>
            </a:r>
            <a:endParaRPr kumimoji="1" lang="zh-CN" altLang="en-US" sz="14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F173A2-B455-0E4F-BF3B-79EA2C0F66AD}"/>
              </a:ext>
            </a:extLst>
          </p:cNvPr>
          <p:cNvSpPr txBox="1"/>
          <p:nvPr/>
        </p:nvSpPr>
        <p:spPr>
          <a:xfrm>
            <a:off x="3000936" y="2753611"/>
            <a:ext cx="955583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Papers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Talks</a:t>
            </a:r>
            <a:endParaRPr kumimoji="1" lang="zh-CN" altLang="en-US" sz="14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7D1E0D6-D03A-1B43-A9EA-A1BADEE2A7CA}"/>
              </a:ext>
            </a:extLst>
          </p:cNvPr>
          <p:cNvSpPr txBox="1"/>
          <p:nvPr/>
        </p:nvSpPr>
        <p:spPr>
          <a:xfrm>
            <a:off x="6057976" y="2765202"/>
            <a:ext cx="946093" cy="7386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Drafts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Slides</a:t>
            </a:r>
            <a:endParaRPr kumimoji="1" lang="zh-CN" altLang="en-US" sz="14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1580D33-5616-0F44-A0EF-AB37F411E3A0}"/>
              </a:ext>
            </a:extLst>
          </p:cNvPr>
          <p:cNvSpPr txBox="1"/>
          <p:nvPr/>
        </p:nvSpPr>
        <p:spPr>
          <a:xfrm>
            <a:off x="7646066" y="2791131"/>
            <a:ext cx="1457066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Submissions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4F4F4"/>
                </a:solidFill>
                <a:latin typeface="Gill Sans MT" panose="020B0502020104020203" pitchFamily="34" charset="0"/>
              </a:rPr>
              <a:t>Presentations</a:t>
            </a:r>
            <a:endParaRPr kumimoji="1" lang="zh-CN" altLang="en-US" sz="14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2991F0A-D088-694D-98B9-34F7A27CEC0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2738796" y="3122943"/>
            <a:ext cx="262140" cy="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4513C2F-1B6E-7A41-A4CB-6A83D4C07382}"/>
              </a:ext>
            </a:extLst>
          </p:cNvPr>
          <p:cNvCxnSpPr>
            <a:cxnSpLocks/>
          </p:cNvCxnSpPr>
          <p:nvPr/>
        </p:nvCxnSpPr>
        <p:spPr>
          <a:xfrm>
            <a:off x="7045028" y="2891419"/>
            <a:ext cx="50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750D485-32F1-4D43-94CC-CE89D7B20A68}"/>
              </a:ext>
            </a:extLst>
          </p:cNvPr>
          <p:cNvCxnSpPr>
            <a:cxnSpLocks/>
          </p:cNvCxnSpPr>
          <p:nvPr/>
        </p:nvCxnSpPr>
        <p:spPr>
          <a:xfrm>
            <a:off x="7045028" y="3165767"/>
            <a:ext cx="50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5FB6D10-1803-2F47-A731-379AE7B21ABF}"/>
              </a:ext>
            </a:extLst>
          </p:cNvPr>
          <p:cNvCxnSpPr>
            <a:cxnSpLocks/>
          </p:cNvCxnSpPr>
          <p:nvPr/>
        </p:nvCxnSpPr>
        <p:spPr>
          <a:xfrm>
            <a:off x="7045028" y="3427148"/>
            <a:ext cx="50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DD1930C-7DBA-2E41-BC61-5696082B7A95}"/>
              </a:ext>
            </a:extLst>
          </p:cNvPr>
          <p:cNvCxnSpPr>
            <a:cxnSpLocks/>
            <a:stCxn id="29" idx="3"/>
            <a:endCxn id="22" idx="1"/>
          </p:cNvCxnSpPr>
          <p:nvPr/>
        </p:nvCxnSpPr>
        <p:spPr>
          <a:xfrm>
            <a:off x="3956519" y="3122943"/>
            <a:ext cx="711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E7FCDC33-2D07-5547-A888-D8851A9E22F1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5353051" y="3122943"/>
            <a:ext cx="704925" cy="1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CE159179-99A8-4643-8CD3-1DA1A0F3834B}"/>
              </a:ext>
            </a:extLst>
          </p:cNvPr>
          <p:cNvCxnSpPr>
            <a:cxnSpLocks/>
            <a:stCxn id="30" idx="0"/>
            <a:endCxn id="28" idx="0"/>
          </p:cNvCxnSpPr>
          <p:nvPr/>
        </p:nvCxnSpPr>
        <p:spPr>
          <a:xfrm rot="16200000" flipH="1" flipV="1">
            <a:off x="4300217" y="743399"/>
            <a:ext cx="209004" cy="4252609"/>
          </a:xfrm>
          <a:prstGeom prst="curvedConnector3">
            <a:avLst>
              <a:gd name="adj1" fmla="val -182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95627E8B-41F7-D743-A1CA-D2D383E7F798}"/>
              </a:ext>
            </a:extLst>
          </p:cNvPr>
          <p:cNvSpPr/>
          <p:nvPr/>
        </p:nvSpPr>
        <p:spPr>
          <a:xfrm>
            <a:off x="2283497" y="4534063"/>
            <a:ext cx="5466945" cy="1305347"/>
          </a:xfrm>
          <a:prstGeom prst="round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pic>
        <p:nvPicPr>
          <p:cNvPr id="42" name="Picture 4" descr="Human icon in circle Royalty Free Vector Image">
            <a:extLst>
              <a:ext uri="{FF2B5EF4-FFF2-40B4-BE49-F238E27FC236}">
                <a16:creationId xmlns:a16="http://schemas.microsoft.com/office/drawing/2014/main" id="{0FE0323E-FF95-0C4F-B590-A706A60C5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" t="6107" r="6974" b="9736"/>
          <a:stretch/>
        </p:blipFill>
        <p:spPr bwMode="auto">
          <a:xfrm>
            <a:off x="8007441" y="4803413"/>
            <a:ext cx="855197" cy="904671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CFE07931-1D32-8142-BD2B-FBCCB0E637C3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5010370" y="3449235"/>
            <a:ext cx="6600" cy="108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CC1EF2F-EAA2-B248-9A6F-3203B3B0805A}"/>
              </a:ext>
            </a:extLst>
          </p:cNvPr>
          <p:cNvSpPr txBox="1"/>
          <p:nvPr/>
        </p:nvSpPr>
        <p:spPr>
          <a:xfrm>
            <a:off x="2384974" y="4164730"/>
            <a:ext cx="116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your</a:t>
            </a:r>
            <a:r>
              <a:rPr kumimoji="1" lang="zh-CN" altLang="en-US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alumni</a:t>
            </a:r>
            <a:endParaRPr kumimoji="1" lang="zh-CN" altLang="en-US" sz="16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7C2B43D-EC51-2148-B3DA-B63C95E4A6DE}"/>
              </a:ext>
            </a:extLst>
          </p:cNvPr>
          <p:cNvSpPr txBox="1"/>
          <p:nvPr/>
        </p:nvSpPr>
        <p:spPr>
          <a:xfrm>
            <a:off x="5255108" y="3963277"/>
            <a:ext cx="1298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communicate</a:t>
            </a:r>
            <a:endParaRPr kumimoji="1" lang="zh-CN" altLang="en-US" sz="16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AA621A-6BE9-A14A-B1A5-185CDAAE8F0C}"/>
              </a:ext>
            </a:extLst>
          </p:cNvPr>
          <p:cNvSpPr txBox="1"/>
          <p:nvPr/>
        </p:nvSpPr>
        <p:spPr>
          <a:xfrm>
            <a:off x="7766099" y="4156421"/>
            <a:ext cx="1217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new</a:t>
            </a:r>
          </a:p>
          <a:p>
            <a:pPr algn="ctr"/>
            <a:r>
              <a:rPr kumimoji="1" lang="en-US" altLang="zh-CN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collaborator</a:t>
            </a:r>
            <a:endParaRPr kumimoji="1" lang="zh-CN" altLang="en-US" sz="16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65AB981-9113-134F-A06C-9EC8A2692481}"/>
              </a:ext>
            </a:extLst>
          </p:cNvPr>
          <p:cNvSpPr txBox="1"/>
          <p:nvPr/>
        </p:nvSpPr>
        <p:spPr>
          <a:xfrm>
            <a:off x="5294493" y="2824605"/>
            <a:ext cx="822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outputs</a:t>
            </a:r>
            <a:endParaRPr kumimoji="1" lang="zh-CN" altLang="en-US" sz="16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9F6C38-6116-D046-99C4-0D11B29D2358}"/>
              </a:ext>
            </a:extLst>
          </p:cNvPr>
          <p:cNvSpPr txBox="1"/>
          <p:nvPr/>
        </p:nvSpPr>
        <p:spPr>
          <a:xfrm>
            <a:off x="3968592" y="2824605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inputs</a:t>
            </a:r>
            <a:endParaRPr kumimoji="1" lang="zh-CN" altLang="en-US" sz="16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F90245-130B-274C-852A-184EA118859E}"/>
              </a:ext>
            </a:extLst>
          </p:cNvPr>
          <p:cNvSpPr txBox="1"/>
          <p:nvPr/>
        </p:nvSpPr>
        <p:spPr>
          <a:xfrm>
            <a:off x="4197538" y="2045870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update</a:t>
            </a:r>
            <a:endParaRPr kumimoji="1" lang="zh-CN" altLang="en-US" sz="16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EEEEF82-9CE3-604E-AB0F-D2CCD3AC079A}"/>
              </a:ext>
            </a:extLst>
          </p:cNvPr>
          <p:cNvSpPr txBox="1"/>
          <p:nvPr/>
        </p:nvSpPr>
        <p:spPr>
          <a:xfrm>
            <a:off x="2455800" y="3631273"/>
            <a:ext cx="998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“explore”</a:t>
            </a:r>
            <a:endParaRPr kumimoji="1" lang="zh-CN" altLang="en-US" sz="16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426F33CA-9F02-A046-971F-5D06E91FF00A}"/>
              </a:ext>
            </a:extLst>
          </p:cNvPr>
          <p:cNvGrpSpPr/>
          <p:nvPr/>
        </p:nvGrpSpPr>
        <p:grpSpPr>
          <a:xfrm>
            <a:off x="253046" y="3186765"/>
            <a:ext cx="1503357" cy="430078"/>
            <a:chOff x="152207" y="1580827"/>
            <a:chExt cx="1777582" cy="573437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D23F8EA-957D-3E40-B891-2926B4097460}"/>
                </a:ext>
              </a:extLst>
            </p:cNvPr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  <p:sp>
          <p:nvSpPr>
            <p:cNvPr id="73" name="等腰三角形 16">
              <a:extLst>
                <a:ext uri="{FF2B5EF4-FFF2-40B4-BE49-F238E27FC236}">
                  <a16:creationId xmlns:a16="http://schemas.microsoft.com/office/drawing/2014/main" id="{86E8E390-8877-BC4F-895B-8A1901F2E106}"/>
                </a:ext>
              </a:extLst>
            </p:cNvPr>
            <p:cNvSpPr/>
            <p:nvPr/>
          </p:nvSpPr>
          <p:spPr>
            <a:xfrm rot="5400000">
              <a:off x="1600063" y="1804553"/>
              <a:ext cx="495945" cy="163507"/>
            </a:xfrm>
            <a:prstGeom prst="triangle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</p:grpSp>
      <p:sp>
        <p:nvSpPr>
          <p:cNvPr id="74" name="文本框 73">
            <a:hlinkClick r:id="" action="ppaction://noaction"/>
            <a:extLst>
              <a:ext uri="{FF2B5EF4-FFF2-40B4-BE49-F238E27FC236}">
                <a16:creationId xmlns:a16="http://schemas.microsoft.com/office/drawing/2014/main" id="{F9BF8093-AC99-1A48-9E83-5224BA99ECED}"/>
              </a:ext>
            </a:extLst>
          </p:cNvPr>
          <p:cNvSpPr txBox="1"/>
          <p:nvPr/>
        </p:nvSpPr>
        <p:spPr>
          <a:xfrm>
            <a:off x="217832" y="323672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hlinkClick r:id="" action="ppaction://noaction"/>
            <a:extLst>
              <a:ext uri="{FF2B5EF4-FFF2-40B4-BE49-F238E27FC236}">
                <a16:creationId xmlns:a16="http://schemas.microsoft.com/office/drawing/2014/main" id="{B1766D61-BBB5-1D40-A510-5EEB99B34F33}"/>
              </a:ext>
            </a:extLst>
          </p:cNvPr>
          <p:cNvSpPr txBox="1"/>
          <p:nvPr/>
        </p:nvSpPr>
        <p:spPr>
          <a:xfrm>
            <a:off x="217832" y="2732075"/>
            <a:ext cx="14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hlinkClick r:id="" action="ppaction://noaction"/>
            <a:extLst>
              <a:ext uri="{FF2B5EF4-FFF2-40B4-BE49-F238E27FC236}">
                <a16:creationId xmlns:a16="http://schemas.microsoft.com/office/drawing/2014/main" id="{4B51CFB3-CA3C-3D4B-933A-5135FFDF1186}"/>
              </a:ext>
            </a:extLst>
          </p:cNvPr>
          <p:cNvSpPr txBox="1"/>
          <p:nvPr/>
        </p:nvSpPr>
        <p:spPr>
          <a:xfrm>
            <a:off x="217832" y="374137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Suggestions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hlinkClick r:id="" action="ppaction://noaction"/>
            <a:extLst>
              <a:ext uri="{FF2B5EF4-FFF2-40B4-BE49-F238E27FC236}">
                <a16:creationId xmlns:a16="http://schemas.microsoft.com/office/drawing/2014/main" id="{52B51CBB-507A-E541-85D5-CD6B7BB00DC8}"/>
              </a:ext>
            </a:extLst>
          </p:cNvPr>
          <p:cNvSpPr txBox="1"/>
          <p:nvPr/>
        </p:nvSpPr>
        <p:spPr>
          <a:xfrm>
            <a:off x="217831" y="22274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Biography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80" name="曲线连接符 79">
            <a:extLst>
              <a:ext uri="{FF2B5EF4-FFF2-40B4-BE49-F238E27FC236}">
                <a16:creationId xmlns:a16="http://schemas.microsoft.com/office/drawing/2014/main" id="{638C399C-C645-5745-A1E1-721F8D3A2776}"/>
              </a:ext>
            </a:extLst>
          </p:cNvPr>
          <p:cNvCxnSpPr>
            <a:cxnSpLocks/>
            <a:stCxn id="30" idx="0"/>
            <a:endCxn id="29" idx="0"/>
          </p:cNvCxnSpPr>
          <p:nvPr/>
        </p:nvCxnSpPr>
        <p:spPr>
          <a:xfrm rot="16200000" flipV="1">
            <a:off x="4999081" y="1233259"/>
            <a:ext cx="11591" cy="3052295"/>
          </a:xfrm>
          <a:prstGeom prst="curvedConnector3">
            <a:avLst>
              <a:gd name="adj1" fmla="val 2982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A13675AD-FFD4-814F-AD10-DB75C95DDCCA}"/>
              </a:ext>
            </a:extLst>
          </p:cNvPr>
          <p:cNvSpPr txBox="1"/>
          <p:nvPr/>
        </p:nvSpPr>
        <p:spPr>
          <a:xfrm>
            <a:off x="6745749" y="366637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4F4F4"/>
                </a:solidFill>
                <a:latin typeface="Gill Sans MT" panose="020B0502020104020203" pitchFamily="34" charset="0"/>
              </a:rPr>
              <a:t>“exploit”</a:t>
            </a:r>
            <a:endParaRPr kumimoji="1" lang="zh-CN" altLang="en-US" sz="1600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8D8813D-4C7D-0E4D-A514-0CEE1B728CBC}"/>
              </a:ext>
            </a:extLst>
          </p:cNvPr>
          <p:cNvSpPr txBox="1"/>
          <p:nvPr/>
        </p:nvSpPr>
        <p:spPr>
          <a:xfrm>
            <a:off x="1788362" y="1634828"/>
            <a:ext cx="266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>
                <a:solidFill>
                  <a:srgbClr val="F4F4F4"/>
                </a:solidFill>
                <a:latin typeface="Gill Sans MT" panose="020B0502020104020203" pitchFamily="34" charset="0"/>
              </a:rPr>
              <a:t>My</a:t>
            </a:r>
            <a:r>
              <a:rPr kumimoji="1" lang="zh-CN" altLang="en-US" sz="1800" b="1" dirty="0">
                <a:solidFill>
                  <a:srgbClr val="F4F4F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b="1" dirty="0">
                <a:solidFill>
                  <a:srgbClr val="F4F4F4"/>
                </a:solidFill>
                <a:latin typeface="Gill Sans MT" panose="020B0502020104020203" pitchFamily="34" charset="0"/>
              </a:rPr>
              <a:t>Working</a:t>
            </a:r>
            <a:r>
              <a:rPr kumimoji="1" lang="zh-CN" altLang="en-US" sz="1800" b="1" dirty="0">
                <a:solidFill>
                  <a:srgbClr val="F4F4F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1800" b="1" dirty="0">
                <a:solidFill>
                  <a:srgbClr val="F4F4F4"/>
                </a:solidFill>
                <a:latin typeface="Gill Sans MT" panose="020B0502020104020203" pitchFamily="34" charset="0"/>
              </a:rPr>
              <a:t>Flow:</a:t>
            </a:r>
            <a:endParaRPr kumimoji="1" lang="zh-CN" altLang="en-US" sz="1800" b="1" dirty="0">
              <a:solidFill>
                <a:srgbClr val="F4F4F4"/>
              </a:solidFill>
              <a:latin typeface="Gill Sans MT" panose="020B0502020104020203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18279E0-65E1-7A45-9E90-15B59E8BD1CE}"/>
              </a:ext>
            </a:extLst>
          </p:cNvPr>
          <p:cNvSpPr txBox="1"/>
          <p:nvPr/>
        </p:nvSpPr>
        <p:spPr>
          <a:xfrm>
            <a:off x="4748757" y="2455273"/>
            <a:ext cx="52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you</a:t>
            </a:r>
            <a:endParaRPr kumimoji="1" lang="zh-CN" alt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627BDB-705E-AC44-9A5F-BFFC93C70C13}"/>
              </a:ext>
            </a:extLst>
          </p:cNvPr>
          <p:cNvSpPr txBox="1"/>
          <p:nvPr/>
        </p:nvSpPr>
        <p:spPr>
          <a:xfrm>
            <a:off x="2784880" y="6061874"/>
            <a:ext cx="494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Output,</a:t>
            </a:r>
            <a:r>
              <a:rPr kumimoji="1" lang="zh-CN" altLang="en-US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get</a:t>
            </a:r>
            <a:r>
              <a:rPr kumimoji="1" lang="zh-CN" altLang="en-US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feedback,</a:t>
            </a:r>
            <a:r>
              <a:rPr kumimoji="1" lang="zh-CN" altLang="en-US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and</a:t>
            </a:r>
            <a:r>
              <a:rPr kumimoji="1" lang="zh-CN" altLang="en-US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sz="2400" b="1" dirty="0">
                <a:solidFill>
                  <a:srgbClr val="FF9904"/>
                </a:solidFill>
                <a:latin typeface="Gill Sans MT" panose="020B0502020104020203" pitchFamily="34" charset="0"/>
              </a:rPr>
              <a:t>update</a:t>
            </a:r>
            <a:endParaRPr kumimoji="1" lang="zh-CN" altLang="en-US" sz="2400" b="1" dirty="0">
              <a:solidFill>
                <a:srgbClr val="FF9904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8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4D29-EA13-E54F-920E-46579E8B8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512" y="179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How</a:t>
            </a:r>
            <a:r>
              <a:rPr lang="zh-CN" altLang="en-US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research?</a:t>
            </a:r>
            <a:endParaRPr lang="zh-CN" altLang="en-US" dirty="0">
              <a:solidFill>
                <a:srgbClr val="F7B902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6EAD4-8F82-E14C-ACEB-15BD1BC14D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062" y="1212453"/>
            <a:ext cx="7143938" cy="32319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My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research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life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doing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research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(70%)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take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courses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&amp;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teaching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assistant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(15%)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sports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travel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(10%)</a:t>
            </a:r>
          </a:p>
          <a:p>
            <a:pPr lvl="1">
              <a:lnSpc>
                <a:spcPct val="13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other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stuff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in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my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lab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(5%)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53330" y="394854"/>
            <a:ext cx="713446" cy="535853"/>
            <a:chOff x="7586663" y="2316885"/>
            <a:chExt cx="713446" cy="535853"/>
          </a:xfrm>
        </p:grpSpPr>
        <p:sp>
          <p:nvSpPr>
            <p:cNvPr id="5" name="椭圆 4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3046" y="3186765"/>
            <a:ext cx="1503357" cy="430078"/>
            <a:chOff x="152207" y="1580827"/>
            <a:chExt cx="1777582" cy="573437"/>
          </a:xfrm>
        </p:grpSpPr>
        <p:sp>
          <p:nvSpPr>
            <p:cNvPr id="16" name="矩形 15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1600063" y="1804553"/>
              <a:ext cx="495945" cy="163507"/>
            </a:xfrm>
            <a:prstGeom prst="triangle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文本框 17">
            <a:hlinkClick r:id="" action="ppaction://noaction"/>
          </p:cNvPr>
          <p:cNvSpPr txBox="1"/>
          <p:nvPr/>
        </p:nvSpPr>
        <p:spPr>
          <a:xfrm>
            <a:off x="217832" y="323672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hlinkClick r:id="" action="ppaction://noaction"/>
          </p:cNvPr>
          <p:cNvSpPr txBox="1"/>
          <p:nvPr/>
        </p:nvSpPr>
        <p:spPr>
          <a:xfrm>
            <a:off x="217832" y="2732075"/>
            <a:ext cx="14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hlinkClick r:id="" action="ppaction://noaction"/>
          </p:cNvPr>
          <p:cNvSpPr txBox="1"/>
          <p:nvPr/>
        </p:nvSpPr>
        <p:spPr>
          <a:xfrm>
            <a:off x="217832" y="374137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Suggestions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hlinkClick r:id="" action="ppaction://noaction"/>
          </p:cNvPr>
          <p:cNvSpPr txBox="1"/>
          <p:nvPr/>
        </p:nvSpPr>
        <p:spPr>
          <a:xfrm>
            <a:off x="217831" y="22274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Biography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8315AF-D743-4D4A-BB64-4904F1BCB365}"/>
              </a:ext>
            </a:extLst>
          </p:cNvPr>
          <p:cNvSpPr txBox="1"/>
          <p:nvPr/>
        </p:nvSpPr>
        <p:spPr>
          <a:xfrm>
            <a:off x="2391905" y="4944226"/>
            <a:ext cx="436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1" dirty="0">
                <a:solidFill>
                  <a:srgbClr val="FF9904"/>
                </a:solidFill>
              </a:rPr>
              <a:t>Everyday</a:t>
            </a:r>
            <a:r>
              <a:rPr kumimoji="1" lang="zh-CN" altLang="en-US" sz="24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FF9904"/>
                </a:solidFill>
              </a:rPr>
              <a:t>can</a:t>
            </a:r>
            <a:r>
              <a:rPr kumimoji="1" lang="zh-CN" altLang="en-US" sz="24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FF9904"/>
                </a:solidFill>
              </a:rPr>
              <a:t>be</a:t>
            </a:r>
            <a:r>
              <a:rPr kumimoji="1" lang="zh-CN" altLang="en-US" sz="24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FF9904"/>
                </a:solidFill>
              </a:rPr>
              <a:t>a</a:t>
            </a:r>
            <a:r>
              <a:rPr kumimoji="1" lang="zh-CN" altLang="en-US" sz="24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FF9904"/>
                </a:solidFill>
              </a:rPr>
              <a:t>Saturday</a:t>
            </a:r>
          </a:p>
          <a:p>
            <a:r>
              <a:rPr kumimoji="1" lang="en-US" altLang="zh-CN" sz="2400" b="1" i="1" dirty="0">
                <a:solidFill>
                  <a:srgbClr val="FF9904"/>
                </a:solidFill>
              </a:rPr>
              <a:t>But,</a:t>
            </a:r>
            <a:r>
              <a:rPr kumimoji="1" lang="zh-CN" altLang="en-US" sz="24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FF9904"/>
                </a:solidFill>
              </a:rPr>
              <a:t>we</a:t>
            </a:r>
            <a:r>
              <a:rPr kumimoji="1" lang="zh-CN" altLang="en-US" sz="24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FF9904"/>
                </a:solidFill>
              </a:rPr>
              <a:t>work</a:t>
            </a:r>
            <a:r>
              <a:rPr kumimoji="1" lang="zh-CN" altLang="en-US" sz="24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FF9904"/>
                </a:solidFill>
              </a:rPr>
              <a:t>on</a:t>
            </a:r>
            <a:r>
              <a:rPr kumimoji="1" lang="zh-CN" altLang="en-US" sz="2400" b="1" i="1" dirty="0">
                <a:solidFill>
                  <a:srgbClr val="FF9904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FF9904"/>
                </a:solidFill>
              </a:rPr>
              <a:t>Saturday…</a:t>
            </a:r>
            <a:endParaRPr kumimoji="1" lang="zh-CN" altLang="en-US" sz="2400" b="1" i="1" dirty="0">
              <a:solidFill>
                <a:srgbClr val="FF99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4D29-EA13-E54F-920E-46579E8B8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512" y="179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How</a:t>
            </a:r>
            <a:r>
              <a:rPr lang="zh-CN" altLang="en-US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research?</a:t>
            </a:r>
            <a:endParaRPr lang="zh-CN" altLang="en-US" dirty="0">
              <a:solidFill>
                <a:srgbClr val="F7B902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6EAD4-8F82-E14C-ACEB-15BD1BC14D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062" y="1212454"/>
            <a:ext cx="7143938" cy="63647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My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research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life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“work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hard”</a:t>
            </a:r>
            <a:endParaRPr kumimoji="1" lang="zh-CN" alt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53330" y="394854"/>
            <a:ext cx="713446" cy="535853"/>
            <a:chOff x="7586663" y="2316885"/>
            <a:chExt cx="713446" cy="535853"/>
          </a:xfrm>
        </p:grpSpPr>
        <p:sp>
          <p:nvSpPr>
            <p:cNvPr id="5" name="椭圆 4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3046" y="3186765"/>
            <a:ext cx="1503357" cy="430078"/>
            <a:chOff x="152207" y="1580827"/>
            <a:chExt cx="1777582" cy="573437"/>
          </a:xfrm>
        </p:grpSpPr>
        <p:sp>
          <p:nvSpPr>
            <p:cNvPr id="16" name="矩形 15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1600063" y="1804553"/>
              <a:ext cx="495945" cy="163507"/>
            </a:xfrm>
            <a:prstGeom prst="triangle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文本框 17">
            <a:hlinkClick r:id="" action="ppaction://noaction"/>
          </p:cNvPr>
          <p:cNvSpPr txBox="1"/>
          <p:nvPr/>
        </p:nvSpPr>
        <p:spPr>
          <a:xfrm>
            <a:off x="217832" y="323672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hlinkClick r:id="" action="ppaction://noaction"/>
          </p:cNvPr>
          <p:cNvSpPr txBox="1"/>
          <p:nvPr/>
        </p:nvSpPr>
        <p:spPr>
          <a:xfrm>
            <a:off x="217832" y="2732075"/>
            <a:ext cx="14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hlinkClick r:id="" action="ppaction://noaction"/>
          </p:cNvPr>
          <p:cNvSpPr txBox="1"/>
          <p:nvPr/>
        </p:nvSpPr>
        <p:spPr>
          <a:xfrm>
            <a:off x="217832" y="374137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Suggestions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hlinkClick r:id="" action="ppaction://noaction"/>
          </p:cNvPr>
          <p:cNvSpPr txBox="1"/>
          <p:nvPr/>
        </p:nvSpPr>
        <p:spPr>
          <a:xfrm>
            <a:off x="217831" y="22274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Biography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94C582-AD5F-A24D-927B-AF7B63C8A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855" y="1932019"/>
            <a:ext cx="3010161" cy="22567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82622A-BA88-E24C-8619-4AAB682A3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64" y="1932019"/>
            <a:ext cx="3010162" cy="22567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EA1965-1071-2F4B-8255-DEEAB445F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855" y="4378610"/>
            <a:ext cx="3010161" cy="225673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3D4176-8562-D746-A1B3-3CC84FC3F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064" y="4378610"/>
            <a:ext cx="3010161" cy="22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2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04D29-EA13-E54F-920E-46579E8B84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2512" y="179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How</a:t>
            </a:r>
            <a:r>
              <a:rPr lang="zh-CN" altLang="en-US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dirty="0">
                <a:solidFill>
                  <a:srgbClr val="F7B902"/>
                </a:solidFill>
                <a:latin typeface="Gill Sans MT" panose="020B0502020104020203" pitchFamily="34" charset="0"/>
                <a:ea typeface="微软雅黑" panose="020B0503020204020204" pitchFamily="34" charset="-122"/>
                <a:cs typeface="+mn-cs"/>
              </a:rPr>
              <a:t>research?</a:t>
            </a:r>
            <a:endParaRPr lang="zh-CN" altLang="en-US" dirty="0">
              <a:solidFill>
                <a:srgbClr val="F7B902"/>
              </a:solidFill>
              <a:latin typeface="Gill Sans MT" panose="020B0502020104020203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6EAD4-8F82-E14C-ACEB-15BD1BC14D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00062" y="1212454"/>
            <a:ext cx="7143938" cy="63647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My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research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life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|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“play</a:t>
            </a:r>
            <a:r>
              <a:rPr kumimoji="1" lang="zh-CN" alt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Gill Sans MT" panose="020B0502020104020203" pitchFamily="34" charset="0"/>
              </a:rPr>
              <a:t>hard”</a:t>
            </a:r>
            <a:endParaRPr kumimoji="1" lang="zh-CN" altLang="en-US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53330" y="394854"/>
            <a:ext cx="713446" cy="535853"/>
            <a:chOff x="7586663" y="2316885"/>
            <a:chExt cx="713446" cy="535853"/>
          </a:xfrm>
        </p:grpSpPr>
        <p:sp>
          <p:nvSpPr>
            <p:cNvPr id="5" name="椭圆 4"/>
            <p:cNvSpPr/>
            <p:nvPr/>
          </p:nvSpPr>
          <p:spPr>
            <a:xfrm>
              <a:off x="7586663" y="2316885"/>
              <a:ext cx="535853" cy="535853"/>
            </a:xfrm>
            <a:prstGeom prst="ellipse">
              <a:avLst/>
            </a:prstGeom>
            <a:solidFill>
              <a:srgbClr val="F7B9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7944922" y="2497551"/>
              <a:ext cx="355187" cy="355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3046" y="3186765"/>
            <a:ext cx="1503357" cy="430078"/>
            <a:chOff x="152207" y="1580827"/>
            <a:chExt cx="1777582" cy="573437"/>
          </a:xfrm>
        </p:grpSpPr>
        <p:sp>
          <p:nvSpPr>
            <p:cNvPr id="16" name="矩形 15"/>
            <p:cNvSpPr/>
            <p:nvPr/>
          </p:nvSpPr>
          <p:spPr>
            <a:xfrm>
              <a:off x="152207" y="1580827"/>
              <a:ext cx="1454244" cy="573437"/>
            </a:xfrm>
            <a:prstGeom prst="rect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5400000">
              <a:off x="1600063" y="1804553"/>
              <a:ext cx="495945" cy="163507"/>
            </a:xfrm>
            <a:prstGeom prst="triangle">
              <a:avLst/>
            </a:prstGeom>
            <a:solidFill>
              <a:srgbClr val="FF99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Gill Sans MT" panose="020B0502020104020203" pitchFamily="34" charset="0"/>
              </a:endParaRPr>
            </a:p>
          </p:txBody>
        </p:sp>
      </p:grpSp>
      <p:sp>
        <p:nvSpPr>
          <p:cNvPr id="18" name="文本框 17">
            <a:hlinkClick r:id="" action="ppaction://noaction"/>
          </p:cNvPr>
          <p:cNvSpPr txBox="1"/>
          <p:nvPr/>
        </p:nvSpPr>
        <p:spPr>
          <a:xfrm>
            <a:off x="217832" y="3236726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How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hlinkClick r:id="" action="ppaction://noaction"/>
          </p:cNvPr>
          <p:cNvSpPr txBox="1"/>
          <p:nvPr/>
        </p:nvSpPr>
        <p:spPr>
          <a:xfrm>
            <a:off x="217832" y="2732075"/>
            <a:ext cx="1493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Why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research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hlinkClick r:id="" action="ppaction://noaction"/>
          </p:cNvPr>
          <p:cNvSpPr txBox="1"/>
          <p:nvPr/>
        </p:nvSpPr>
        <p:spPr>
          <a:xfrm>
            <a:off x="217832" y="374137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Suggestions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hlinkClick r:id="" action="ppaction://noaction"/>
          </p:cNvPr>
          <p:cNvSpPr txBox="1"/>
          <p:nvPr/>
        </p:nvSpPr>
        <p:spPr>
          <a:xfrm>
            <a:off x="217831" y="22274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微软雅黑" panose="020B0503020204020204" pitchFamily="34" charset="-122"/>
              </a:rPr>
              <a:t>Biography</a:t>
            </a:r>
            <a:endParaRPr lang="zh-CN" altLang="en-US" sz="1600" dirty="0">
              <a:solidFill>
                <a:schemeClr val="bg1"/>
              </a:solidFill>
              <a:latin typeface="Gill Sans MT" panose="020B05020201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30D5DD9-1FEA-774B-A933-48EBEE21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640" y="1878154"/>
            <a:ext cx="1651980" cy="22017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B32B89-23DA-6941-9949-8F457F0BC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793" y="1871689"/>
            <a:ext cx="2954100" cy="22147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FFBA3C-785A-6F48-8DCE-57A695F96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442" y="4273493"/>
            <a:ext cx="1810451" cy="24101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5A7EA4-8FE3-4846-BCD5-84D4F299627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2400"/>
          <a:stretch/>
        </p:blipFill>
        <p:spPr>
          <a:xfrm>
            <a:off x="2659751" y="4273494"/>
            <a:ext cx="2802586" cy="241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67df27a3144345ba339c82152959ad3dd7d5b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10747</TotalTime>
  <Words>526</Words>
  <Application>Microsoft Macintosh PowerPoint</Application>
  <PresentationFormat>全屏显示(4:3)</PresentationFormat>
  <Paragraphs>156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Cambria Math</vt:lpstr>
      <vt:lpstr>Gill Sans MT</vt:lpstr>
      <vt:lpstr>Office 主题</vt:lpstr>
      <vt:lpstr>PowerPoint 演示文稿</vt:lpstr>
      <vt:lpstr>Biography</vt:lpstr>
      <vt:lpstr>Why research?</vt:lpstr>
      <vt:lpstr>Why research?</vt:lpstr>
      <vt:lpstr>Why research?</vt:lpstr>
      <vt:lpstr>How research?</vt:lpstr>
      <vt:lpstr>How research?</vt:lpstr>
      <vt:lpstr>How research?</vt:lpstr>
      <vt:lpstr>How research?</vt:lpstr>
      <vt:lpstr>Suggestions</vt:lpstr>
      <vt:lpstr>Suggestions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466739402</dc:creator>
  <cp:lastModifiedBy>Zhou Zhanke</cp:lastModifiedBy>
  <cp:revision>987</cp:revision>
  <dcterms:created xsi:type="dcterms:W3CDTF">2015-03-25T15:45:00Z</dcterms:created>
  <dcterms:modified xsi:type="dcterms:W3CDTF">2024-05-24T02:12:51Z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