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76" r:id="rId3"/>
    <p:sldId id="358" r:id="rId5"/>
    <p:sldId id="360" r:id="rId6"/>
    <p:sldId id="361" r:id="rId7"/>
    <p:sldId id="363" r:id="rId8"/>
    <p:sldId id="362" r:id="rId9"/>
    <p:sldId id="364" r:id="rId10"/>
    <p:sldId id="297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C8"/>
    <a:srgbClr val="FF2F2F"/>
    <a:srgbClr val="124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4" autoAdjust="0"/>
    <p:restoredTop sz="92131" autoAdjust="0"/>
  </p:normalViewPr>
  <p:slideViewPr>
    <p:cSldViewPr>
      <p:cViewPr varScale="1">
        <p:scale>
          <a:sx n="55" d="100"/>
          <a:sy n="55" d="100"/>
        </p:scale>
        <p:origin x="48" y="225"/>
      </p:cViewPr>
      <p:guideLst>
        <p:guide orient="horz" pos="2258"/>
        <p:guide pos="37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C869B-4E6D-4609-9A47-34E4B85586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3F875-6694-48BD-B4E6-D937FF2860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sz="4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9" name="Picture 20" descr="hust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52886" cy="62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14" y="212868"/>
            <a:ext cx="950786" cy="3631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183" y="612505"/>
            <a:ext cx="8352367" cy="647700"/>
          </a:xfrm>
        </p:spPr>
        <p:txBody>
          <a:bodyPr/>
          <a:lstStyle>
            <a:lvl1pPr>
              <a:defRPr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</a:fld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006" y="6451828"/>
            <a:ext cx="3860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12958" y="6451828"/>
            <a:ext cx="2844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7183" y="612505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64528"/>
            <a:ext cx="3719736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Picture 20" descr="hust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62362" cy="63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642" y="226540"/>
            <a:ext cx="950786" cy="363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6777" y="2493203"/>
            <a:ext cx="10847916" cy="1871663"/>
          </a:xfrm>
        </p:spPr>
        <p:txBody>
          <a:bodyPr/>
          <a:lstStyle/>
          <a:p>
            <a:r>
              <a:rPr lang="zh-CN" altLang="en-US" sz="5400" dirty="0"/>
              <a:t>微机原理 实验二</a:t>
            </a:r>
            <a:endParaRPr lang="zh-CN" altLang="en-US" sz="5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777644" y="4545981"/>
          <a:ext cx="420491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911"/>
              </a:tblGrid>
              <a:tr h="324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第六组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潘子晴 周展科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24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2019.08.21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设计思路</a:t>
            </a:r>
            <a:r>
              <a:rPr lang="zh-CN" altLang="en-US" sz="2800" dirty="0"/>
              <a:t>及配置</a:t>
            </a:r>
            <a:endParaRPr lang="zh-CN" altLang="en-US" sz="2800" dirty="0"/>
          </a:p>
          <a:p>
            <a:r>
              <a:rPr lang="zh-CN" altLang="en-US" sz="2800" dirty="0"/>
              <a:t>测试结果</a:t>
            </a:r>
            <a:endParaRPr lang="zh-CN" altLang="en-US" sz="2800" dirty="0"/>
          </a:p>
          <a:p>
            <a:r>
              <a:rPr lang="zh-CN" altLang="en-US" sz="2800" dirty="0"/>
              <a:t>所遇问题</a:t>
            </a:r>
            <a:endParaRPr lang="zh-CN" altLang="en-US" sz="2800" dirty="0"/>
          </a:p>
          <a:p>
            <a:r>
              <a:rPr lang="zh-CN" altLang="en-US" sz="2800" dirty="0"/>
              <a:t>改进方案</a:t>
            </a:r>
            <a:endParaRPr lang="zh-CN" altLang="en-US" sz="2800" dirty="0"/>
          </a:p>
          <a:p>
            <a:r>
              <a:rPr lang="zh-CN" altLang="en-US" sz="2800" dirty="0"/>
              <a:t>实验小结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设计思路</a:t>
            </a:r>
            <a:r>
              <a:rPr lang="zh-CN" altLang="en-US" dirty="0">
                <a:sym typeface="+mn-ea"/>
              </a:rPr>
              <a:t>及配置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pic>
        <p:nvPicPr>
          <p:cNvPr id="3" name="图片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39280" y="28575"/>
            <a:ext cx="3515995" cy="6829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>
                <a:sym typeface="+mn-ea"/>
              </a:rPr>
              <a:t>使用</a:t>
            </a:r>
            <a:r>
              <a:rPr lang="en-US" dirty="0">
                <a:sym typeface="+mn-ea"/>
              </a:rPr>
              <a:t>Timer0</a:t>
            </a:r>
            <a:r>
              <a:rPr lang="zh-CN" altLang="en-US" dirty="0">
                <a:sym typeface="+mn-ea"/>
              </a:rPr>
              <a:t>定</a:t>
            </a:r>
            <a:r>
              <a:rPr lang="zh-CN" altLang="en-US" dirty="0">
                <a:sym typeface="+mn-ea"/>
              </a:rPr>
              <a:t>时器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振荡器频率：4MHZ</a:t>
            </a:r>
            <a:endParaRPr lang="zh-CN" altLang="en-US" dirty="0"/>
          </a:p>
          <a:p>
            <a:r>
              <a:rPr lang="zh-CN" altLang="en-US" dirty="0"/>
              <a:t>指令</a:t>
            </a:r>
            <a:r>
              <a:rPr lang="zh-CN" altLang="en-US" dirty="0">
                <a:sym typeface="+mn-ea"/>
              </a:rPr>
              <a:t>频率：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MHZ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分频比</a:t>
            </a:r>
            <a:r>
              <a:rPr lang="zh-CN" altLang="en-US" dirty="0"/>
              <a:t>：1:</a:t>
            </a:r>
            <a:r>
              <a:rPr lang="en-US" altLang="zh-CN" dirty="0"/>
              <a:t>256</a:t>
            </a:r>
            <a:endParaRPr lang="zh-CN" altLang="en-US" dirty="0"/>
          </a:p>
          <a:p>
            <a:r>
              <a:rPr lang="zh-CN" altLang="en-US" dirty="0"/>
              <a:t>软件计数（循环次数）：8</a:t>
            </a:r>
            <a:endParaRPr lang="zh-CN" altLang="en-US" dirty="0"/>
          </a:p>
          <a:p>
            <a:r>
              <a:rPr lang="zh-CN" altLang="en-US" b="1" dirty="0"/>
              <a:t>分频比</a:t>
            </a:r>
            <a:r>
              <a:rPr lang="en-US" altLang="zh-CN" b="1" dirty="0"/>
              <a:t>*</a:t>
            </a:r>
            <a:r>
              <a:rPr lang="zh-CN" altLang="en-US" b="1" dirty="0"/>
              <a:t>定时器计数</a:t>
            </a:r>
            <a:r>
              <a:rPr lang="en-US" altLang="zh-CN" b="1" dirty="0"/>
              <a:t>*</a:t>
            </a:r>
            <a:r>
              <a:rPr lang="zh-CN" altLang="en-US" b="1" dirty="0"/>
              <a:t>软件计数</a:t>
            </a:r>
            <a:r>
              <a:rPr lang="en-US" altLang="zh-CN" b="1" dirty="0"/>
              <a:t>*</a:t>
            </a:r>
            <a:r>
              <a:rPr lang="zh-CN" altLang="en-US" b="1" dirty="0"/>
              <a:t>指令周期</a:t>
            </a:r>
            <a:r>
              <a:rPr lang="en-US" altLang="zh-CN" b="1" dirty="0"/>
              <a:t>=</a:t>
            </a:r>
            <a:r>
              <a:rPr lang="zh-CN" altLang="en-US" b="1" dirty="0"/>
              <a:t>周期</a:t>
            </a:r>
            <a:endParaRPr lang="zh-CN" altLang="en-US" dirty="0"/>
          </a:p>
          <a:p>
            <a:r>
              <a:rPr lang="zh-CN" altLang="en-US" dirty="0"/>
              <a:t>代码所占闪存：</a:t>
            </a:r>
            <a:r>
              <a:rPr lang="en-US" altLang="zh-CN" dirty="0"/>
              <a:t>25words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测试结果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graphicFrame>
        <p:nvGraphicFramePr>
          <p:cNvPr id="9" name="表格 8"/>
          <p:cNvGraphicFramePr/>
          <p:nvPr/>
        </p:nvGraphicFramePr>
        <p:xfrm>
          <a:off x="1024890" y="2157095"/>
          <a:ext cx="10142220" cy="232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370"/>
                <a:gridCol w="1690370"/>
                <a:gridCol w="1690370"/>
                <a:gridCol w="1690370"/>
                <a:gridCol w="1880870"/>
                <a:gridCol w="1499870"/>
              </a:tblGrid>
              <a:tr h="83312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预期周期</a:t>
                      </a: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软件仿真</a:t>
                      </a: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软件仿真误差</a:t>
                      </a: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实际测量值</a:t>
                      </a: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测量值</a:t>
                      </a:r>
                      <a:endParaRPr lang="zh-CN" altLang="en-US" sz="2400" b="1"/>
                    </a:p>
                    <a:p>
                      <a:pPr>
                        <a:buNone/>
                      </a:pPr>
                      <a:r>
                        <a:rPr lang="zh-CN" altLang="en-US" sz="2400" b="1"/>
                        <a:t>误差</a:t>
                      </a:r>
                      <a:endParaRPr lang="zh-CN" altLang="en-US" sz="2400" b="1"/>
                    </a:p>
                  </a:txBody>
                  <a:tcPr/>
                </a:tc>
              </a:tr>
              <a:tr h="4959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Timer0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1.0s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1.0000482</a:t>
                      </a:r>
                      <a:r>
                        <a:rPr lang="en-US" altLang="zh-CN" sz="2400" b="1"/>
                        <a:t>s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0.00482%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1.008500</a:t>
                      </a:r>
                      <a:r>
                        <a:rPr lang="en-US" altLang="zh-CN" sz="2400" b="1"/>
                        <a:t>s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0.8500%</a:t>
                      </a:r>
                      <a:endParaRPr lang="en-US" altLang="zh-CN" sz="2400" b="1"/>
                    </a:p>
                  </a:txBody>
                  <a:tcPr/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Timer1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1.0s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1.0000340s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0.00340%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1.002000s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0.2000%</a:t>
                      </a:r>
                      <a:endParaRPr lang="en-US" altLang="zh-CN" sz="2400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所遇问题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52598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Debug</a:t>
            </a:r>
            <a:endParaRPr lang="en-US" altLang="zh-CN" dirty="0"/>
          </a:p>
          <a:p>
            <a:pPr lvl="1"/>
            <a:r>
              <a:rPr lang="zh-CN" altLang="en-US" sz="2000" dirty="0"/>
              <a:t>路径中含有中文导致无法进行调试</a:t>
            </a:r>
            <a:endParaRPr lang="zh-CN" altLang="en-US" sz="2000" dirty="0"/>
          </a:p>
          <a:p>
            <a:pPr lvl="2"/>
            <a:r>
              <a:rPr lang="zh-CN" altLang="en-US" sz="1800" dirty="0"/>
              <a:t>设置项目路径，使其不含中文</a:t>
            </a:r>
            <a:endParaRPr lang="zh-CN" altLang="en-US" sz="2000" dirty="0"/>
          </a:p>
          <a:p>
            <a:pPr lvl="1"/>
            <a:r>
              <a:rPr lang="zh-CN" altLang="en-US" sz="2000" dirty="0"/>
              <a:t>跑表时间的计算</a:t>
            </a:r>
            <a:endParaRPr lang="zh-CN" altLang="en-US" sz="2000" dirty="0"/>
          </a:p>
          <a:p>
            <a:pPr lvl="2"/>
            <a:r>
              <a:rPr lang="zh-CN" altLang="en-US" sz="1800" dirty="0"/>
              <a:t>断点之间的时间计算</a:t>
            </a:r>
            <a:endParaRPr lang="zh-CN" altLang="en-US" sz="1800" dirty="0"/>
          </a:p>
          <a:p>
            <a:pPr lvl="2"/>
            <a:r>
              <a:rPr lang="zh-CN" altLang="en-US" sz="1800" dirty="0"/>
              <a:t>时间累加计算</a:t>
            </a:r>
            <a:endParaRPr lang="zh-CN" altLang="en-US" sz="1800" dirty="0"/>
          </a:p>
          <a:p>
            <a:pPr lvl="2"/>
            <a:endParaRPr lang="zh-CN" altLang="en-US" dirty="0"/>
          </a:p>
          <a:p>
            <a:r>
              <a:rPr lang="zh-CN" altLang="en-US" dirty="0"/>
              <a:t>汇编语言使用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周期长度 </a:t>
            </a:r>
            <a:r>
              <a:rPr lang="en-US" altLang="zh-CN" dirty="0">
                <a:sym typeface="+mn-ea"/>
              </a:rPr>
              <a:t>= 预分频 × Timer计数 × 软件计数</a:t>
            </a:r>
            <a:endParaRPr lang="zh-CN" altLang="en-US" dirty="0"/>
          </a:p>
          <a:p>
            <a:pPr lvl="2"/>
            <a:r>
              <a:rPr lang="zh-CN" altLang="en-US" dirty="0"/>
              <a:t>MOVLW .1</a:t>
            </a:r>
            <a:r>
              <a:rPr lang="en-US" altLang="zh-CN" dirty="0"/>
              <a:t>0</a:t>
            </a:r>
            <a:endParaRPr lang="zh-CN" altLang="en-US" dirty="0"/>
          </a:p>
          <a:p>
            <a:pPr lvl="2"/>
            <a:r>
              <a:rPr lang="zh-CN" altLang="en-US" dirty="0"/>
              <a:t>MOVLW 10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 descr="TIM截图201908202149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6070" y="1418590"/>
            <a:ext cx="5590540" cy="1301115"/>
          </a:xfrm>
          <a:prstGeom prst="rect">
            <a:avLst/>
          </a:prstGeom>
        </p:spPr>
      </p:pic>
      <p:pic>
        <p:nvPicPr>
          <p:cNvPr id="9" name="图片 8" descr="TIM截图201908210843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520" y="1762125"/>
            <a:ext cx="587375" cy="522605"/>
          </a:xfrm>
          <a:prstGeom prst="rect">
            <a:avLst/>
          </a:prstGeom>
        </p:spPr>
      </p:pic>
      <p:pic>
        <p:nvPicPr>
          <p:cNvPr id="10" name="图片 9" descr="TIM截图201908210843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145" y="3155950"/>
            <a:ext cx="490855" cy="545465"/>
          </a:xfrm>
          <a:prstGeom prst="rect">
            <a:avLst/>
          </a:prstGeom>
        </p:spPr>
      </p:pic>
      <p:pic>
        <p:nvPicPr>
          <p:cNvPr id="11" name="图片 10" descr="TIM截图201908210846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070" y="3004820"/>
            <a:ext cx="5345430" cy="8959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515" y="4083685"/>
            <a:ext cx="4579620" cy="24555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改进方案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参数搜索</a:t>
            </a:r>
            <a:endParaRPr lang="zh-CN" altLang="en-US" dirty="0"/>
          </a:p>
          <a:p>
            <a:pPr lvl="1"/>
            <a:r>
              <a:rPr lang="zh-CN" altLang="en-US" dirty="0"/>
              <a:t>尝试各种组合：主频</a:t>
            </a:r>
            <a:r>
              <a:rPr lang="en-US" altLang="zh-CN" dirty="0"/>
              <a:t>CP </a:t>
            </a:r>
            <a:r>
              <a:rPr lang="zh-CN" altLang="en-US" dirty="0"/>
              <a:t>分频比 软件计数 计时器初值</a:t>
            </a:r>
            <a:endParaRPr lang="zh-CN" altLang="en-US" dirty="0"/>
          </a:p>
          <a:p>
            <a:pPr lvl="1"/>
            <a:r>
              <a:rPr lang="zh-CN" altLang="en-US" dirty="0"/>
              <a:t>修改计数器初值可进行周期微调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减小分频比可</a:t>
            </a:r>
            <a:r>
              <a:rPr lang="zh-CN" altLang="en-US" dirty="0"/>
              <a:t>使得计数器初值的调整更加精细</a:t>
            </a:r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/>
              <a:t>使用频率更高的振荡器频率：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在设计时没有考虑振荡器</a:t>
            </a:r>
            <a:r>
              <a:rPr lang="zh-CN" altLang="en-US" dirty="0">
                <a:sym typeface="+mn-ea"/>
              </a:rPr>
              <a:t>频率带来的影响，使用</a:t>
            </a:r>
            <a:r>
              <a:rPr lang="en-US" altLang="zh-CN" dirty="0">
                <a:sym typeface="+mn-ea"/>
              </a:rPr>
              <a:t>4MHz</a:t>
            </a:r>
            <a:r>
              <a:rPr lang="zh-CN" altLang="en-US" dirty="0">
                <a:sym typeface="+mn-ea"/>
              </a:rPr>
              <a:t>方便计算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若振荡器</a:t>
            </a:r>
            <a:r>
              <a:rPr lang="zh-CN" altLang="en-US" dirty="0">
                <a:sym typeface="+mn-ea"/>
              </a:rPr>
              <a:t>频率较低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不仅会影响整个单片机的工作效率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也会降低定时器的精度</a:t>
            </a:r>
            <a:endParaRPr lang="zh-CN" altLang="en-US" dirty="0"/>
          </a:p>
          <a:p>
            <a:pPr lvl="1"/>
            <a:r>
              <a:rPr lang="en-US" altLang="zh-CN" dirty="0"/>
              <a:t>OSCCON：振荡器控制寄存器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4655" y="4757420"/>
            <a:ext cx="3416300" cy="1927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实验小结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34183" y="1426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Pic</a:t>
            </a:r>
            <a:r>
              <a:rPr lang="zh-CN" altLang="en-US" dirty="0"/>
              <a:t>单片机定时器的使用</a:t>
            </a:r>
            <a:endParaRPr lang="zh-CN" altLang="en-US" dirty="0"/>
          </a:p>
          <a:p>
            <a:pPr lvl="1"/>
            <a:r>
              <a:rPr lang="zh-CN" altLang="en-US" sz="2000" dirty="0"/>
              <a:t>三种定时器的选择及误差控制</a:t>
            </a:r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/>
              <a:t>理解重定位代码的原理及编码方式</a:t>
            </a:r>
            <a:endParaRPr lang="zh-CN" altLang="en-US" dirty="0"/>
          </a:p>
          <a:p>
            <a:pPr lvl="1"/>
            <a:r>
              <a:rPr lang="zh-CN" altLang="en-US" dirty="0"/>
              <a:t>系统会记录程序装入的开始地址，并在执行有相对地址的指令时，将所有的地址加上刚记下的开始地址【静态重定位，在程序装入内存的过程中完成】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008" y="873760"/>
            <a:ext cx="8121650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6000"/>
              <a:t>Q&amp;A</a:t>
            </a:r>
            <a:endParaRPr lang="en-US" altLang="zh-CN" sz="60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36838"/>
            <a:ext cx="10972800" cy="1655762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800"/>
              <a:t>谢 谢！</a:t>
            </a:r>
            <a:endParaRPr lang="zh-CN" altLang="en-US" sz="4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博士答辩模板</Template>
  <TotalTime>0</TotalTime>
  <Words>659</Words>
  <Application>WPS 演示</Application>
  <PresentationFormat>宽屏</PresentationFormat>
  <Paragraphs>131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Pixel</vt:lpstr>
      <vt:lpstr>微机原理 实验二</vt:lpstr>
      <vt:lpstr>内容概要</vt:lpstr>
      <vt:lpstr>处理流程及配置</vt:lpstr>
      <vt:lpstr>测试结果</vt:lpstr>
      <vt:lpstr>所遇问题</vt:lpstr>
      <vt:lpstr>改进方案</vt:lpstr>
      <vt:lpstr>实验小结</vt:lpstr>
      <vt:lpstr>Q&amp;A</vt:lpstr>
    </vt:vector>
  </TitlesOfParts>
  <Company>wliu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22506</cp:lastModifiedBy>
  <cp:revision>898</cp:revision>
  <dcterms:created xsi:type="dcterms:W3CDTF">2006-05-03T02:09:00Z</dcterms:created>
  <dcterms:modified xsi:type="dcterms:W3CDTF">2019-08-21T07:51:00Z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