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7" r:id="rId2"/>
  </p:sldIdLst>
  <p:sldSz cx="6858000" cy="11160125"/>
  <p:notesSz cx="6858000" cy="9144000"/>
  <p:defaultTextStyle>
    <a:defPPr>
      <a:defRPr lang="en-US"/>
    </a:defPPr>
    <a:lvl1pPr marL="0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>
        <p:scale>
          <a:sx n="97" d="100"/>
          <a:sy n="97" d="100"/>
        </p:scale>
        <p:origin x="27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826438"/>
            <a:ext cx="5829300" cy="388537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861650"/>
            <a:ext cx="5143500" cy="269444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BD5-4700-3C44-90BA-DBAC34191EF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6DEC-3189-2F4B-B04D-020B0DFC5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7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BD5-4700-3C44-90BA-DBAC34191EF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6DEC-3189-2F4B-B04D-020B0DFC5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7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94173"/>
            <a:ext cx="1478756" cy="94576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94173"/>
            <a:ext cx="4350544" cy="94576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BD5-4700-3C44-90BA-DBAC34191EF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6DEC-3189-2F4B-B04D-020B0DFC5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62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: Text, 1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340109" y="865183"/>
            <a:ext cx="6177684" cy="1087050"/>
          </a:xfrm>
          <a:prstGeom prst="rect">
            <a:avLst/>
          </a:prstGeom>
        </p:spPr>
        <p:txBody>
          <a:bodyPr lIns="65754" tIns="65754" rIns="65754" bIns="65754">
            <a:normAutofit/>
          </a:bodyPr>
          <a:lstStyle>
            <a:lvl1pPr defTabSz="684682">
              <a:lnSpc>
                <a:spcPct val="92592"/>
              </a:lnSpc>
              <a:defRPr sz="1758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xfrm>
            <a:off x="338559" y="3687693"/>
            <a:ext cx="6177684" cy="5822536"/>
          </a:xfrm>
          <a:prstGeom prst="rect">
            <a:avLst/>
          </a:prstGeom>
        </p:spPr>
        <p:txBody>
          <a:bodyPr lIns="65754" tIns="65754" rIns="65754" bIns="65754">
            <a:normAutofit/>
          </a:bodyPr>
          <a:lstStyle>
            <a:lvl1pPr marL="0" indent="0" defTabSz="684682">
              <a:lnSpc>
                <a:spcPct val="100000"/>
              </a:lnSpc>
              <a:buSzPct val="100000"/>
              <a:buFont typeface="Helvetica"/>
              <a:buChar char="●"/>
              <a:defRPr sz="1172" b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54935" indent="-57247" defTabSz="684682">
              <a:lnSpc>
                <a:spcPct val="100000"/>
              </a:lnSpc>
              <a:buClrTx/>
              <a:buSzPct val="100000"/>
              <a:buFont typeface="Helvetica"/>
              <a:defRPr sz="1172" b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599097" indent="-59538" defTabSz="684682">
              <a:lnSpc>
                <a:spcPct val="100000"/>
              </a:lnSpc>
              <a:buClrTx/>
              <a:buSzPct val="100000"/>
              <a:buFont typeface="Helvetica"/>
              <a:defRPr sz="1172" b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831666" indent="-59538" defTabSz="684682">
              <a:lnSpc>
                <a:spcPct val="100000"/>
              </a:lnSpc>
              <a:buClrTx/>
              <a:buSzPct val="100000"/>
              <a:buFont typeface="Helvetica"/>
              <a:defRPr sz="1172" b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079119" indent="-74422" defTabSz="684682">
              <a:lnSpc>
                <a:spcPct val="100000"/>
              </a:lnSpc>
              <a:buClrTx/>
              <a:buSzPct val="100000"/>
              <a:buFont typeface="Helvetica"/>
              <a:defRPr sz="1172" b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4894" y="10001560"/>
            <a:ext cx="1597488" cy="684448"/>
          </a:xfrm>
          <a:prstGeom prst="rect">
            <a:avLst/>
          </a:prstGeom>
        </p:spPr>
        <p:txBody>
          <a:bodyPr lIns="93456" tIns="93456" rIns="93456" bIns="93456" anchor="ctr"/>
          <a:lstStyle>
            <a:lvl1pPr algn="r" defTabSz="684682">
              <a:defRPr sz="733" b="0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9650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BD5-4700-3C44-90BA-DBAC34191EF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6DEC-3189-2F4B-B04D-020B0DFC5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2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782285"/>
            <a:ext cx="5915025" cy="46423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468503"/>
            <a:ext cx="5915025" cy="244127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BD5-4700-3C44-90BA-DBAC34191EF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6DEC-3189-2F4B-B04D-020B0DFC5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970867"/>
            <a:ext cx="2914650" cy="70809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970867"/>
            <a:ext cx="2914650" cy="70809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BD5-4700-3C44-90BA-DBAC34191EF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6DEC-3189-2F4B-B04D-020B0DFC5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4176"/>
            <a:ext cx="5915025" cy="2157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735782"/>
            <a:ext cx="2901255" cy="134076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076545"/>
            <a:ext cx="2901255" cy="5995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735782"/>
            <a:ext cx="2915543" cy="134076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076545"/>
            <a:ext cx="2915543" cy="5995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BD5-4700-3C44-90BA-DBAC34191EF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6DEC-3189-2F4B-B04D-020B0DFC5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BD5-4700-3C44-90BA-DBAC34191EF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6DEC-3189-2F4B-B04D-020B0DFC5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BD5-4700-3C44-90BA-DBAC34191EF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6DEC-3189-2F4B-B04D-020B0DFC5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44008"/>
            <a:ext cx="2211884" cy="260402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606854"/>
            <a:ext cx="3471863" cy="79309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348037"/>
            <a:ext cx="2211884" cy="62026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BD5-4700-3C44-90BA-DBAC34191EF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6DEC-3189-2F4B-B04D-020B0DFC5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44008"/>
            <a:ext cx="2211884" cy="260402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606854"/>
            <a:ext cx="3471863" cy="79309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348037"/>
            <a:ext cx="2211884" cy="62026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8BD5-4700-3C44-90BA-DBAC34191EF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6DEC-3189-2F4B-B04D-020B0DFC5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94176"/>
            <a:ext cx="5915025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970867"/>
            <a:ext cx="5915025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343785"/>
            <a:ext cx="154305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8BD5-4700-3C44-90BA-DBAC34191EF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343785"/>
            <a:ext cx="2314575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343785"/>
            <a:ext cx="154305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6DEC-3189-2F4B-B04D-020B0DFC5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301"/>
          <p:cNvSpPr txBox="1">
            <a:spLocks/>
          </p:cNvSpPr>
          <p:nvPr/>
        </p:nvSpPr>
        <p:spPr>
          <a:xfrm>
            <a:off x="0" y="-9848"/>
            <a:ext cx="6858000" cy="688653"/>
          </a:xfrm>
          <a:prstGeom prst="rect">
            <a:avLst/>
          </a:prstGeom>
          <a:solidFill>
            <a:srgbClr val="002060"/>
          </a:solidFill>
        </p:spPr>
        <p:txBody>
          <a:bodyPr vert="horz" lIns="65754" tIns="65754" rIns="65754" bIns="65754" rtlCol="0" anchor="ctr">
            <a:normAutofit fontScale="92500" lnSpcReduction="20000"/>
          </a:bodyPr>
          <a:lstStyle>
            <a:lvl1pPr algn="l" defTabSz="684682" rtl="0" eaLnBrk="1" latinLnBrk="0" hangingPunct="1">
              <a:lnSpc>
                <a:spcPct val="92592"/>
              </a:lnSpc>
              <a:spcBef>
                <a:spcPct val="0"/>
              </a:spcBef>
              <a:buNone/>
              <a:defRPr sz="1758" kern="120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 algn="ctr">
              <a:lnSpc>
                <a:spcPct val="100000"/>
              </a:lnSpc>
              <a:defRPr sz="6000"/>
            </a:pPr>
            <a:r>
              <a:rPr lang="en-US" sz="4800" dirty="0">
                <a:solidFill>
                  <a:schemeClr val="bg1"/>
                </a:solidFill>
              </a:rPr>
              <a:t>1-Pager - Git and GitHub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017" y="754064"/>
            <a:ext cx="6692898" cy="3136900"/>
            <a:chOff x="304800" y="1104900"/>
            <a:chExt cx="6197600" cy="3136900"/>
          </a:xfrm>
        </p:grpSpPr>
        <p:grpSp>
          <p:nvGrpSpPr>
            <p:cNvPr id="7" name="Group 6"/>
            <p:cNvGrpSpPr/>
            <p:nvPr/>
          </p:nvGrpSpPr>
          <p:grpSpPr>
            <a:xfrm>
              <a:off x="304800" y="1104900"/>
              <a:ext cx="6197600" cy="3136900"/>
              <a:chOff x="317500" y="1485900"/>
              <a:chExt cx="6197600" cy="31369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17500" y="1485900"/>
                <a:ext cx="6197600" cy="3136900"/>
                <a:chOff x="317500" y="1587500"/>
                <a:chExt cx="6197600" cy="3136900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17500" y="1587500"/>
                  <a:ext cx="6197600" cy="31369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58" name="Shape 374"/>
                <p:cNvGrpSpPr/>
                <p:nvPr/>
              </p:nvGrpSpPr>
              <p:grpSpPr>
                <a:xfrm>
                  <a:off x="3642697" y="1725813"/>
                  <a:ext cx="2770803" cy="858044"/>
                  <a:chOff x="-271642" y="-1"/>
                  <a:chExt cx="3233972" cy="1171467"/>
                </a:xfrm>
              </p:grpSpPr>
              <p:sp>
                <p:nvSpPr>
                  <p:cNvPr id="456" name="Rectangle"/>
                  <p:cNvSpPr/>
                  <p:nvPr/>
                </p:nvSpPr>
                <p:spPr>
                  <a:xfrm>
                    <a:off x="-271642" y="-1"/>
                    <a:ext cx="3233972" cy="1171467"/>
                  </a:xfrm>
                  <a:prstGeom prst="rect">
                    <a:avLst/>
                  </a:prstGeom>
                  <a:solidFill>
                    <a:srgbClr val="DCDEE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8000"/>
                  </a:ln>
                  <a:effectLst/>
                </p:spPr>
                <p:txBody>
                  <a:bodyPr wrap="square" lIns="34231" tIns="34231" rIns="34231" bIns="34231" numCol="1" anchor="ctr">
                    <a:noAutofit/>
                  </a:bodyPr>
                  <a:lstStyle/>
                  <a:p>
                    <a:pPr defTabSz="684682">
                      <a:defRPr sz="1400" b="0">
                        <a:uFillTx/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1026"/>
                  </a:p>
                </p:txBody>
              </p:sp>
              <p:sp>
                <p:nvSpPr>
                  <p:cNvPr id="457" name="Course Repo…"/>
                  <p:cNvSpPr txBox="1"/>
                  <p:nvPr/>
                </p:nvSpPr>
                <p:spPr>
                  <a:xfrm>
                    <a:off x="-59292" y="179450"/>
                    <a:ext cx="2962331" cy="812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26767" tIns="26767" rIns="26767" bIns="26767" numCol="1" anchor="ctr">
                    <a:spAutoFit/>
                  </a:bodyPr>
                  <a:lstStyle/>
                  <a:p>
                    <a:pPr algn="ctr" defTabSz="684682">
                      <a:defRPr sz="1600"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pPr>
                    <a:r>
                      <a:rPr lang="en-GB" sz="1172" b="1" dirty="0"/>
                      <a:t>COURSE </a:t>
                    </a:r>
                    <a:r>
                      <a:rPr sz="1172" b="1" dirty="0"/>
                      <a:t>Repo</a:t>
                    </a:r>
                    <a:r>
                      <a:rPr lang="en-GB" sz="1172" b="1" dirty="0"/>
                      <a:t> on GitHub:</a:t>
                    </a:r>
                    <a:endParaRPr sz="1172" b="1" dirty="0"/>
                  </a:p>
                  <a:p>
                    <a:pPr algn="ctr" defTabSz="684682">
                      <a:defRPr sz="1600"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pPr>
                    <a:endParaRPr lang="en-GB" sz="1172" dirty="0"/>
                  </a:p>
                  <a:p>
                    <a:pPr algn="ctr" defTabSz="684682">
                      <a:defRPr sz="1600"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pPr>
                    <a:r>
                      <a:rPr lang="en-GB" sz="1172" b="1" dirty="0" err="1">
                        <a:solidFill>
                          <a:srgbClr val="FF0000"/>
                        </a:solidFill>
                      </a:rPr>
                      <a:t>generalassembly</a:t>
                    </a:r>
                    <a:r>
                      <a:rPr lang="en-GB" sz="1172" b="1" dirty="0">
                        <a:solidFill>
                          <a:srgbClr val="FF0000"/>
                        </a:solidFill>
                      </a:rPr>
                      <a:t>-studio/dat11syd</a:t>
                    </a:r>
                    <a:endParaRPr sz="1172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461" name="Shape 375"/>
                <p:cNvGrpSpPr/>
                <p:nvPr/>
              </p:nvGrpSpPr>
              <p:grpSpPr>
                <a:xfrm>
                  <a:off x="419101" y="1725813"/>
                  <a:ext cx="2086956" cy="858044"/>
                  <a:chOff x="-1" y="-1"/>
                  <a:chExt cx="2522948" cy="1171467"/>
                </a:xfrm>
              </p:grpSpPr>
              <p:sp>
                <p:nvSpPr>
                  <p:cNvPr id="459" name="Rectangle"/>
                  <p:cNvSpPr/>
                  <p:nvPr/>
                </p:nvSpPr>
                <p:spPr>
                  <a:xfrm>
                    <a:off x="-1" y="-1"/>
                    <a:ext cx="2522948" cy="1171467"/>
                  </a:xfrm>
                  <a:prstGeom prst="rect">
                    <a:avLst/>
                  </a:prstGeom>
                  <a:solidFill>
                    <a:srgbClr val="DCDEE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8000"/>
                  </a:ln>
                  <a:effectLst/>
                </p:spPr>
                <p:txBody>
                  <a:bodyPr wrap="square" lIns="34231" tIns="34231" rIns="34231" bIns="34231" numCol="1" anchor="ctr">
                    <a:noAutofit/>
                  </a:bodyPr>
                  <a:lstStyle/>
                  <a:p>
                    <a:pPr defTabSz="684682">
                      <a:defRPr sz="1400" b="0">
                        <a:uFillTx/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1026"/>
                  </a:p>
                </p:txBody>
              </p:sp>
              <p:sp>
                <p:nvSpPr>
                  <p:cNvPr id="460" name="Your Copy  of the  Course Repo"/>
                  <p:cNvSpPr txBox="1"/>
                  <p:nvPr/>
                </p:nvSpPr>
                <p:spPr>
                  <a:xfrm>
                    <a:off x="-1" y="179448"/>
                    <a:ext cx="2522948" cy="81256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26767" tIns="26767" rIns="26767" bIns="26767" numCol="1" anchor="ctr">
                    <a:spAutoFit/>
                  </a:bodyPr>
                  <a:lstStyle/>
                  <a:p>
                    <a:pPr algn="ctr" defTabSz="684682">
                      <a:defRPr sz="1600"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pPr>
                    <a:r>
                      <a:rPr lang="en-GB" sz="1172" b="1" dirty="0"/>
                      <a:t>PERSONAL Repo on GitHub:</a:t>
                    </a:r>
                    <a:br>
                      <a:rPr lang="en-GB" sz="1172" b="1" dirty="0"/>
                    </a:br>
                    <a:r>
                      <a:rPr lang="en-GB" sz="1172" dirty="0"/>
                      <a:t/>
                    </a:r>
                    <a:br>
                      <a:rPr lang="en-GB" sz="1172" dirty="0"/>
                    </a:br>
                    <a:r>
                      <a:rPr lang="en-GB" sz="1172" b="1" dirty="0">
                        <a:solidFill>
                          <a:srgbClr val="7030A0"/>
                        </a:solidFill>
                      </a:rPr>
                      <a:t>my-</a:t>
                    </a:r>
                    <a:r>
                      <a:rPr lang="en-GB" sz="1172" b="1" dirty="0" err="1">
                        <a:solidFill>
                          <a:srgbClr val="7030A0"/>
                        </a:solidFill>
                      </a:rPr>
                      <a:t>github</a:t>
                    </a:r>
                    <a:r>
                      <a:rPr lang="en-GB" sz="1172" b="1" dirty="0">
                        <a:solidFill>
                          <a:srgbClr val="7030A0"/>
                        </a:solidFill>
                      </a:rPr>
                      <a:t>-repo/dat11syd</a:t>
                    </a:r>
                    <a:endParaRPr sz="1172" b="1" dirty="0">
                      <a:solidFill>
                        <a:srgbClr val="7030A0"/>
                      </a:solidFill>
                    </a:endParaRPr>
                  </a:p>
                </p:txBody>
              </p:sp>
            </p:grpSp>
            <p:grpSp>
              <p:nvGrpSpPr>
                <p:cNvPr id="464" name="Shape 376"/>
                <p:cNvGrpSpPr/>
                <p:nvPr/>
              </p:nvGrpSpPr>
              <p:grpSpPr>
                <a:xfrm>
                  <a:off x="419101" y="3678784"/>
                  <a:ext cx="2088076" cy="958054"/>
                  <a:chOff x="-1" y="0"/>
                  <a:chExt cx="2522948" cy="1073895"/>
                </a:xfrm>
              </p:grpSpPr>
              <p:sp>
                <p:nvSpPr>
                  <p:cNvPr id="462" name="Rectangle"/>
                  <p:cNvSpPr/>
                  <p:nvPr/>
                </p:nvSpPr>
                <p:spPr>
                  <a:xfrm>
                    <a:off x="-1" y="0"/>
                    <a:ext cx="2522948" cy="1073895"/>
                  </a:xfrm>
                  <a:prstGeom prst="rect">
                    <a:avLst/>
                  </a:prstGeom>
                  <a:solidFill>
                    <a:srgbClr val="DCDEE0"/>
                  </a:solidFill>
                  <a:ln w="25400" cap="flat">
                    <a:solidFill>
                      <a:srgbClr val="85888D"/>
                    </a:solidFill>
                    <a:prstDash val="solid"/>
                    <a:miter lim="8000"/>
                  </a:ln>
                  <a:effectLst/>
                </p:spPr>
                <p:txBody>
                  <a:bodyPr wrap="square" lIns="34231" tIns="34231" rIns="34231" bIns="34231" numCol="1" anchor="t">
                    <a:noAutofit/>
                  </a:bodyPr>
                  <a:lstStyle/>
                  <a:p>
                    <a:pPr defTabSz="684682">
                      <a:defRPr sz="1400" b="0">
                        <a:uFillTx/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sz="1026"/>
                  </a:p>
                </p:txBody>
              </p:sp>
              <p:sp>
                <p:nvSpPr>
                  <p:cNvPr id="463" name="Your Laptop"/>
                  <p:cNvSpPr txBox="1"/>
                  <p:nvPr/>
                </p:nvSpPr>
                <p:spPr>
                  <a:xfrm>
                    <a:off x="-1" y="0"/>
                    <a:ext cx="2522948" cy="2627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26767" tIns="26767" rIns="26767" bIns="26767" numCol="1" anchor="t">
                    <a:spAutoFit/>
                  </a:bodyPr>
                  <a:lstStyle>
                    <a:lvl1pPr defTabSz="934719">
                      <a:defRPr sz="1600"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r>
                      <a:rPr sz="1172"/>
                      <a:t>Your Laptop</a:t>
                    </a:r>
                  </a:p>
                </p:txBody>
              </p:sp>
            </p:grpSp>
            <p:grpSp>
              <p:nvGrpSpPr>
                <p:cNvPr id="5" name="Group 4"/>
                <p:cNvGrpSpPr/>
                <p:nvPr/>
              </p:nvGrpSpPr>
              <p:grpSpPr>
                <a:xfrm>
                  <a:off x="1032533" y="2654840"/>
                  <a:ext cx="1082614" cy="964063"/>
                  <a:chOff x="1032533" y="2654840"/>
                  <a:chExt cx="1082614" cy="964063"/>
                </a:xfrm>
              </p:grpSpPr>
              <p:sp>
                <p:nvSpPr>
                  <p:cNvPr id="466" name="Shape 378"/>
                  <p:cNvSpPr/>
                  <p:nvPr/>
                </p:nvSpPr>
                <p:spPr>
                  <a:xfrm rot="5381479">
                    <a:off x="792076" y="2895325"/>
                    <a:ext cx="958911" cy="477997"/>
                  </a:xfrm>
                  <a:prstGeom prst="rightArrow">
                    <a:avLst>
                      <a:gd name="adj1" fmla="val 44809"/>
                      <a:gd name="adj2" fmla="val 44294"/>
                    </a:avLst>
                  </a:prstGeom>
                  <a:solidFill>
                    <a:srgbClr val="92D050"/>
                  </a:solidFill>
                  <a:ln w="25400">
                    <a:solidFill>
                      <a:srgbClr val="85888D"/>
                    </a:solidFill>
                    <a:miter lim="8000"/>
                  </a:ln>
                </p:spPr>
                <p:txBody>
                  <a:bodyPr lIns="34231" tIns="34231" rIns="34231" bIns="34231" anchor="ctr"/>
                  <a:lstStyle/>
                  <a:p>
                    <a:pPr defTabSz="684682">
                      <a:defRPr sz="1600"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pPr>
                    <a:endParaRPr sz="1200" b="1"/>
                  </a:p>
                </p:txBody>
              </p:sp>
              <p:sp>
                <p:nvSpPr>
                  <p:cNvPr id="467" name="Shape 379"/>
                  <p:cNvSpPr/>
                  <p:nvPr/>
                </p:nvSpPr>
                <p:spPr>
                  <a:xfrm rot="16200000">
                    <a:off x="1394121" y="2897877"/>
                    <a:ext cx="964063" cy="477989"/>
                  </a:xfrm>
                  <a:prstGeom prst="rightArrow">
                    <a:avLst>
                      <a:gd name="adj1" fmla="val 44809"/>
                      <a:gd name="adj2" fmla="val 44294"/>
                    </a:avLst>
                  </a:prstGeom>
                  <a:solidFill>
                    <a:srgbClr val="FFFF00"/>
                  </a:solidFill>
                  <a:ln w="25400">
                    <a:solidFill>
                      <a:srgbClr val="85888D"/>
                    </a:solidFill>
                    <a:miter lim="8000"/>
                  </a:ln>
                </p:spPr>
                <p:txBody>
                  <a:bodyPr lIns="34231" tIns="34231" rIns="34231" bIns="34231" anchor="ctr"/>
                  <a:lstStyle/>
                  <a:p>
                    <a:pPr defTabSz="684682">
                      <a:defRPr sz="1600"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pPr>
                    <a:endParaRPr sz="1200" b="1"/>
                  </a:p>
                </p:txBody>
              </p:sp>
              <p:sp>
                <p:nvSpPr>
                  <p:cNvPr id="469" name="Shape 381"/>
                  <p:cNvSpPr txBox="1"/>
                  <p:nvPr/>
                </p:nvSpPr>
                <p:spPr>
                  <a:xfrm rot="16200000">
                    <a:off x="1562934" y="3020782"/>
                    <a:ext cx="626462" cy="221057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lIns="26767" tIns="26767" rIns="26767" bIns="26767" anchor="ctr">
                    <a:spAutoFit/>
                  </a:bodyPr>
                  <a:lstStyle>
                    <a:lvl1pPr defTabSz="934719">
                      <a:defRPr sz="1200"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r>
                      <a:rPr lang="en-GB" b="1" dirty="0"/>
                      <a:t>  </a:t>
                    </a:r>
                    <a:r>
                      <a:rPr b="1" dirty="0"/>
                      <a:t>Push</a:t>
                    </a:r>
                  </a:p>
                </p:txBody>
              </p:sp>
              <p:sp>
                <p:nvSpPr>
                  <p:cNvPr id="470" name="Shape 382"/>
                  <p:cNvSpPr txBox="1"/>
                  <p:nvPr/>
                </p:nvSpPr>
                <p:spPr>
                  <a:xfrm rot="16200000">
                    <a:off x="932544" y="3020778"/>
                    <a:ext cx="677899" cy="221057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lIns="26767" tIns="26767" rIns="26767" bIns="26767" anchor="ctr">
                    <a:spAutoFit/>
                  </a:bodyPr>
                  <a:lstStyle>
                    <a:lvl1pPr defTabSz="934719">
                      <a:defRPr sz="1200"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r>
                      <a:rPr lang="en-GB" b="1" dirty="0"/>
                      <a:t>  </a:t>
                    </a:r>
                    <a:r>
                      <a:rPr b="1" dirty="0"/>
                      <a:t>Clone</a:t>
                    </a:r>
                  </a:p>
                </p:txBody>
              </p:sp>
            </p:grpSp>
            <p:sp>
              <p:nvSpPr>
                <p:cNvPr id="471" name="Rectangle"/>
                <p:cNvSpPr/>
                <p:nvPr/>
              </p:nvSpPr>
              <p:spPr>
                <a:xfrm>
                  <a:off x="495301" y="3939841"/>
                  <a:ext cx="1938486" cy="599627"/>
                </a:xfrm>
                <a:prstGeom prst="rect">
                  <a:avLst/>
                </a:prstGeom>
                <a:solidFill>
                  <a:srgbClr val="FFFF00"/>
                </a:solidFill>
                <a:ln w="25400" cap="flat">
                  <a:solidFill>
                    <a:srgbClr val="53585F"/>
                  </a:solidFill>
                  <a:prstDash val="solid"/>
                  <a:round/>
                </a:ln>
                <a:effectLst/>
              </p:spPr>
              <p:txBody>
                <a:bodyPr wrap="square" lIns="34231" tIns="34231" rIns="34231" bIns="34231" numCol="1" anchor="ctr">
                  <a:noAutofit/>
                </a:bodyPr>
                <a:lstStyle/>
                <a:p>
                  <a:pPr algn="ctr" defTabSz="684682">
                    <a:defRPr sz="1200">
                      <a:uFillTx/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pPr>
                  <a:r>
                    <a:rPr lang="en-GB" sz="1050" b="1" dirty="0"/>
                    <a:t>Make changes to your files</a:t>
                  </a:r>
                </a:p>
                <a:p>
                  <a:pPr algn="ctr" defTabSz="684682">
                    <a:defRPr sz="1200">
                      <a:uFillTx/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pPr>
                  <a:endParaRPr lang="en-GB" sz="1050" b="1" dirty="0"/>
                </a:p>
                <a:p>
                  <a:pPr algn="ctr" defTabSz="684682">
                    <a:defRPr sz="1200">
                      <a:uFillTx/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pPr>
                  <a:r>
                    <a:rPr lang="en-GB" sz="1050" b="1" dirty="0"/>
                    <a:t>Commit your updates to git</a:t>
                  </a:r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2580619" y="1900856"/>
                  <a:ext cx="987516" cy="522025"/>
                  <a:chOff x="2580619" y="1900856"/>
                  <a:chExt cx="987516" cy="522025"/>
                </a:xfrm>
              </p:grpSpPr>
              <p:sp>
                <p:nvSpPr>
                  <p:cNvPr id="474" name="Shape 384"/>
                  <p:cNvSpPr/>
                  <p:nvPr/>
                </p:nvSpPr>
                <p:spPr>
                  <a:xfrm rot="10824950">
                    <a:off x="2580619" y="1900856"/>
                    <a:ext cx="987516" cy="522025"/>
                  </a:xfrm>
                  <a:prstGeom prst="rightArrow">
                    <a:avLst>
                      <a:gd name="adj1" fmla="val 44809"/>
                      <a:gd name="adj2" fmla="val 44294"/>
                    </a:avLst>
                  </a:prstGeom>
                  <a:solidFill>
                    <a:srgbClr val="92D050"/>
                  </a:solidFill>
                  <a:ln w="25400">
                    <a:solidFill>
                      <a:srgbClr val="85888D"/>
                    </a:solidFill>
                    <a:miter lim="8000"/>
                  </a:ln>
                </p:spPr>
                <p:txBody>
                  <a:bodyPr lIns="34231" tIns="34231" rIns="34231" bIns="34231" anchor="ctr"/>
                  <a:lstStyle/>
                  <a:p>
                    <a:pPr defTabSz="684682">
                      <a:defRPr sz="1600"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pPr>
                    <a:endParaRPr sz="1600" b="1" dirty="0"/>
                  </a:p>
                </p:txBody>
              </p:sp>
              <p:sp>
                <p:nvSpPr>
                  <p:cNvPr id="475" name="Shape 385"/>
                  <p:cNvSpPr txBox="1"/>
                  <p:nvPr/>
                </p:nvSpPr>
                <p:spPr>
                  <a:xfrm>
                    <a:off x="2823720" y="2004328"/>
                    <a:ext cx="706880" cy="238723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26767" tIns="26767" rIns="26767" bIns="26767" anchor="ctr">
                    <a:spAutoFit/>
                  </a:bodyPr>
                  <a:lstStyle>
                    <a:lvl1pPr defTabSz="934719">
                      <a:defRPr sz="1200"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r>
                      <a:rPr lang="en-GB" b="1" dirty="0"/>
                      <a:t>   </a:t>
                    </a:r>
                    <a:r>
                      <a:rPr b="1" dirty="0"/>
                      <a:t>Fork</a:t>
                    </a: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 rot="19231460">
                  <a:off x="2476138" y="2920313"/>
                  <a:ext cx="1547320" cy="522025"/>
                  <a:chOff x="2313130" y="1449886"/>
                  <a:chExt cx="1220259" cy="522025"/>
                </a:xfrm>
              </p:grpSpPr>
              <p:sp>
                <p:nvSpPr>
                  <p:cNvPr id="31" name="Shape 384"/>
                  <p:cNvSpPr/>
                  <p:nvPr/>
                </p:nvSpPr>
                <p:spPr>
                  <a:xfrm rot="10824950">
                    <a:off x="2313130" y="1449886"/>
                    <a:ext cx="1220259" cy="522025"/>
                  </a:xfrm>
                  <a:prstGeom prst="rightArrow">
                    <a:avLst>
                      <a:gd name="adj1" fmla="val 44809"/>
                      <a:gd name="adj2" fmla="val 44294"/>
                    </a:avLst>
                  </a:prstGeom>
                  <a:solidFill>
                    <a:srgbClr val="FFFF00"/>
                  </a:solidFill>
                  <a:ln w="25400">
                    <a:solidFill>
                      <a:srgbClr val="85888D"/>
                    </a:solidFill>
                    <a:miter lim="8000"/>
                  </a:ln>
                </p:spPr>
                <p:txBody>
                  <a:bodyPr lIns="34231" tIns="34231" rIns="34231" bIns="34231" anchor="ctr"/>
                  <a:lstStyle/>
                  <a:p>
                    <a:pPr defTabSz="684682">
                      <a:defRPr sz="1600"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pPr>
                    <a:endParaRPr sz="1600" b="1" dirty="0"/>
                  </a:p>
                </p:txBody>
              </p:sp>
              <p:sp>
                <p:nvSpPr>
                  <p:cNvPr id="32" name="Shape 385"/>
                  <p:cNvSpPr txBox="1"/>
                  <p:nvPr/>
                </p:nvSpPr>
                <p:spPr>
                  <a:xfrm>
                    <a:off x="2694924" y="1580441"/>
                    <a:ext cx="706880" cy="238723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26767" tIns="26767" rIns="26767" bIns="26767" anchor="ctr">
                    <a:spAutoFit/>
                  </a:bodyPr>
                  <a:lstStyle>
                    <a:lvl1pPr defTabSz="934719">
                      <a:defRPr sz="1200">
                        <a:uFillTx/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r>
                      <a:rPr lang="en-GB" b="1" dirty="0"/>
                      <a:t>Fetch</a:t>
                    </a:r>
                    <a:endParaRPr b="1" dirty="0"/>
                  </a:p>
                </p:txBody>
              </p:sp>
            </p:grpSp>
          </p:grpSp>
          <p:sp>
            <p:nvSpPr>
              <p:cNvPr id="34" name="Rectangle"/>
              <p:cNvSpPr/>
              <p:nvPr/>
            </p:nvSpPr>
            <p:spPr>
              <a:xfrm>
                <a:off x="4326544" y="2673752"/>
                <a:ext cx="2086956" cy="887680"/>
              </a:xfrm>
              <a:prstGeom prst="rect">
                <a:avLst/>
              </a:prstGeom>
              <a:solidFill>
                <a:srgbClr val="C00000"/>
              </a:solidFill>
              <a:ln w="25400" cap="flat">
                <a:solidFill>
                  <a:srgbClr val="85888D"/>
                </a:solidFill>
                <a:prstDash val="solid"/>
                <a:miter lim="8000"/>
              </a:ln>
              <a:effectLst/>
            </p:spPr>
            <p:txBody>
              <a:bodyPr wrap="square" lIns="34231" tIns="34231" rIns="34231" bIns="34231" numCol="1" anchor="ctr">
                <a:noAutofit/>
              </a:bodyPr>
              <a:lstStyle/>
              <a:p>
                <a:pPr algn="ctr" defTabSz="684682">
                  <a:defRPr sz="1400" b="0">
                    <a:uFillTx/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GB" sz="2400" dirty="0"/>
                  <a:t>Summary </a:t>
                </a:r>
                <a:r>
                  <a:rPr lang="en-GB" sz="2400"/>
                  <a:t>of </a:t>
                </a:r>
                <a:br>
                  <a:rPr lang="en-GB" sz="2400"/>
                </a:br>
                <a:r>
                  <a:rPr lang="en-GB" sz="2400"/>
                  <a:t>Git Process</a:t>
                </a:r>
                <a:endParaRPr sz="2400" dirty="0"/>
              </a:p>
            </p:txBody>
          </p:sp>
        </p:grpSp>
        <p:sp>
          <p:nvSpPr>
            <p:cNvPr id="36" name="Rectangle"/>
            <p:cNvSpPr/>
            <p:nvPr/>
          </p:nvSpPr>
          <p:spPr>
            <a:xfrm>
              <a:off x="3276600" y="3276600"/>
              <a:ext cx="3124200" cy="8649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 cap="flat">
              <a:solidFill>
                <a:srgbClr val="85888D"/>
              </a:solidFill>
              <a:prstDash val="solid"/>
              <a:miter lim="8000"/>
            </a:ln>
            <a:effectLst/>
          </p:spPr>
          <p:txBody>
            <a:bodyPr wrap="square" lIns="34231" tIns="34231" rIns="34231" bIns="34231" numCol="1" anchor="ctr">
              <a:noAutofit/>
            </a:bodyPr>
            <a:lstStyle/>
            <a:p>
              <a:pPr algn="ctr" defTabSz="684682">
                <a:defRPr sz="1400" b="0">
                  <a:uFillTx/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GB" sz="1400" dirty="0"/>
                <a:t>Key:                                  </a:t>
              </a:r>
              <a:r>
                <a:rPr lang="mr-IN" sz="1400" dirty="0">
                  <a:solidFill>
                    <a:schemeClr val="bg2">
                      <a:lumMod val="50000"/>
                    </a:schemeClr>
                  </a:solidFill>
                </a:rPr>
                <a:t>…………</a:t>
              </a:r>
              <a:r>
                <a:rPr lang="en-GB" sz="1400" dirty="0">
                  <a:solidFill>
                    <a:schemeClr val="bg2">
                      <a:lumMod val="50000"/>
                    </a:schemeClr>
                  </a:solidFill>
                </a:rPr>
                <a:t/>
              </a:r>
              <a:br>
                <a:rPr lang="en-GB" sz="14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GB" sz="1400" b="1" dirty="0">
                  <a:solidFill>
                    <a:srgbClr val="92D050"/>
                  </a:solidFill>
                </a:rPr>
                <a:t>Green = one-off setup action (A)</a:t>
              </a:r>
              <a:br>
                <a:rPr lang="en-GB" sz="1400" b="1" dirty="0">
                  <a:solidFill>
                    <a:srgbClr val="92D050"/>
                  </a:solidFill>
                </a:rPr>
              </a:br>
              <a:r>
                <a:rPr lang="en-GB" sz="1400" b="1" dirty="0">
                  <a:solidFill>
                    <a:srgbClr val="FFFF00"/>
                  </a:solidFill>
                </a:rPr>
                <a:t>Yellow = done in each lesson (B)</a:t>
              </a:r>
              <a:endParaRPr sz="1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6017" y="3965777"/>
            <a:ext cx="6692898" cy="2862322"/>
            <a:chOff x="152399" y="3948313"/>
            <a:chExt cx="6540499" cy="2862322"/>
          </a:xfrm>
        </p:grpSpPr>
        <p:sp>
          <p:nvSpPr>
            <p:cNvPr id="10" name="Rectangle 9"/>
            <p:cNvSpPr/>
            <p:nvPr/>
          </p:nvSpPr>
          <p:spPr>
            <a:xfrm>
              <a:off x="152399" y="3948313"/>
              <a:ext cx="6540499" cy="28623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GB" sz="1400" b="1" u="sng" dirty="0">
                  <a:solidFill>
                    <a:srgbClr val="92D050"/>
                  </a:solidFill>
                </a:rPr>
                <a:t>(Part A) - One-off setup:</a:t>
              </a:r>
            </a:p>
            <a:p>
              <a:pPr marL="745182" lvl="1" indent="-342900">
                <a:buAutoNum type="arabicParenBoth"/>
              </a:pPr>
              <a:r>
                <a:rPr lang="en-GB" sz="1400" b="1" dirty="0">
                  <a:solidFill>
                    <a:srgbClr val="92D050"/>
                  </a:solidFill>
                </a:rPr>
                <a:t>Login to GitHub as you</a:t>
              </a:r>
            </a:p>
            <a:p>
              <a:pPr marL="745182" lvl="1" indent="-342900">
                <a:buAutoNum type="arabicParenBoth"/>
              </a:pPr>
              <a:r>
                <a:rPr lang="en-GB" sz="1400" b="1" dirty="0">
                  <a:solidFill>
                    <a:srgbClr val="92D050"/>
                  </a:solidFill>
                </a:rPr>
                <a:t>Go to the General Assembly Dat11 Master repo</a:t>
              </a:r>
              <a:br>
                <a:rPr lang="en-GB" sz="1400" b="1" dirty="0">
                  <a:solidFill>
                    <a:srgbClr val="92D050"/>
                  </a:solidFill>
                </a:rPr>
              </a:br>
              <a:r>
                <a:rPr lang="en-GB" sz="1400" b="1" dirty="0">
                  <a:solidFill>
                    <a:srgbClr val="92D050"/>
                  </a:solidFill>
                </a:rPr>
                <a:t/>
              </a:r>
              <a:br>
                <a:rPr lang="en-GB" sz="1400" b="1" dirty="0">
                  <a:solidFill>
                    <a:srgbClr val="92D050"/>
                  </a:solidFill>
                </a:rPr>
              </a:br>
              <a:r>
                <a:rPr lang="en-GB" sz="1400" b="1" dirty="0">
                  <a:solidFill>
                    <a:srgbClr val="92D050"/>
                  </a:solidFill>
                </a:rPr>
                <a:t/>
              </a:r>
              <a:br>
                <a:rPr lang="en-GB" sz="1400" b="1" dirty="0">
                  <a:solidFill>
                    <a:srgbClr val="92D050"/>
                  </a:solidFill>
                </a:rPr>
              </a:br>
              <a:r>
                <a:rPr lang="en-GB" sz="1400" b="1" dirty="0">
                  <a:solidFill>
                    <a:srgbClr val="92D050"/>
                  </a:solidFill>
                </a:rPr>
                <a:t/>
              </a:r>
              <a:br>
                <a:rPr lang="en-GB" sz="1400" b="1" dirty="0">
                  <a:solidFill>
                    <a:srgbClr val="92D050"/>
                  </a:solidFill>
                </a:rPr>
              </a:br>
              <a:r>
                <a:rPr lang="en-GB" sz="1400" b="1" dirty="0">
                  <a:solidFill>
                    <a:srgbClr val="92D050"/>
                  </a:solidFill>
                </a:rPr>
                <a:t/>
              </a:r>
              <a:br>
                <a:rPr lang="en-GB" sz="1400" b="1" dirty="0">
                  <a:solidFill>
                    <a:srgbClr val="92D050"/>
                  </a:solidFill>
                </a:rPr>
              </a:br>
              <a:endParaRPr lang="en-GB" sz="1400" b="1" dirty="0">
                <a:solidFill>
                  <a:srgbClr val="92D050"/>
                </a:solidFill>
              </a:endParaRPr>
            </a:p>
            <a:p>
              <a:pPr marL="745182" lvl="1" indent="-342900">
                <a:buAutoNum type="arabicParenBoth"/>
              </a:pPr>
              <a:r>
                <a:rPr lang="en-GB" sz="1400" b="1" dirty="0">
                  <a:solidFill>
                    <a:srgbClr val="92D050"/>
                  </a:solidFill>
                </a:rPr>
                <a:t>Click “Fork” to send a copy of the COURSE repo to your own GitHub</a:t>
              </a:r>
            </a:p>
            <a:p>
              <a:pPr marL="745182" lvl="1" indent="-342900">
                <a:buAutoNum type="arabicParenBoth"/>
              </a:pPr>
              <a:r>
                <a:rPr lang="en-GB" sz="1400" b="1" dirty="0">
                  <a:solidFill>
                    <a:srgbClr val="92D050"/>
                  </a:solidFill>
                </a:rPr>
                <a:t>Clone your PERSONAL repo to your own workspace (laptop or server):</a:t>
              </a:r>
            </a:p>
            <a:p>
              <a:r>
                <a:rPr lang="en-GB" sz="1300" dirty="0">
                  <a:solidFill>
                    <a:srgbClr val="00B0F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git clone https://github.com/</a:t>
              </a:r>
              <a:r>
                <a:rPr lang="en-GB" sz="1300" dirty="0" err="1">
                  <a:solidFill>
                    <a:srgbClr val="00B0F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yourgithubname</a:t>
              </a:r>
              <a:r>
                <a:rPr lang="en-GB" sz="1300" dirty="0">
                  <a:solidFill>
                    <a:srgbClr val="00B0F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/</a:t>
              </a:r>
              <a:r>
                <a:rPr lang="en-GB" sz="1300" dirty="0" err="1">
                  <a:solidFill>
                    <a:srgbClr val="00B0F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yourgithubrepo</a:t>
              </a:r>
              <a:r>
                <a:rPr lang="en-GB" sz="1300" b="1" dirty="0">
                  <a:solidFill>
                    <a:srgbClr val="00B0F0"/>
                  </a:solidFill>
                </a:rPr>
                <a:t> </a:t>
              </a:r>
            </a:p>
            <a:p>
              <a:pPr marL="745182" lvl="1" indent="-342900">
                <a:buFont typeface="Wingdings" charset="2"/>
                <a:buAutoNum type="arabicParenBoth" startAt="5"/>
              </a:pPr>
              <a:r>
                <a:rPr lang="en-GB" sz="1400" b="1" dirty="0">
                  <a:solidFill>
                    <a:srgbClr val="92D050"/>
                  </a:solidFill>
                </a:rPr>
                <a:t>Set your upstream to the COURSE repo:</a:t>
              </a:r>
            </a:p>
            <a:p>
              <a:r>
                <a:rPr lang="en-GB" sz="1300" dirty="0">
                  <a:solidFill>
                    <a:srgbClr val="00B0F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git remote add upstream https://github.com/</a:t>
              </a:r>
              <a:r>
                <a:rPr lang="en-GB" sz="1300" dirty="0" err="1">
                  <a:solidFill>
                    <a:srgbClr val="00B0F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generalassembly</a:t>
              </a:r>
              <a:r>
                <a:rPr lang="en-GB" sz="1300" dirty="0">
                  <a:solidFill>
                    <a:srgbClr val="00B0F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-studio/dat11syd </a:t>
              </a:r>
              <a:endParaRPr lang="en-GB" sz="1400" b="1" dirty="0">
                <a:solidFill>
                  <a:srgbClr val="92D050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b="70404"/>
            <a:stretch/>
          </p:blipFill>
          <p:spPr>
            <a:xfrm>
              <a:off x="755585" y="4696687"/>
              <a:ext cx="5227037" cy="916713"/>
            </a:xfrm>
            <a:prstGeom prst="rect">
              <a:avLst/>
            </a:prstGeom>
          </p:spPr>
        </p:pic>
        <p:sp>
          <p:nvSpPr>
            <p:cNvPr id="11" name="Right Arrow 10"/>
            <p:cNvSpPr/>
            <p:nvPr/>
          </p:nvSpPr>
          <p:spPr>
            <a:xfrm>
              <a:off x="310421" y="4944148"/>
              <a:ext cx="564233" cy="3175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 flipH="1">
              <a:off x="5892864" y="4944148"/>
              <a:ext cx="534922" cy="34521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106018" y="6902913"/>
            <a:ext cx="6692897" cy="41857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FFFF00"/>
                </a:solidFill>
              </a:rPr>
              <a:t>(Part B) EVERY CLASS:</a:t>
            </a:r>
          </a:p>
          <a:p>
            <a:r>
              <a:rPr lang="en-GB" sz="1400" b="1" dirty="0">
                <a:solidFill>
                  <a:srgbClr val="FFFF00"/>
                </a:solidFill>
              </a:rPr>
              <a:t>At the </a:t>
            </a:r>
            <a:r>
              <a:rPr lang="en-GB" sz="1400" b="1" dirty="0">
                <a:solidFill>
                  <a:srgbClr val="FFC000"/>
                </a:solidFill>
              </a:rPr>
              <a:t>START</a:t>
            </a:r>
            <a:r>
              <a:rPr lang="en-GB" sz="1400" b="1" dirty="0">
                <a:solidFill>
                  <a:srgbClr val="FFFF00"/>
                </a:solidFill>
              </a:rPr>
              <a:t> of the class, you’ll need to sync the latest materials from the COURSE repo:</a:t>
            </a:r>
          </a:p>
          <a:p>
            <a:pPr marL="745182" lvl="1" indent="-342900">
              <a:buFontTx/>
              <a:buAutoNum type="arabicParenBoth"/>
            </a:pPr>
            <a:r>
              <a:rPr lang="en-GB" sz="1400" b="1" dirty="0">
                <a:solidFill>
                  <a:srgbClr val="FFFF00"/>
                </a:solidFill>
              </a:rPr>
              <a:t>Make sure to select the “master” branch of your repo:</a:t>
            </a:r>
            <a:br>
              <a:rPr lang="en-GB" sz="1400" b="1" dirty="0">
                <a:solidFill>
                  <a:srgbClr val="FFFF00"/>
                </a:solidFill>
              </a:rPr>
            </a:br>
            <a:r>
              <a:rPr lang="en-GB" sz="1400" dirty="0">
                <a:solidFill>
                  <a:srgbClr val="00B0F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git checkout master</a:t>
            </a:r>
          </a:p>
          <a:p>
            <a:pPr marL="745182" lvl="1" indent="-342900">
              <a:buFontTx/>
              <a:buAutoNum type="arabicParenBoth"/>
            </a:pPr>
            <a:r>
              <a:rPr lang="en-GB" sz="1400" b="1" dirty="0">
                <a:solidFill>
                  <a:srgbClr val="FFFF00"/>
                </a:solidFill>
              </a:rPr>
              <a:t>Fetch the latest changes from the UPSTREAM repo (</a:t>
            </a:r>
            <a:r>
              <a:rPr lang="en-GB" sz="1400" b="1" dirty="0" err="1">
                <a:solidFill>
                  <a:srgbClr val="FFFF00"/>
                </a:solidFill>
              </a:rPr>
              <a:t>i.e</a:t>
            </a:r>
            <a:r>
              <a:rPr lang="en-GB" sz="1400" b="1" dirty="0">
                <a:solidFill>
                  <a:srgbClr val="FFFF00"/>
                </a:solidFill>
              </a:rPr>
              <a:t> the course repo)</a:t>
            </a:r>
            <a:br>
              <a:rPr lang="en-GB" sz="1400" b="1" dirty="0">
                <a:solidFill>
                  <a:srgbClr val="FFFF00"/>
                </a:solidFill>
              </a:rPr>
            </a:br>
            <a:r>
              <a:rPr lang="en-GB" sz="1400" dirty="0">
                <a:solidFill>
                  <a:srgbClr val="00B0F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git fetch upstream</a:t>
            </a:r>
          </a:p>
          <a:p>
            <a:pPr marL="745182" lvl="1" indent="-342900">
              <a:buFontTx/>
              <a:buAutoNum type="arabicParenBoth"/>
            </a:pPr>
            <a:r>
              <a:rPr lang="en-GB" sz="1400" b="1" dirty="0">
                <a:solidFill>
                  <a:srgbClr val="FFFF00"/>
                </a:solidFill>
              </a:rPr>
              <a:t>Merge the changes from the upstream repo to your master branch:</a:t>
            </a:r>
            <a:br>
              <a:rPr lang="en-GB" sz="1400" b="1" dirty="0">
                <a:solidFill>
                  <a:srgbClr val="FFFF00"/>
                </a:solidFill>
              </a:rPr>
            </a:br>
            <a:r>
              <a:rPr lang="en-GB" sz="1400" dirty="0">
                <a:solidFill>
                  <a:srgbClr val="00B0F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git merge upstream/master</a:t>
            </a:r>
          </a:p>
          <a:p>
            <a:pPr marL="745182" lvl="1" indent="-342900">
              <a:buFontTx/>
              <a:buAutoNum type="arabicParenBoth"/>
            </a:pPr>
            <a:endParaRPr lang="en-GB" sz="1400" b="1" dirty="0">
              <a:solidFill>
                <a:srgbClr val="FFFF00"/>
              </a:solidFill>
            </a:endParaRPr>
          </a:p>
          <a:p>
            <a:r>
              <a:rPr lang="en-GB" sz="1400" b="1" dirty="0">
                <a:solidFill>
                  <a:srgbClr val="FFC000"/>
                </a:solidFill>
              </a:rPr>
              <a:t>DURING</a:t>
            </a:r>
            <a:r>
              <a:rPr lang="en-GB" sz="1400" b="1" dirty="0">
                <a:solidFill>
                  <a:srgbClr val="FFFF00"/>
                </a:solidFill>
              </a:rPr>
              <a:t> the class: </a:t>
            </a:r>
          </a:p>
          <a:p>
            <a:pPr marL="745182" lvl="1" indent="-342900">
              <a:buFont typeface="Wingdings" charset="2"/>
              <a:buAutoNum type="arabicParenBoth" startAt="4"/>
            </a:pPr>
            <a:r>
              <a:rPr lang="en-GB" sz="1400" b="1" dirty="0">
                <a:solidFill>
                  <a:srgbClr val="FFFF00"/>
                </a:solidFill>
              </a:rPr>
              <a:t>Before editing, either copy files to your “students/” folder, or rename them</a:t>
            </a:r>
          </a:p>
          <a:p>
            <a:pPr marL="745182" lvl="1" indent="-342900">
              <a:buFontTx/>
              <a:buAutoNum type="arabicParenBoth" startAt="4"/>
            </a:pPr>
            <a:endParaRPr lang="en-GB" sz="1400" b="1" dirty="0">
              <a:solidFill>
                <a:srgbClr val="FFFF00"/>
              </a:solidFill>
            </a:endParaRPr>
          </a:p>
          <a:p>
            <a:r>
              <a:rPr lang="en-GB" sz="1400" b="1" dirty="0">
                <a:solidFill>
                  <a:srgbClr val="FFFF00"/>
                </a:solidFill>
              </a:rPr>
              <a:t>At the </a:t>
            </a:r>
            <a:r>
              <a:rPr lang="en-GB" sz="1400" b="1" dirty="0">
                <a:solidFill>
                  <a:srgbClr val="FFC000"/>
                </a:solidFill>
              </a:rPr>
              <a:t>END</a:t>
            </a:r>
            <a:r>
              <a:rPr lang="en-GB" sz="1400" b="1" dirty="0">
                <a:solidFill>
                  <a:srgbClr val="FFFF00"/>
                </a:solidFill>
              </a:rPr>
              <a:t> of every class:</a:t>
            </a:r>
          </a:p>
          <a:p>
            <a:pPr marL="745182" lvl="1" indent="-342900">
              <a:buFont typeface="Wingdings" charset="2"/>
              <a:buAutoNum type="arabicParenBoth" startAt="5"/>
            </a:pPr>
            <a:r>
              <a:rPr lang="en-GB" sz="1400" b="1" dirty="0">
                <a:solidFill>
                  <a:srgbClr val="FFFF00"/>
                </a:solidFill>
              </a:rPr>
              <a:t>Add any files that you’ve updated to your git registry:</a:t>
            </a:r>
            <a:br>
              <a:rPr lang="en-GB" sz="1400" b="1" dirty="0">
                <a:solidFill>
                  <a:srgbClr val="FFFF00"/>
                </a:solidFill>
              </a:rPr>
            </a:br>
            <a:r>
              <a:rPr lang="en-GB" sz="1400" dirty="0">
                <a:solidFill>
                  <a:srgbClr val="00B0F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git add -A</a:t>
            </a:r>
          </a:p>
          <a:p>
            <a:pPr marL="745182" lvl="1" indent="-342900">
              <a:buFont typeface="Wingdings" charset="2"/>
              <a:buAutoNum type="arabicParenBoth" startAt="5"/>
            </a:pPr>
            <a:r>
              <a:rPr lang="en-GB" sz="1400" b="1" dirty="0">
                <a:solidFill>
                  <a:srgbClr val="FFFF00"/>
                </a:solidFill>
              </a:rPr>
              <a:t>Commit the changes with a sensible comment:</a:t>
            </a:r>
            <a:br>
              <a:rPr lang="en-GB" sz="1400" b="1" dirty="0">
                <a:solidFill>
                  <a:srgbClr val="FFFF00"/>
                </a:solidFill>
              </a:rPr>
            </a:br>
            <a:r>
              <a:rPr lang="en-GB" sz="1400" dirty="0">
                <a:solidFill>
                  <a:srgbClr val="00B0F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git commit -m “my updates for lesson 7”</a:t>
            </a:r>
            <a:endParaRPr lang="en-GB" sz="1400" b="1" dirty="0">
              <a:solidFill>
                <a:srgbClr val="00B0F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745182" lvl="1" indent="-342900">
              <a:buFont typeface="Wingdings" charset="2"/>
              <a:buAutoNum type="arabicParenBoth" startAt="5"/>
            </a:pPr>
            <a:r>
              <a:rPr lang="en-GB" sz="1400" b="1" dirty="0">
                <a:solidFill>
                  <a:srgbClr val="FFFF00"/>
                </a:solidFill>
              </a:rPr>
              <a:t>Push your changes to your PERSONAL repo:</a:t>
            </a:r>
            <a:br>
              <a:rPr lang="en-GB" sz="1400" b="1" dirty="0">
                <a:solidFill>
                  <a:srgbClr val="FFFF00"/>
                </a:solidFill>
              </a:rPr>
            </a:br>
            <a:r>
              <a:rPr lang="en-GB" sz="1400" dirty="0">
                <a:solidFill>
                  <a:srgbClr val="00B0F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git push origin master </a:t>
            </a:r>
            <a:endParaRPr lang="en-GB" sz="1400" b="1" dirty="0">
              <a:solidFill>
                <a:srgbClr val="00B0F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5" name="Rectangle"/>
          <p:cNvSpPr/>
          <p:nvPr/>
        </p:nvSpPr>
        <p:spPr>
          <a:xfrm>
            <a:off x="4863545" y="10628245"/>
            <a:ext cx="1083525" cy="350785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53585F"/>
            </a:solidFill>
            <a:prstDash val="solid"/>
            <a:round/>
          </a:ln>
          <a:effectLst/>
        </p:spPr>
        <p:txBody>
          <a:bodyPr wrap="square" lIns="34231" tIns="34231" rIns="34231" bIns="34231" numCol="1" anchor="ctr">
            <a:noAutofit/>
          </a:bodyPr>
          <a:lstStyle/>
          <a:p>
            <a:pPr algn="ctr" defTabSz="684682">
              <a:defRPr sz="12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GB" sz="1050" b="1" dirty="0" smtClean="0"/>
              <a:t>DONE!!!!!</a:t>
            </a:r>
            <a:endParaRPr lang="en-GB" sz="1050" b="1" dirty="0"/>
          </a:p>
        </p:txBody>
      </p:sp>
    </p:spTree>
    <p:extLst>
      <p:ext uri="{BB962C8B-B14F-4D97-AF65-F5344CB8AC3E}">
        <p14:creationId xmlns:p14="http://schemas.microsoft.com/office/powerpoint/2010/main" val="1997620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102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American Typewriter</vt:lpstr>
      <vt:lpstr>Calibri</vt:lpstr>
      <vt:lpstr>Calibri Light</vt:lpstr>
      <vt:lpstr>Helvetica</vt:lpstr>
      <vt:lpstr>Helvetica Neue</vt:lpstr>
      <vt:lpstr>Proxima Nova</vt:lpstr>
      <vt:lpstr>Source Sans Pro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</dc:title>
  <dc:creator>Microsoft Office User</dc:creator>
  <cp:lastModifiedBy>Microsoft Office User</cp:lastModifiedBy>
  <cp:revision>46</cp:revision>
  <cp:lastPrinted>2018-02-27T11:31:11Z</cp:lastPrinted>
  <dcterms:created xsi:type="dcterms:W3CDTF">2018-02-27T10:18:44Z</dcterms:created>
  <dcterms:modified xsi:type="dcterms:W3CDTF">2018-02-27T11:32:10Z</dcterms:modified>
</cp:coreProperties>
</file>