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sldIdLst>
    <p:sldId id="256" r:id="rId2"/>
    <p:sldId id="257" r:id="rId3"/>
    <p:sldId id="319" r:id="rId4"/>
    <p:sldId id="320" r:id="rId5"/>
    <p:sldId id="258" r:id="rId6"/>
    <p:sldId id="323" r:id="rId7"/>
    <p:sldId id="296" r:id="rId8"/>
    <p:sldId id="297" r:id="rId9"/>
    <p:sldId id="298" r:id="rId10"/>
    <p:sldId id="299" r:id="rId11"/>
    <p:sldId id="300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89" autoAdjust="0"/>
  </p:normalViewPr>
  <p:slideViewPr>
    <p:cSldViewPr>
      <p:cViewPr varScale="1">
        <p:scale>
          <a:sx n="95" d="100"/>
          <a:sy n="95" d="100"/>
        </p:scale>
        <p:origin x="-4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C91A0698-9073-49C6-A061-FB95CF24A4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1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Data is stored on a computer</a:t>
            </a:r>
          </a:p>
          <a:p>
            <a:pPr eaLnBrk="1" hangingPunct="1"/>
            <a:r>
              <a:rPr lang="en-US" smtClean="0"/>
              <a:t>Information is suitable for human visualization</a:t>
            </a:r>
          </a:p>
          <a:p>
            <a:pPr eaLnBrk="1" hangingPunct="1"/>
            <a:r>
              <a:rPr lang="en-US" smtClean="0"/>
              <a:t>Knowledge is retained in our memory</a:t>
            </a:r>
          </a:p>
          <a:p>
            <a:pPr eaLnBrk="1" hangingPunct="1"/>
            <a:r>
              <a:rPr lang="en-US" smtClean="0"/>
              <a:t>Notice that we are going towards wisdom as we go down the list</a:t>
            </a:r>
          </a:p>
          <a:p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C4524-6635-4219-BA95-779960624314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3355F0-6BAB-4D6B-A8B4-323DEF8CC09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1587D2-C26F-48DB-BA19-EFAFD887E4C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EC6C9-5359-490C-9BA4-9D0BF3220BA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1A0698-9073-49C6-A061-FB95CF24A4D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2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078EC00-46C6-45C5-B4DA-6B0C7077A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14313"/>
            <a:ext cx="2286000" cy="6643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14313"/>
            <a:ext cx="6705600" cy="6643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017713"/>
            <a:ext cx="4495800" cy="48402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17713"/>
            <a:ext cx="4495800" cy="2343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513263"/>
            <a:ext cx="4495800" cy="23447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017713"/>
            <a:ext cx="4495800" cy="4840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17713"/>
            <a:ext cx="4495800" cy="4840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017713"/>
            <a:ext cx="9144000" cy="484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2se/1.3/docs/guide/jdbc/getstart/GettingStartedTOC.fm.html" TargetMode="External"/><Relationship Id="rId2" Type="http://schemas.openxmlformats.org/officeDocument/2006/relationships/hyperlink" Target="http://dev.mysql.com/doc/refman/5.0/en/java-connecto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otes.corewebprogramming.com/student/JDBC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Databases and JDBC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In-Class Exercise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2105025"/>
            <a:ext cx="91440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solidFill>
                  <a:schemeClr val="bg2"/>
                </a:solidFill>
              </a:rPr>
              <a:t>Consider the following relations for a database that keeps track of courses and books adopted for each course: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endParaRPr lang="en-US" sz="2000">
              <a:solidFill>
                <a:schemeClr val="folHlink"/>
              </a:solidFill>
            </a:endParaRP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>
                <a:solidFill>
                  <a:schemeClr val="folHlink"/>
                </a:solidFill>
              </a:rPr>
              <a:t>COURSE (Course#, CName, Dept)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>
                <a:solidFill>
                  <a:schemeClr val="folHlink"/>
                </a:solidFill>
              </a:rPr>
              <a:t>TEXT (Book-ISBN, Book-Title, Publisher, Author)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>
                <a:solidFill>
                  <a:schemeClr val="folHlink"/>
                </a:solidFill>
              </a:rPr>
              <a:t>BOOK_ADOPTION (CRN#, ISBN, SEMESTER)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n-US" sz="2000">
              <a:solidFill>
                <a:schemeClr val="folHlink"/>
              </a:solidFill>
            </a:endParaRP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endParaRPr lang="en-US" sz="2000">
              <a:solidFill>
                <a:schemeClr val="folHlink"/>
              </a:solidFill>
            </a:endParaRP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b="1">
                <a:solidFill>
                  <a:schemeClr val="bg2"/>
                </a:solidFill>
              </a:rPr>
              <a:t>Name all primary and foreign keys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lang="en-US" sz="1400">
              <a:solidFill>
                <a:srgbClr val="0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SQL Basics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17713"/>
            <a:ext cx="8955088" cy="4840287"/>
          </a:xfrm>
        </p:spPr>
        <p:txBody>
          <a:bodyPr/>
          <a:lstStyle/>
          <a:p>
            <a:pPr eaLnBrk="1" hangingPunct="1"/>
            <a:r>
              <a:rPr lang="en-US" b="1" i="1" smtClean="0">
                <a:solidFill>
                  <a:schemeClr val="hlink"/>
                </a:solidFill>
              </a:rPr>
              <a:t>SQL </a:t>
            </a:r>
            <a:r>
              <a:rPr lang="en-US" smtClean="0">
                <a:solidFill>
                  <a:schemeClr val="hlink"/>
                </a:solidFill>
              </a:rPr>
              <a:t>=</a:t>
            </a:r>
            <a:r>
              <a:rPr lang="en-US" b="1" i="1" smtClean="0">
                <a:solidFill>
                  <a:schemeClr val="hlink"/>
                </a:solidFill>
              </a:rPr>
              <a:t> S</a:t>
            </a:r>
            <a:r>
              <a:rPr lang="en-US" smtClean="0">
                <a:solidFill>
                  <a:schemeClr val="hlink"/>
                </a:solidFill>
              </a:rPr>
              <a:t>tructured </a:t>
            </a:r>
            <a:r>
              <a:rPr lang="en-US" b="1" i="1" smtClean="0">
                <a:solidFill>
                  <a:schemeClr val="hlink"/>
                </a:solidFill>
              </a:rPr>
              <a:t>Q</a:t>
            </a:r>
            <a:r>
              <a:rPr lang="en-US" i="1" smtClean="0">
                <a:solidFill>
                  <a:schemeClr val="hlink"/>
                </a:solidFill>
              </a:rPr>
              <a:t>ue</a:t>
            </a:r>
            <a:r>
              <a:rPr lang="en-US" smtClean="0">
                <a:solidFill>
                  <a:schemeClr val="hlink"/>
                </a:solidFill>
              </a:rPr>
              <a:t>ry </a:t>
            </a:r>
            <a:r>
              <a:rPr lang="en-US" b="1" i="1" smtClean="0">
                <a:solidFill>
                  <a:schemeClr val="hlink"/>
                </a:solidFill>
              </a:rPr>
              <a:t>L</a:t>
            </a:r>
            <a:r>
              <a:rPr lang="en-US" smtClean="0">
                <a:solidFill>
                  <a:schemeClr val="hlink"/>
                </a:solidFill>
              </a:rPr>
              <a:t>anguage</a:t>
            </a:r>
          </a:p>
          <a:p>
            <a:pPr eaLnBrk="1" hangingPunct="1"/>
            <a:r>
              <a:rPr lang="en-US" smtClean="0">
                <a:solidFill>
                  <a:schemeClr val="hlink"/>
                </a:solidFill>
              </a:rPr>
              <a:t>Comprehensive language</a:t>
            </a:r>
            <a:r>
              <a:rPr lang="en-US" smtClean="0"/>
              <a:t> developed specifically to query databases</a:t>
            </a:r>
          </a:p>
          <a:p>
            <a:pPr lvl="1" eaLnBrk="1" hangingPunct="1"/>
            <a:r>
              <a:rPr lang="en-US" smtClean="0"/>
              <a:t>Data definition, query and update</a:t>
            </a:r>
          </a:p>
          <a:p>
            <a:pPr eaLnBrk="1" hangingPunct="1"/>
            <a:r>
              <a:rPr lang="en-US" smtClean="0">
                <a:solidFill>
                  <a:schemeClr val="hlink"/>
                </a:solidFill>
              </a:rPr>
              <a:t>declarative</a:t>
            </a:r>
            <a:r>
              <a:rPr lang="en-US" smtClean="0"/>
              <a:t> vs. </a:t>
            </a:r>
            <a:r>
              <a:rPr lang="en-US" smtClean="0">
                <a:solidFill>
                  <a:schemeClr val="hlink"/>
                </a:solidFill>
              </a:rPr>
              <a:t>procedural language</a:t>
            </a:r>
          </a:p>
          <a:p>
            <a:pPr eaLnBrk="1" hangingPunct="1"/>
            <a:endParaRPr lang="en-US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CREATE TABLE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</a:rPr>
              <a:t>Specifies a new </a:t>
            </a:r>
            <a:r>
              <a:rPr lang="en-US" b="1" smtClean="0">
                <a:solidFill>
                  <a:schemeClr val="hlink"/>
                </a:solidFill>
              </a:rPr>
              <a:t>base table</a:t>
            </a:r>
            <a:r>
              <a:rPr lang="en-US" smtClean="0">
                <a:solidFill>
                  <a:srgbClr val="000000"/>
                </a:solidFill>
              </a:rPr>
              <a:t> by giving it a </a:t>
            </a:r>
            <a:r>
              <a:rPr lang="en-US" smtClean="0">
                <a:solidFill>
                  <a:schemeClr val="hlink"/>
                </a:solidFill>
              </a:rPr>
              <a:t>name</a:t>
            </a:r>
            <a:r>
              <a:rPr lang="en-US" smtClean="0">
                <a:solidFill>
                  <a:srgbClr val="000000"/>
                </a:solidFill>
              </a:rPr>
              <a:t>, and specifying each of its </a:t>
            </a:r>
            <a:r>
              <a:rPr lang="en-US" smtClean="0">
                <a:solidFill>
                  <a:schemeClr val="hlink"/>
                </a:solidFill>
              </a:rPr>
              <a:t>attributes and their data types</a:t>
            </a:r>
            <a:r>
              <a:rPr lang="en-US" smtClean="0">
                <a:solidFill>
                  <a:srgbClr val="000000"/>
                </a:solidFill>
              </a:rPr>
              <a:t> 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</a:rPr>
              <a:t>Such as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n-US" smtClean="0">
                <a:solidFill>
                  <a:srgbClr val="000000"/>
                </a:solidFill>
              </a:rPr>
              <a:t>,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</a:rPr>
              <a:t>FLOAT</a:t>
            </a:r>
            <a:r>
              <a:rPr lang="en-US" smtClean="0">
                <a:solidFill>
                  <a:srgbClr val="000000"/>
                </a:solidFill>
              </a:rPr>
              <a:t>,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</a:rPr>
              <a:t>CHAR(n)</a:t>
            </a:r>
            <a:r>
              <a:rPr lang="en-US" smtClean="0">
                <a:solidFill>
                  <a:srgbClr val="000000"/>
                </a:solidFill>
              </a:rPr>
              <a:t>,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</a:rPr>
              <a:t>VARCHAR(n)</a:t>
            </a:r>
          </a:p>
          <a:p>
            <a:pPr lvl="1" eaLnBrk="1" hangingPunct="1"/>
            <a:r>
              <a:rPr lang="en-US" sz="2400" b="1" smtClean="0">
                <a:solidFill>
                  <a:schemeClr val="folHlink"/>
                </a:solidFill>
                <a:latin typeface="Courier New" pitchFamily="49" charset="0"/>
              </a:rPr>
              <a:t>CREATE TABLE  COURSE</a:t>
            </a:r>
            <a:br>
              <a:rPr lang="en-US" sz="2400" b="1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en-US" sz="2400" b="1" smtClean="0">
                <a:solidFill>
                  <a:schemeClr val="folHlink"/>
                </a:solidFill>
                <a:latin typeface="Courier New" pitchFamily="49" charset="0"/>
              </a:rPr>
              <a:t> (	</a:t>
            </a:r>
            <a:br>
              <a:rPr lang="en-US" sz="2400" b="1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en-US" sz="2400" b="1" smtClean="0">
                <a:solidFill>
                  <a:schemeClr val="folHlink"/>
                </a:solidFill>
                <a:latin typeface="Courier New" pitchFamily="49" charset="0"/>
              </a:rPr>
              <a:t>		</a:t>
            </a:r>
            <a:r>
              <a:rPr lang="en-US" sz="2400" smtClean="0">
                <a:solidFill>
                  <a:schemeClr val="folHlink"/>
                </a:solidFill>
                <a:latin typeface="Courier New" pitchFamily="49" charset="0"/>
              </a:rPr>
              <a:t>CNAME</a:t>
            </a:r>
            <a:r>
              <a:rPr lang="en-US" sz="2400" b="1" smtClean="0">
                <a:solidFill>
                  <a:schemeClr val="folHlink"/>
                </a:solidFill>
                <a:latin typeface="Courier New" pitchFamily="49" charset="0"/>
              </a:rPr>
              <a:t>				VARCHAR(10),</a:t>
            </a:r>
            <a:br>
              <a:rPr lang="en-US" sz="2400" b="1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en-US" sz="2400" b="1" smtClean="0">
                <a:solidFill>
                  <a:schemeClr val="folHlink"/>
                </a:solidFill>
                <a:latin typeface="Courier New" pitchFamily="49" charset="0"/>
              </a:rPr>
              <a:t>		</a:t>
            </a:r>
            <a:r>
              <a:rPr lang="en-US" sz="2400" smtClean="0">
                <a:solidFill>
                  <a:schemeClr val="folHlink"/>
                </a:solidFill>
                <a:latin typeface="Courier New" pitchFamily="49" charset="0"/>
              </a:rPr>
              <a:t>CNUMBER</a:t>
            </a:r>
            <a:r>
              <a:rPr lang="en-US" sz="2400" b="1" smtClean="0">
                <a:solidFill>
                  <a:schemeClr val="folHlink"/>
                </a:solidFill>
                <a:latin typeface="Courier New" pitchFamily="49" charset="0"/>
              </a:rPr>
              <a:t>			INTEGER,</a:t>
            </a:r>
            <a:br>
              <a:rPr lang="en-US" sz="2400" b="1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en-US" sz="2400" b="1" smtClean="0">
                <a:solidFill>
                  <a:schemeClr val="folHlink"/>
                </a:solidFill>
                <a:latin typeface="Courier New" pitchFamily="49" charset="0"/>
              </a:rPr>
              <a:t>		</a:t>
            </a:r>
            <a:r>
              <a:rPr lang="en-US" sz="2400" smtClean="0">
                <a:solidFill>
                  <a:schemeClr val="folHlink"/>
                </a:solidFill>
                <a:latin typeface="Courier New" pitchFamily="49" charset="0"/>
              </a:rPr>
              <a:t>INSTRUCTOR_ID</a:t>
            </a:r>
            <a:r>
              <a:rPr lang="en-US" sz="2400" b="1" smtClean="0">
                <a:solidFill>
                  <a:schemeClr val="folHlink"/>
                </a:solidFill>
                <a:latin typeface="Courier New" pitchFamily="49" charset="0"/>
              </a:rPr>
              <a:t>		CHAR(9),</a:t>
            </a:r>
            <a:br>
              <a:rPr lang="en-US" sz="2400" b="1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en-US" sz="2400" b="1" smtClean="0">
                <a:solidFill>
                  <a:schemeClr val="folHlink"/>
                </a:solidFill>
                <a:latin typeface="Courier New" pitchFamily="49" charset="0"/>
              </a:rPr>
              <a:t>		</a:t>
            </a:r>
            <a:r>
              <a:rPr lang="en-US" sz="2400" smtClean="0">
                <a:solidFill>
                  <a:schemeClr val="folHlink"/>
                </a:solidFill>
                <a:latin typeface="Courier New" pitchFamily="49" charset="0"/>
              </a:rPr>
              <a:t>CREATE_DATE	</a:t>
            </a:r>
            <a:r>
              <a:rPr lang="en-US" sz="2400" b="1" smtClean="0">
                <a:solidFill>
                  <a:schemeClr val="folHlink"/>
                </a:solidFill>
                <a:latin typeface="Courier New" pitchFamily="49" charset="0"/>
              </a:rPr>
              <a:t>	CHAR(9) 	</a:t>
            </a:r>
            <a:br>
              <a:rPr lang="en-US" sz="2400" b="1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en-US" sz="2400" b="1" smtClean="0">
                <a:solidFill>
                  <a:schemeClr val="folHlink"/>
                </a:solidFill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CREATE TABLE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17713"/>
            <a:ext cx="8955088" cy="4840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000000"/>
                </a:solidFill>
              </a:rPr>
              <a:t>We can also use the CREATE TABLE command for specifying the </a:t>
            </a:r>
            <a:r>
              <a:rPr lang="en-US" sz="2800" b="1" smtClean="0">
                <a:solidFill>
                  <a:schemeClr val="hlink"/>
                </a:solidFill>
              </a:rPr>
              <a:t>primary key</a:t>
            </a:r>
            <a:r>
              <a:rPr lang="en-US" sz="2800" smtClean="0">
                <a:solidFill>
                  <a:schemeClr val="hlink"/>
                </a:solidFill>
              </a:rPr>
              <a:t> attributes, </a:t>
            </a:r>
            <a:r>
              <a:rPr lang="en-US" sz="2800" b="1" smtClean="0">
                <a:solidFill>
                  <a:schemeClr val="hlink"/>
                </a:solidFill>
              </a:rPr>
              <a:t>secondary keys</a:t>
            </a:r>
            <a:r>
              <a:rPr lang="en-US" sz="2800" smtClean="0">
                <a:solidFill>
                  <a:schemeClr val="hlink"/>
                </a:solidFill>
              </a:rPr>
              <a:t>, and referential integrity constraints (</a:t>
            </a:r>
            <a:r>
              <a:rPr lang="en-US" sz="2800" b="1" smtClean="0">
                <a:solidFill>
                  <a:schemeClr val="hlink"/>
                </a:solidFill>
              </a:rPr>
              <a:t>foreign keys</a:t>
            </a:r>
            <a:r>
              <a:rPr lang="en-US" sz="2800" smtClean="0">
                <a:solidFill>
                  <a:schemeClr val="hlink"/>
                </a:solidFill>
              </a:rPr>
              <a:t>)</a:t>
            </a:r>
            <a:r>
              <a:rPr lang="en-US" smtClean="0">
                <a:solidFill>
                  <a:srgbClr val="0000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solidFill>
                  <a:srgbClr val="000000"/>
                </a:solidFill>
              </a:rPr>
              <a:t>Key attributes can be specified via the PRIMARY KEY and UNIQUE phrases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b="1" smtClean="0">
                <a:solidFill>
                  <a:schemeClr val="hlink"/>
                </a:solidFill>
                <a:latin typeface="Courier New" pitchFamily="49" charset="0"/>
              </a:rPr>
              <a:t>CREATE TABLE  COURSE</a:t>
            </a:r>
            <a:br>
              <a:rPr lang="en-US" sz="1800" b="1" smtClean="0">
                <a:solidFill>
                  <a:schemeClr val="hlink"/>
                </a:solidFill>
                <a:latin typeface="Courier New" pitchFamily="49" charset="0"/>
              </a:rPr>
            </a:br>
            <a:r>
              <a:rPr lang="en-US" sz="1800" b="1" smtClean="0">
                <a:solidFill>
                  <a:schemeClr val="hlink"/>
                </a:solidFill>
                <a:latin typeface="Courier New" pitchFamily="49" charset="0"/>
              </a:rPr>
              <a:t> (	</a:t>
            </a:r>
            <a:br>
              <a:rPr lang="en-US" sz="1800" b="1" smtClean="0">
                <a:solidFill>
                  <a:schemeClr val="hlink"/>
                </a:solidFill>
                <a:latin typeface="Courier New" pitchFamily="49" charset="0"/>
              </a:rPr>
            </a:br>
            <a:r>
              <a:rPr lang="en-US" sz="1800" smtClean="0">
                <a:solidFill>
                  <a:schemeClr val="hlink"/>
                </a:solidFill>
                <a:latin typeface="Courier New" pitchFamily="49" charset="0"/>
              </a:rPr>
              <a:t>		CNAME		VARCHAR(10),</a:t>
            </a:r>
            <a:br>
              <a:rPr lang="en-US" sz="1800" smtClean="0">
                <a:solidFill>
                  <a:schemeClr val="hlink"/>
                </a:solidFill>
                <a:latin typeface="Courier New" pitchFamily="49" charset="0"/>
              </a:rPr>
            </a:br>
            <a:r>
              <a:rPr lang="en-US" sz="1800" smtClean="0">
                <a:solidFill>
                  <a:schemeClr val="hlink"/>
                </a:solidFill>
                <a:latin typeface="Courier New" pitchFamily="49" charset="0"/>
              </a:rPr>
              <a:t>		CNUMBER	INTEGER,</a:t>
            </a:r>
            <a:br>
              <a:rPr lang="en-US" sz="1800" smtClean="0">
                <a:solidFill>
                  <a:schemeClr val="hlink"/>
                </a:solidFill>
                <a:latin typeface="Courier New" pitchFamily="49" charset="0"/>
              </a:rPr>
            </a:br>
            <a:r>
              <a:rPr lang="en-US" sz="1800" smtClean="0">
                <a:solidFill>
                  <a:schemeClr val="hlink"/>
                </a:solidFill>
                <a:latin typeface="Courier New" pitchFamily="49" charset="0"/>
              </a:rPr>
              <a:t>		INSTRUCTOR_ID		CHAR(9),</a:t>
            </a:r>
            <a:br>
              <a:rPr lang="en-US" sz="1800" smtClean="0">
                <a:solidFill>
                  <a:schemeClr val="hlink"/>
                </a:solidFill>
                <a:latin typeface="Courier New" pitchFamily="49" charset="0"/>
              </a:rPr>
            </a:br>
            <a:r>
              <a:rPr lang="en-US" sz="1800" smtClean="0">
                <a:solidFill>
                  <a:schemeClr val="hlink"/>
                </a:solidFill>
                <a:latin typeface="Courier New" pitchFamily="49" charset="0"/>
              </a:rPr>
              <a:t>		CREATE_DATE		CHAR(9),</a:t>
            </a:r>
            <a:br>
              <a:rPr lang="en-US" sz="1800" smtClean="0">
                <a:solidFill>
                  <a:schemeClr val="hlink"/>
                </a:solidFill>
                <a:latin typeface="Courier New" pitchFamily="49" charset="0"/>
              </a:rPr>
            </a:br>
            <a:r>
              <a:rPr lang="en-US" sz="1800" smtClean="0">
                <a:solidFill>
                  <a:schemeClr val="hlink"/>
                </a:solidFill>
                <a:latin typeface="Courier New" pitchFamily="49" charset="0"/>
              </a:rPr>
              <a:t>		</a:t>
            </a:r>
            <a:r>
              <a:rPr lang="en-US" sz="1800" smtClean="0">
                <a:solidFill>
                  <a:schemeClr val="folHlink"/>
                </a:solidFill>
                <a:latin typeface="Courier New" pitchFamily="49" charset="0"/>
              </a:rPr>
              <a:t>PRIMARY KEY(CNUMBER),</a:t>
            </a:r>
            <a:r>
              <a:rPr lang="en-US" sz="1800" smtClean="0">
                <a:solidFill>
                  <a:schemeClr val="hlink"/>
                </a:solidFill>
                <a:latin typeface="Courier New" pitchFamily="49" charset="0"/>
              </a:rPr>
              <a:t> 	</a:t>
            </a:r>
            <a:br>
              <a:rPr lang="en-US" sz="1800" smtClean="0">
                <a:solidFill>
                  <a:schemeClr val="hlink"/>
                </a:solidFill>
                <a:latin typeface="Courier New" pitchFamily="49" charset="0"/>
              </a:rPr>
            </a:br>
            <a:r>
              <a:rPr lang="en-US" sz="1800" smtClean="0">
                <a:solidFill>
                  <a:schemeClr val="hlink"/>
                </a:solidFill>
                <a:latin typeface="Courier New" pitchFamily="49" charset="0"/>
              </a:rPr>
              <a:t>		</a:t>
            </a:r>
            <a:r>
              <a:rPr lang="en-US" sz="1800" smtClean="0">
                <a:solidFill>
                  <a:srgbClr val="006600"/>
                </a:solidFill>
                <a:latin typeface="Courier New" pitchFamily="49" charset="0"/>
              </a:rPr>
              <a:t>FOREIGN KEY (INSTRUCTOR_ID) REFERENCES 				FACULTY(INSTRUCTOR_ID)</a:t>
            </a:r>
            <a:r>
              <a:rPr lang="en-US" sz="2000" smtClean="0">
                <a:solidFill>
                  <a:srgbClr val="000000"/>
                </a:solidFill>
              </a:rPr>
              <a:t> </a:t>
            </a:r>
            <a:r>
              <a:rPr lang="en-US" sz="1800" smtClean="0">
                <a:solidFill>
                  <a:schemeClr val="hlink"/>
                </a:solidFill>
                <a:latin typeface="Courier New" pitchFamily="49" charset="0"/>
              </a:rPr>
              <a:t/>
            </a:r>
            <a:br>
              <a:rPr lang="en-US" sz="1800" smtClean="0">
                <a:solidFill>
                  <a:schemeClr val="hlink"/>
                </a:solidFill>
                <a:latin typeface="Courier New" pitchFamily="49" charset="0"/>
              </a:rPr>
            </a:br>
            <a:r>
              <a:rPr lang="en-US" sz="1800" b="1" smtClean="0">
                <a:solidFill>
                  <a:schemeClr val="hlink"/>
                </a:solidFill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Retrieval Queries in SQL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</a:rPr>
              <a:t>SQL has </a:t>
            </a:r>
            <a:r>
              <a:rPr lang="en-US" smtClean="0">
                <a:solidFill>
                  <a:schemeClr val="hlink"/>
                </a:solidFill>
              </a:rPr>
              <a:t>one basic statement for retrieving information</a:t>
            </a:r>
            <a:r>
              <a:rPr lang="en-US" smtClean="0">
                <a:solidFill>
                  <a:srgbClr val="000000"/>
                </a:solidFill>
              </a:rPr>
              <a:t> from a database: the </a:t>
            </a:r>
            <a:r>
              <a:rPr lang="en-US" b="1" smtClean="0">
                <a:solidFill>
                  <a:schemeClr val="hlink"/>
                </a:solidFill>
              </a:rPr>
              <a:t>SELECT</a:t>
            </a:r>
            <a:r>
              <a:rPr lang="en-US" smtClean="0">
                <a:solidFill>
                  <a:schemeClr val="hlink"/>
                </a:solidFill>
              </a:rPr>
              <a:t> statement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</a:rPr>
              <a:t>Basic form of the SQL SELECT statement is called a </a:t>
            </a:r>
            <a:r>
              <a:rPr lang="en-US" b="1" smtClean="0">
                <a:solidFill>
                  <a:srgbClr val="000000"/>
                </a:solidFill>
              </a:rPr>
              <a:t>mapping</a:t>
            </a:r>
            <a:r>
              <a:rPr lang="en-US" smtClean="0">
                <a:solidFill>
                  <a:srgbClr val="000000"/>
                </a:solidFill>
              </a:rPr>
              <a:t>  or a </a:t>
            </a:r>
            <a:r>
              <a:rPr lang="en-US" b="1" smtClean="0">
                <a:solidFill>
                  <a:srgbClr val="000000"/>
                </a:solidFill>
              </a:rPr>
              <a:t>SELECT-FROM-WHERE block</a:t>
            </a:r>
          </a:p>
          <a:p>
            <a:pPr lvl="1" eaLnBrk="1" hangingPunct="1"/>
            <a:r>
              <a:rPr lang="en-US" b="1" smtClean="0">
                <a:solidFill>
                  <a:schemeClr val="folHlink"/>
                </a:solidFill>
                <a:latin typeface="Courier New" pitchFamily="49" charset="0"/>
              </a:rPr>
              <a:t>SELECT</a:t>
            </a:r>
            <a:r>
              <a:rPr lang="en-US" smtClean="0">
                <a:solidFill>
                  <a:schemeClr val="folHlink"/>
                </a:solidFill>
                <a:latin typeface="Courier New" pitchFamily="49" charset="0"/>
              </a:rPr>
              <a:t> 	&lt;column list&gt;</a:t>
            </a:r>
            <a:br>
              <a:rPr lang="en-US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en-US" b="1" smtClean="0">
                <a:solidFill>
                  <a:schemeClr val="folHlink"/>
                </a:solidFill>
                <a:latin typeface="Courier New" pitchFamily="49" charset="0"/>
              </a:rPr>
              <a:t>FROM</a:t>
            </a:r>
            <a:r>
              <a:rPr lang="en-US" smtClean="0">
                <a:solidFill>
                  <a:schemeClr val="folHlink"/>
                </a:solidFill>
                <a:latin typeface="Courier New" pitchFamily="49" charset="0"/>
              </a:rPr>
              <a:t> 		&lt;table list&gt;</a:t>
            </a:r>
            <a:br>
              <a:rPr lang="en-US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en-US" b="1" smtClean="0">
                <a:solidFill>
                  <a:schemeClr val="folHlink"/>
                </a:solidFill>
                <a:latin typeface="Courier New" pitchFamily="49" charset="0"/>
              </a:rPr>
              <a:t>WHERE		</a:t>
            </a:r>
            <a:r>
              <a:rPr lang="en-US" smtClean="0">
                <a:solidFill>
                  <a:schemeClr val="folHlink"/>
                </a:solidFill>
                <a:latin typeface="Courier New" pitchFamily="49" charset="0"/>
              </a:rPr>
              <a:t>&lt;condition&gt;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Relational Database Schema--</a:t>
            </a:r>
            <a:r>
              <a:rPr lang="en-US" sz="1600" smtClean="0"/>
              <a:t>Figure 5.5</a:t>
            </a:r>
            <a:r>
              <a:rPr lang="en-US" sz="4000" smtClean="0"/>
              <a:t>  </a:t>
            </a:r>
            <a:endParaRPr lang="en-US" smtClean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</p:spPr>
      </p:pic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2286000"/>
            <a:ext cx="9144000" cy="457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600">
                <a:solidFill>
                  <a:schemeClr val="hlink"/>
                </a:solidFill>
              </a:rPr>
              <a:t>Retrieve the birthdate and address of the employee whose name is 'John B. Smith‘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600">
              <a:solidFill>
                <a:schemeClr val="hlink"/>
              </a:solidFill>
            </a:endParaRP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600">
                <a:solidFill>
                  <a:schemeClr val="folHlink"/>
                </a:solidFill>
              </a:rPr>
              <a:t>Retrieve the names and addresses of all employees who work for department# 120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1600">
              <a:solidFill>
                <a:schemeClr val="hlink"/>
              </a:solidFill>
            </a:endParaRP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600">
                <a:solidFill>
                  <a:schemeClr val="hlink"/>
                </a:solidFill>
              </a:rPr>
              <a:t>Find department names managed by employee with SSN  111-11-1111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1600">
              <a:solidFill>
                <a:schemeClr val="hlink"/>
              </a:solidFill>
            </a:endParaRP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600">
                <a:solidFill>
                  <a:schemeClr val="folHlink"/>
                </a:solidFill>
              </a:rPr>
              <a:t>Find department names managed by a ‘Smith’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600">
              <a:solidFill>
                <a:schemeClr val="folHlink"/>
              </a:solidFill>
            </a:endParaRP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600">
                <a:solidFill>
                  <a:schemeClr val="hlink"/>
                </a:solidFill>
              </a:rPr>
              <a:t>Find SSN of all employees whose LNames starts with the letter  L?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1600">
              <a:solidFill>
                <a:schemeClr val="hlink"/>
              </a:solidFill>
            </a:endParaRP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600">
                <a:solidFill>
                  <a:schemeClr val="folHlink"/>
                </a:solidFill>
              </a:rPr>
              <a:t>Find SSN of all employees whose LNames ends with the letter L?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1600">
              <a:solidFill>
                <a:schemeClr val="folHlink"/>
              </a:solidFill>
            </a:endParaRP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600">
                <a:solidFill>
                  <a:schemeClr val="hlink"/>
                </a:solidFill>
              </a:rPr>
              <a:t>Find SSN of all employees whose LNames includes the letter L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1600">
              <a:solidFill>
                <a:schemeClr val="hlink"/>
              </a:solidFill>
            </a:endParaRP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600">
                <a:solidFill>
                  <a:schemeClr val="folHlink"/>
                </a:solidFill>
              </a:rPr>
              <a:t>Find SSN of all employees whose LNames include the letter L as the third letter?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1600">
              <a:solidFill>
                <a:schemeClr val="hlink"/>
              </a:solidFill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7162800" y="304800"/>
            <a:ext cx="1981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DNO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H="1">
            <a:off x="3733800" y="838200"/>
            <a:ext cx="426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 flipH="1" flipV="1">
            <a:off x="3276600" y="8382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SQL Queries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46288"/>
            <a:ext cx="9144000" cy="4811712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hlink"/>
                </a:solidFill>
              </a:rPr>
              <a:t>Retrieve the birthdate and address of the employee whose name is 'John B. Smith‘</a:t>
            </a:r>
          </a:p>
          <a:p>
            <a:pPr eaLnBrk="1" hangingPunct="1">
              <a:buFont typeface="Wingdings" pitchFamily="2" charset="2"/>
              <a:buNone/>
            </a:pPr>
            <a:endParaRPr lang="en-US" b="1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b="1" smtClean="0">
                <a:solidFill>
                  <a:srgbClr val="000000"/>
                </a:solidFill>
                <a:latin typeface="Courier New" pitchFamily="49" charset="0"/>
              </a:rPr>
              <a:t>SELECT 	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</a:rPr>
              <a:t>BDATE, ADDRESS</a:t>
            </a:r>
            <a:r>
              <a:rPr lang="en-US" b="1" smtClean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en-US" b="1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b="1" smtClean="0">
                <a:solidFill>
                  <a:srgbClr val="000000"/>
                </a:solidFill>
                <a:latin typeface="Courier New" pitchFamily="49" charset="0"/>
              </a:rPr>
              <a:t>FROM 		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</a:rPr>
              <a:t>EMPLOYEE</a:t>
            </a:r>
            <a:r>
              <a:rPr lang="en-US" b="1" smtClean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en-US" b="1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b="1" smtClean="0">
                <a:solidFill>
                  <a:srgbClr val="000000"/>
                </a:solidFill>
                <a:latin typeface="Courier New" pitchFamily="49" charset="0"/>
              </a:rPr>
              <a:t>WHERE		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</a:rPr>
              <a:t>FNAME='John'</a:t>
            </a:r>
            <a:r>
              <a:rPr lang="en-US" b="1" smtClean="0">
                <a:solidFill>
                  <a:srgbClr val="000000"/>
                </a:solidFill>
                <a:latin typeface="Courier New" pitchFamily="49" charset="0"/>
              </a:rPr>
              <a:t> AND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</a:rPr>
              <a:t>MINIT='B’</a:t>
            </a:r>
            <a:r>
              <a:rPr lang="en-US" b="1" smtClean="0">
                <a:solidFill>
                  <a:srgbClr val="000000"/>
                </a:solidFill>
                <a:latin typeface="Courier New" pitchFamily="49" charset="0"/>
              </a:rPr>
              <a:t>  AND 		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</a:rPr>
              <a:t>LNAME='Smith’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SQL Queries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46288"/>
            <a:ext cx="9144000" cy="4811712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folHlink"/>
                </a:solidFill>
              </a:rPr>
              <a:t>Find department names managed by a ‘Smith’</a:t>
            </a:r>
          </a:p>
          <a:p>
            <a:pPr eaLnBrk="1" hangingPunct="1">
              <a:buFont typeface="Wingdings" pitchFamily="2" charset="2"/>
              <a:buNone/>
            </a:pPr>
            <a:endParaRPr lang="en-US" b="1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b="1" smtClean="0">
                <a:solidFill>
                  <a:srgbClr val="000000"/>
                </a:solidFill>
                <a:latin typeface="Courier New" pitchFamily="49" charset="0"/>
              </a:rPr>
              <a:t>SELECT 	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</a:rPr>
              <a:t>DNAME</a:t>
            </a:r>
            <a:r>
              <a:rPr lang="en-US" b="1" smtClean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en-US" b="1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b="1" smtClean="0">
                <a:solidFill>
                  <a:srgbClr val="000000"/>
                </a:solidFill>
                <a:latin typeface="Courier New" pitchFamily="49" charset="0"/>
              </a:rPr>
              <a:t>FROM 		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</a:rPr>
              <a:t>EMPLOYEE, DEPARTMENT</a:t>
            </a:r>
            <a:r>
              <a:rPr lang="en-US" b="1" smtClean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en-US" b="1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b="1" smtClean="0">
                <a:solidFill>
                  <a:srgbClr val="000000"/>
                </a:solidFill>
                <a:latin typeface="Courier New" pitchFamily="49" charset="0"/>
              </a:rPr>
              <a:t>WHERE		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</a:rPr>
              <a:t>MGRSSN=SSN and </a:t>
            </a:r>
            <a:r>
              <a:rPr lang="en-US" b="1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br>
              <a:rPr lang="en-US" b="1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b="1" smtClean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</a:rPr>
              <a:t>LNAME='Smith’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SQL Queries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46288"/>
            <a:ext cx="9144000" cy="4811712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hlink"/>
                </a:solidFill>
              </a:rPr>
              <a:t>Find SSN of all employees whose </a:t>
            </a:r>
            <a:r>
              <a:rPr lang="en-US" dirty="0" err="1" smtClean="0">
                <a:solidFill>
                  <a:schemeClr val="hlink"/>
                </a:solidFill>
              </a:rPr>
              <a:t>LNames</a:t>
            </a:r>
            <a:r>
              <a:rPr lang="en-US" dirty="0" smtClean="0">
                <a:solidFill>
                  <a:schemeClr val="hlink"/>
                </a:solidFill>
              </a:rPr>
              <a:t> includes the letter L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b="1" dirty="0" smtClean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SELECT 	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SSN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FROM 		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EMPLOYEE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WHERE		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LNAME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Like‘%L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%’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dirty="0" smtClean="0"/>
              <a:t>SQL pattern matching allows you to use “_” to match any single character and “%” to match an arbitrary number of characters (including zero characters)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Do not use = or &lt;&gt; when you use SQL patterns; use the LIKE or NOT LIKE comparison operators instead. </a:t>
            </a:r>
            <a:endParaRPr lang="en-US" dirty="0" smtClean="0">
              <a:solidFill>
                <a:schemeClr val="folHlink"/>
              </a:solidFill>
              <a:latin typeface="Courier New" pitchFamily="49" charset="0"/>
            </a:endParaRPr>
          </a:p>
          <a:p>
            <a:pPr lvl="1" eaLnBrk="1" hangingPunct="1">
              <a:defRPr/>
            </a:pPr>
            <a:endParaRPr lang="en-US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914400"/>
            <a:ext cx="9144000" cy="594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>
                <a:solidFill>
                  <a:srgbClr val="000000"/>
                </a:solidFill>
              </a:rPr>
              <a:t>There are three </a:t>
            </a:r>
            <a:r>
              <a:rPr lang="en-US" sz="2800">
                <a:solidFill>
                  <a:schemeClr val="hlink"/>
                </a:solidFill>
              </a:rPr>
              <a:t>SQL commands to modify the database</a:t>
            </a:r>
            <a:r>
              <a:rPr lang="en-US" sz="2800">
                <a:solidFill>
                  <a:srgbClr val="000000"/>
                </a:solidFill>
              </a:rPr>
              <a:t>: </a:t>
            </a:r>
            <a:r>
              <a:rPr lang="en-US" sz="2800" b="1">
                <a:solidFill>
                  <a:schemeClr val="folHlink"/>
                </a:solidFill>
              </a:rPr>
              <a:t>INSERT, DELETE, and UPDATE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 b="1">
              <a:solidFill>
                <a:schemeClr val="folHlink"/>
              </a:solidFill>
            </a:endParaRPr>
          </a:p>
          <a:p>
            <a:pPr marL="800100" lvl="1" indent="-342900" algn="l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>
                <a:solidFill>
                  <a:srgbClr val="000000"/>
                </a:solidFill>
              </a:rPr>
              <a:t>In its simplest form, INSERT is used to </a:t>
            </a:r>
            <a:r>
              <a:rPr lang="en-US" sz="2800">
                <a:solidFill>
                  <a:schemeClr val="hlink"/>
                </a:solidFill>
              </a:rPr>
              <a:t>add one or more records to a table</a:t>
            </a:r>
          </a:p>
          <a:p>
            <a:pPr marL="800100" lvl="1" indent="-342900" algn="l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>
              <a:solidFill>
                <a:schemeClr val="hlink"/>
              </a:solidFill>
            </a:endParaRPr>
          </a:p>
          <a:p>
            <a:pPr marL="800100" lvl="1" indent="-342900" algn="l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>
                <a:solidFill>
                  <a:srgbClr val="000000"/>
                </a:solidFill>
              </a:rPr>
              <a:t>Attribute </a:t>
            </a:r>
            <a:r>
              <a:rPr lang="en-US" sz="2800">
                <a:solidFill>
                  <a:schemeClr val="hlink"/>
                </a:solidFill>
              </a:rPr>
              <a:t>values should be listed in the </a:t>
            </a:r>
            <a:r>
              <a:rPr lang="en-US" sz="2800" b="1">
                <a:solidFill>
                  <a:schemeClr val="hlink"/>
                </a:solidFill>
              </a:rPr>
              <a:t>same order</a:t>
            </a:r>
            <a:r>
              <a:rPr lang="en-US" sz="2800">
                <a:solidFill>
                  <a:schemeClr val="hlink"/>
                </a:solidFill>
              </a:rPr>
              <a:t> as the attributes were specified in the CREATE TABLE command</a:t>
            </a:r>
          </a:p>
          <a:p>
            <a:pPr marL="800100" lvl="1" indent="-342900" algn="l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>
              <a:solidFill>
                <a:schemeClr val="hlink"/>
              </a:solidFill>
            </a:endParaRPr>
          </a:p>
          <a:p>
            <a:pPr marL="800100" lvl="1" indent="-342900" algn="l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b="1">
                <a:solidFill>
                  <a:schemeClr val="folHlink"/>
                </a:solidFill>
                <a:latin typeface="Courier New" pitchFamily="49" charset="0"/>
              </a:rPr>
              <a:t>INSERT INTO  EMPLOYEE VALUES </a:t>
            </a:r>
            <a:r>
              <a:rPr lang="en-US" sz="2000">
                <a:solidFill>
                  <a:schemeClr val="folHlink"/>
                </a:solidFill>
                <a:latin typeface="Courier New" pitchFamily="49" charset="0"/>
              </a:rPr>
              <a:t>('Richard', 'K', 'Marini', '653298653', '30-DEC-52', '98 Oak Forest, Katy,TX', 'M', 97332.92, '987654321', 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993062" cy="1462087"/>
          </a:xfrm>
        </p:spPr>
        <p:txBody>
          <a:bodyPr/>
          <a:lstStyle/>
          <a:p>
            <a:pPr eaLnBrk="1" hangingPunct="1"/>
            <a:r>
              <a:rPr lang="en-US" sz="4000" smtClean="0"/>
              <a:t>Daily Interactions with Databases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chemeClr val="hlink"/>
                </a:solidFill>
              </a:rPr>
              <a:t>Trip to a bank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chemeClr val="folHlink"/>
                </a:solidFill>
              </a:rPr>
              <a:t>Processes conducted</a:t>
            </a:r>
            <a:r>
              <a:rPr lang="en-US" smtClean="0"/>
              <a:t>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Withdraw, deposit, etc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chemeClr val="folHlink"/>
                </a:solidFill>
              </a:rPr>
              <a:t>Stored data</a:t>
            </a:r>
            <a:r>
              <a:rPr lang="en-US" smtClean="0"/>
              <a:t>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Customers, accounts , employees, etc …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chemeClr val="hlink"/>
                </a:solidFill>
              </a:rPr>
              <a:t>Student login to Banner</a:t>
            </a:r>
            <a:r>
              <a:rPr lang="en-US" smtClean="0"/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Student, courses, fees, grades, advisors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chemeClr val="hlink"/>
                </a:solidFill>
              </a:rPr>
              <a:t>Book purchase from Amazon.com</a:t>
            </a:r>
            <a:r>
              <a:rPr lang="en-US" smtClean="0"/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Book inventory, customer, credit card, credit card company, Amazon’s balance, your balance, etc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Delete &amp;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  <a:solidFill>
            <a:schemeClr val="accent3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solidFill>
                  <a:srgbClr val="000000"/>
                </a:solidFill>
              </a:rPr>
              <a:t>Fire all employees in department 4:</a:t>
            </a:r>
          </a:p>
          <a:p>
            <a:pPr marL="800100" lvl="1" indent="-342900" eaLnBrk="1" hangingPunct="1">
              <a:lnSpc>
                <a:spcPct val="80000"/>
              </a:lnSpc>
              <a:buClr>
                <a:schemeClr val="folHlink"/>
              </a:buClr>
              <a:buSzPct val="60000"/>
              <a:defRPr/>
            </a:pP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DELETE FROM EMPLOYEE WHERE DNO=4</a:t>
            </a:r>
          </a:p>
          <a:p>
            <a:pPr marL="800100" lvl="1" indent="-342900"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sz="2000" dirty="0" smtClean="0">
              <a:solidFill>
                <a:schemeClr val="fol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solidFill>
                  <a:srgbClr val="000000"/>
                </a:solidFill>
              </a:rPr>
              <a:t>Move employee with SSN</a:t>
            </a:r>
            <a:r>
              <a:rPr lang="en-US" b="1" dirty="0" smtClean="0">
                <a:solidFill>
                  <a:schemeClr val="folHlink"/>
                </a:solidFill>
                <a:latin typeface="Courier New" pitchFamily="49" charset="0"/>
              </a:rPr>
              <a:t> =‘1123445676’</a:t>
            </a:r>
            <a:r>
              <a:rPr lang="en-US" dirty="0" smtClean="0">
                <a:solidFill>
                  <a:srgbClr val="000000"/>
                </a:solidFill>
              </a:rPr>
              <a:t> to department 4:</a:t>
            </a:r>
          </a:p>
          <a:p>
            <a:pPr marL="800100" lvl="1" indent="-342900" eaLnBrk="1" hangingPunct="1">
              <a:lnSpc>
                <a:spcPct val="80000"/>
              </a:lnSpc>
              <a:buClr>
                <a:schemeClr val="folHlink"/>
              </a:buClr>
              <a:buSzPct val="60000"/>
              <a:defRPr/>
            </a:pPr>
            <a:r>
              <a:rPr lang="en-US" sz="2000" b="1" dirty="0" smtClean="0">
                <a:solidFill>
                  <a:schemeClr val="folHlink"/>
                </a:solidFill>
                <a:latin typeface="Courier New" pitchFamily="49" charset="0"/>
              </a:rPr>
              <a:t>UPDATE EMPLOYEE SET DNO=4 WHERE SSN=‘1123445676’</a:t>
            </a:r>
            <a:r>
              <a:rPr lang="en-US" dirty="0" smtClean="0">
                <a:solidFill>
                  <a:schemeClr val="folHlink"/>
                </a:solidFill>
                <a:latin typeface="Courier New" pitchFamily="49" charset="0"/>
              </a:rPr>
              <a:t/>
            </a:r>
            <a:br>
              <a:rPr lang="en-US" dirty="0" smtClean="0">
                <a:solidFill>
                  <a:schemeClr val="folHlink"/>
                </a:solidFill>
                <a:latin typeface="Courier New" pitchFamily="49" charset="0"/>
              </a:rPr>
            </a:br>
            <a:endParaRPr lang="en-US" dirty="0" smtClean="0">
              <a:solidFill>
                <a:schemeClr val="folHlink"/>
              </a:solidFill>
              <a:latin typeface="Courier New" pitchFamily="49" charset="0"/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Database Connectivity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Allows Java applications to interface with relational databases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chemeClr val="folHlink"/>
                </a:solidFill>
              </a:rPr>
              <a:t>A Java interface for SQL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chemeClr val="folHlink"/>
                </a:solidFill>
              </a:rPr>
              <a:t>The standard is to access databases via their own interfaces</a:t>
            </a:r>
          </a:p>
          <a:p>
            <a:pPr lvl="1" eaLnBrk="1" hangingPunct="1">
              <a:lnSpc>
                <a:spcPct val="90000"/>
              </a:lnSpc>
            </a:pPr>
            <a:endParaRPr lang="en-US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 </a:t>
            </a:r>
            <a:r>
              <a:rPr lang="en-US" smtClean="0">
                <a:solidFill>
                  <a:schemeClr val="hlink"/>
                </a:solidFill>
              </a:rPr>
              <a:t>Java program with JDBC functions</a:t>
            </a:r>
            <a:r>
              <a:rPr lang="en-US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chemeClr val="folHlink"/>
                </a:solidFill>
              </a:rPr>
              <a:t>Can access any relational DBMS that has a JDBC driver </a:t>
            </a:r>
            <a:r>
              <a:rPr lang="en-US" smtClean="0"/>
              <a:t>(JDBC compliant)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Can </a:t>
            </a:r>
            <a:r>
              <a:rPr lang="en-US" smtClean="0">
                <a:solidFill>
                  <a:schemeClr val="folHlink"/>
                </a:solidFill>
              </a:rPr>
              <a:t>connect to several databases simultaneously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JDBC Architecture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8763" y="1676400"/>
            <a:ext cx="1752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Times New Roman" pitchFamily="18" charset="0"/>
              </a:rPr>
              <a:t>Java</a:t>
            </a:r>
          </a:p>
          <a:p>
            <a:r>
              <a:rPr lang="en-US" sz="2400">
                <a:latin typeface="Times New Roman" pitchFamily="18" charset="0"/>
              </a:rPr>
              <a:t>Application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119563" y="1676400"/>
            <a:ext cx="12954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Times New Roman" pitchFamily="18" charset="0"/>
              </a:rPr>
              <a:t>JDBC </a:t>
            </a:r>
          </a:p>
          <a:p>
            <a:r>
              <a:rPr lang="en-US" sz="2400">
                <a:latin typeface="Times New Roman" pitchFamily="18" charset="0"/>
              </a:rPr>
              <a:t>Driver</a:t>
            </a:r>
          </a:p>
          <a:p>
            <a:r>
              <a:rPr lang="en-US" sz="2400">
                <a:latin typeface="Times New Roman" pitchFamily="18" charset="0"/>
              </a:rPr>
              <a:t>manager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872163" y="2667000"/>
            <a:ext cx="1219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Times New Roman" pitchFamily="18" charset="0"/>
              </a:rPr>
              <a:t>Driver 3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872163" y="1828800"/>
            <a:ext cx="1219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Times New Roman" pitchFamily="18" charset="0"/>
              </a:rPr>
              <a:t>Driver 2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872163" y="990600"/>
            <a:ext cx="1219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Times New Roman" pitchFamily="18" charset="0"/>
              </a:rPr>
              <a:t>Driver 1</a:t>
            </a: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3281363" y="2209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V="1">
            <a:off x="5414963" y="1295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5414963" y="2362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5414963" y="2209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7848600" y="2705100"/>
            <a:ext cx="1143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Times New Roman" pitchFamily="18" charset="0"/>
              </a:rPr>
              <a:t>DBMS</a:t>
            </a:r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7091363" y="2971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7837488" y="1724025"/>
            <a:ext cx="1143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Times New Roman" pitchFamily="18" charset="0"/>
              </a:rPr>
              <a:t>DBMS</a:t>
            </a:r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7837488" y="914400"/>
            <a:ext cx="1143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Times New Roman" pitchFamily="18" charset="0"/>
              </a:rPr>
              <a:t>DBMS</a:t>
            </a:r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7091363" y="205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7091363" y="1219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-457200" y="3470275"/>
            <a:ext cx="8686800" cy="3387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 eaLnBrk="1" hangingPunct="1"/>
            <a:r>
              <a:rPr lang="en-US">
                <a:latin typeface="Arial" charset="0"/>
              </a:rPr>
              <a:t>Application</a:t>
            </a:r>
          </a:p>
          <a:p>
            <a:pPr lvl="2" algn="l" eaLnBrk="1" hangingPunct="1"/>
            <a:r>
              <a:rPr lang="en-US">
                <a:solidFill>
                  <a:schemeClr val="hlink"/>
                </a:solidFill>
                <a:latin typeface="Arial" charset="0"/>
              </a:rPr>
              <a:t>-Initiates and terminates connection</a:t>
            </a:r>
            <a:r>
              <a:rPr lang="en-US">
                <a:latin typeface="Arial" charset="0"/>
              </a:rPr>
              <a:t> with a data source</a:t>
            </a:r>
          </a:p>
          <a:p>
            <a:pPr lvl="2" algn="l" eaLnBrk="1" hangingPunct="1"/>
            <a:r>
              <a:rPr lang="en-US">
                <a:solidFill>
                  <a:schemeClr val="hlink"/>
                </a:solidFill>
                <a:latin typeface="Arial" charset="0"/>
              </a:rPr>
              <a:t>-Submits SQL statements</a:t>
            </a:r>
            <a:r>
              <a:rPr lang="en-US">
                <a:latin typeface="Arial" charset="0"/>
              </a:rPr>
              <a:t> and retrieves results through the JDBC API</a:t>
            </a:r>
          </a:p>
          <a:p>
            <a:pPr lvl="1" algn="l" eaLnBrk="1" hangingPunct="1"/>
            <a:r>
              <a:rPr lang="en-US">
                <a:latin typeface="Arial" charset="0"/>
              </a:rPr>
              <a:t>Driver Manager</a:t>
            </a:r>
          </a:p>
          <a:p>
            <a:pPr lvl="2" algn="l" eaLnBrk="1" hangingPunct="1"/>
            <a:r>
              <a:rPr lang="en-US">
                <a:solidFill>
                  <a:schemeClr val="hlink"/>
                </a:solidFill>
                <a:latin typeface="Arial" charset="0"/>
              </a:rPr>
              <a:t>-Loads JDBC driver and passes JDBC function calls</a:t>
            </a:r>
            <a:r>
              <a:rPr lang="en-US">
                <a:latin typeface="Arial" charset="0"/>
              </a:rPr>
              <a:t> from application to correct driver</a:t>
            </a:r>
          </a:p>
          <a:p>
            <a:pPr lvl="1" algn="l" eaLnBrk="1" hangingPunct="1"/>
            <a:r>
              <a:rPr lang="en-US">
                <a:latin typeface="Arial" charset="0"/>
              </a:rPr>
              <a:t>Driver(s)</a:t>
            </a:r>
          </a:p>
          <a:p>
            <a:pPr lvl="2" algn="l" eaLnBrk="1" hangingPunct="1"/>
            <a:r>
              <a:rPr lang="en-US">
                <a:latin typeface="Arial" charset="0"/>
              </a:rPr>
              <a:t>-Establishes the </a:t>
            </a:r>
            <a:r>
              <a:rPr lang="en-US">
                <a:solidFill>
                  <a:schemeClr val="hlink"/>
                </a:solidFill>
                <a:latin typeface="Arial" charset="0"/>
              </a:rPr>
              <a:t>connection with the data source (thru Driver Manager)</a:t>
            </a:r>
          </a:p>
          <a:p>
            <a:pPr lvl="2" algn="l" eaLnBrk="1" hangingPunct="1"/>
            <a:r>
              <a:rPr lang="en-US">
                <a:solidFill>
                  <a:schemeClr val="hlink"/>
                </a:solidFill>
                <a:latin typeface="Arial" charset="0"/>
              </a:rPr>
              <a:t>-Submits requests</a:t>
            </a:r>
            <a:r>
              <a:rPr lang="en-US">
                <a:latin typeface="Arial" charset="0"/>
              </a:rPr>
              <a:t> from and </a:t>
            </a:r>
            <a:r>
              <a:rPr lang="en-US">
                <a:solidFill>
                  <a:schemeClr val="hlink"/>
                </a:solidFill>
                <a:latin typeface="Arial" charset="0"/>
              </a:rPr>
              <a:t>return results</a:t>
            </a:r>
            <a:r>
              <a:rPr lang="en-US">
                <a:latin typeface="Arial" charset="0"/>
              </a:rPr>
              <a:t> to application</a:t>
            </a:r>
          </a:p>
          <a:p>
            <a:pPr lvl="2" algn="l" eaLnBrk="1" hangingPunct="1"/>
            <a:r>
              <a:rPr lang="en-US">
                <a:solidFill>
                  <a:schemeClr val="hlink"/>
                </a:solidFill>
                <a:latin typeface="Arial" charset="0"/>
              </a:rPr>
              <a:t>-Translates data</a:t>
            </a:r>
            <a:r>
              <a:rPr lang="en-US">
                <a:latin typeface="Arial" charset="0"/>
              </a:rPr>
              <a:t> and errors from data source format to JDBC standard</a:t>
            </a:r>
          </a:p>
          <a:p>
            <a:pPr lvl="1" algn="l" eaLnBrk="1" hangingPunct="1"/>
            <a:r>
              <a:rPr lang="en-US">
                <a:latin typeface="Arial" charset="0"/>
              </a:rPr>
              <a:t>Data source(s)</a:t>
            </a:r>
          </a:p>
          <a:p>
            <a:pPr lvl="2" algn="l" eaLnBrk="1" hangingPunct="1"/>
            <a:r>
              <a:rPr lang="en-US">
                <a:solidFill>
                  <a:schemeClr val="hlink"/>
                </a:solidFill>
                <a:latin typeface="Arial" charset="0"/>
              </a:rPr>
              <a:t>-Processes commands from the driver and returns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14313"/>
            <a:ext cx="8243887" cy="1462087"/>
          </a:xfrm>
        </p:spPr>
        <p:txBody>
          <a:bodyPr/>
          <a:lstStyle/>
          <a:p>
            <a:pPr eaLnBrk="1" hangingPunct="1"/>
            <a:r>
              <a:rPr lang="en-US" sz="4000" smtClean="0"/>
              <a:t>Steps in JDBC Database Access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SzPct val="120000"/>
              <a:buFont typeface="Wingdings" pitchFamily="2" charset="2"/>
              <a:buChar char="§"/>
            </a:pPr>
            <a:r>
              <a:rPr lang="en-US" smtClean="0"/>
              <a:t>(1) </a:t>
            </a:r>
            <a:r>
              <a:rPr lang="en-US" smtClean="0">
                <a:solidFill>
                  <a:schemeClr val="hlink"/>
                </a:solidFill>
              </a:rPr>
              <a:t>Import JDBC library</a:t>
            </a:r>
            <a:r>
              <a:rPr lang="en-US" smtClean="0"/>
              <a:t> </a:t>
            </a:r>
          </a:p>
          <a:p>
            <a:pPr marL="990600" lvl="1" indent="-533400" eaLnBrk="1" hangingPunct="1">
              <a:buSzPct val="120000"/>
              <a:buFont typeface="Wingdings" pitchFamily="2" charset="2"/>
              <a:buChar char="§"/>
            </a:pPr>
            <a:r>
              <a:rPr lang="en-US" smtClean="0">
                <a:solidFill>
                  <a:schemeClr val="folHlink"/>
                </a:solidFill>
                <a:latin typeface="Courier New" pitchFamily="49" charset="0"/>
              </a:rPr>
              <a:t>import java.sql.*</a:t>
            </a:r>
            <a:endParaRPr lang="en-US" smtClean="0">
              <a:latin typeface="Courier New" pitchFamily="49" charset="0"/>
            </a:endParaRPr>
          </a:p>
          <a:p>
            <a:pPr marL="609600" indent="-609600" eaLnBrk="1" hangingPunct="1">
              <a:buSzPct val="120000"/>
              <a:buFont typeface="Wingdings" pitchFamily="2" charset="2"/>
              <a:buChar char="§"/>
            </a:pPr>
            <a:r>
              <a:rPr lang="en-US" smtClean="0"/>
              <a:t>(2) </a:t>
            </a:r>
            <a:r>
              <a:rPr lang="en-US" smtClean="0">
                <a:solidFill>
                  <a:schemeClr val="hlink"/>
                </a:solidFill>
              </a:rPr>
              <a:t>Load &amp; register JDBC driver with manager:</a:t>
            </a:r>
            <a:r>
              <a:rPr lang="en-US" sz="3600" smtClean="0"/>
              <a:t> </a:t>
            </a:r>
          </a:p>
          <a:p>
            <a:pPr marL="990600" lvl="1" indent="-533400" eaLnBrk="1" hangingPunct="1">
              <a:buSzTx/>
              <a:buFont typeface="Wingdings" pitchFamily="2" charset="2"/>
              <a:buChar char="§"/>
            </a:pPr>
            <a:r>
              <a:rPr lang="en-US" sz="2400" smtClean="0">
                <a:solidFill>
                  <a:schemeClr val="folHlink"/>
                </a:solidFill>
                <a:latin typeface="Courier New" pitchFamily="49" charset="0"/>
              </a:rPr>
              <a:t>Class.forName("com.mysql.jdbc.Driver");</a:t>
            </a:r>
          </a:p>
          <a:p>
            <a:pPr marL="990600" lvl="1" indent="-533400" eaLnBrk="1" hangingPunct="1">
              <a:buSzTx/>
              <a:buFont typeface="Wingdings" pitchFamily="2" charset="2"/>
              <a:buChar char="§"/>
            </a:pPr>
            <a:r>
              <a:rPr lang="en-US" smtClean="0"/>
              <a:t>This will load the driver and register it with the driver manager in order to make it available to the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0" y="1676400"/>
            <a:ext cx="9144000" cy="518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/>
              <a:t>(3) </a:t>
            </a:r>
            <a:r>
              <a:rPr lang="en-US" sz="2800">
                <a:solidFill>
                  <a:schemeClr val="hlink"/>
                </a:solidFill>
              </a:rPr>
              <a:t>Create a connection object</a:t>
            </a:r>
            <a:r>
              <a:rPr lang="en-US" sz="2800"/>
              <a:t> (via </a:t>
            </a:r>
            <a:r>
              <a:rPr lang="en-US" sz="2800">
                <a:latin typeface="Courier New" pitchFamily="49" charset="0"/>
              </a:rPr>
              <a:t>getConnection</a:t>
            </a:r>
            <a:r>
              <a:rPr lang="en-US" sz="2800"/>
              <a:t>)</a:t>
            </a:r>
          </a:p>
          <a:p>
            <a:pPr marL="990600" lvl="1" indent="-533400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200">
                <a:latin typeface="Courier New" pitchFamily="49" charset="0"/>
              </a:rPr>
              <a:t>DriverManager.getConnection(“jdbc:mysql: //&lt;host&gt;: &lt;port&gt;/&lt;db-name&gt;”, “&lt;username&gt;”, “&lt;password&gt;”)</a:t>
            </a:r>
          </a:p>
          <a:p>
            <a:pPr marL="990600" lvl="1" indent="-533400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1200">
                <a:solidFill>
                  <a:schemeClr val="folHlink"/>
                </a:solidFill>
                <a:latin typeface="Courier New" pitchFamily="49" charset="0"/>
              </a:rPr>
              <a:t>Connection myConnection = DriverManager.getConnection(“ jdbc:mysql://devsrv.cs.</a:t>
            </a:r>
          </a:p>
          <a:p>
            <a:pPr marL="990600" lvl="1" indent="-533400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1200">
                <a:solidFill>
                  <a:schemeClr val="folHlink"/>
                </a:solidFill>
                <a:latin typeface="Courier New" pitchFamily="49" charset="0"/>
              </a:rPr>
              <a:t>	csbsju.edu:3306/UNIVERSITY","biouser", "biopassword");</a:t>
            </a:r>
          </a:p>
          <a:p>
            <a:pPr marL="609600" indent="-609600" algn="l" eaLnBrk="1" hangingPunct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800"/>
              <a:t>(4) </a:t>
            </a:r>
            <a:r>
              <a:rPr lang="en-US" sz="2800">
                <a:solidFill>
                  <a:schemeClr val="hlink"/>
                </a:solidFill>
              </a:rPr>
              <a:t>Create a statement object </a:t>
            </a:r>
            <a:r>
              <a:rPr lang="en-US" sz="2800"/>
              <a:t>:</a:t>
            </a:r>
          </a:p>
          <a:p>
            <a:pPr marL="990600" lvl="1" indent="-533400" algn="l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>
                <a:cs typeface="Tahoma" pitchFamily="34" charset="0"/>
              </a:rPr>
              <a:t>Statement</a:t>
            </a:r>
            <a:r>
              <a:rPr lang="en-US" sz="2400">
                <a:latin typeface="Courier New" pitchFamily="49" charset="0"/>
              </a:rPr>
              <a:t> </a:t>
            </a:r>
          </a:p>
          <a:p>
            <a:pPr marL="1371600" lvl="2" indent="-457200" algn="l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sz="2000">
                <a:solidFill>
                  <a:schemeClr val="folHlink"/>
                </a:solidFill>
                <a:latin typeface="Courier New" pitchFamily="49" charset="0"/>
                <a:cs typeface="Courier New" pitchFamily="49" charset="0"/>
              </a:rPr>
              <a:t>Statement stmt = myConnection.createStatement();</a:t>
            </a:r>
          </a:p>
          <a:p>
            <a:pPr marL="1371600" lvl="2" indent="-457200" algn="l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sz="2000">
                <a:solidFill>
                  <a:schemeClr val="folHlink"/>
                </a:solidFill>
                <a:latin typeface="Courier New" pitchFamily="49" charset="0"/>
              </a:rPr>
              <a:t>String queryString = "Insert Into Student Values('99999', 'Jim', 'CSCI')";</a:t>
            </a:r>
          </a:p>
          <a:p>
            <a:pPr marL="1371600" lvl="2" indent="-457200" algn="l" eaLnBrk="1" hangingPunct="1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sz="2000">
                <a:solidFill>
                  <a:schemeClr val="folHlink"/>
                </a:solidFill>
                <a:latin typeface="Courier New" pitchFamily="49" charset="0"/>
              </a:rPr>
              <a:t>String queryString = "Select ID, Name, Major from Student where Major = ‘CSCI’;</a:t>
            </a:r>
          </a:p>
          <a:p>
            <a:pPr marL="1752600" lvl="3" indent="-381000" algn="l" ea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</a:pPr>
            <a:endParaRPr lang="en-US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993062" cy="1462087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Steps in JDBC Database 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2"/>
          <p:cNvSpPr>
            <a:spLocks noChangeArrowheads="1"/>
          </p:cNvSpPr>
          <p:nvPr/>
        </p:nvSpPr>
        <p:spPr bwMode="auto">
          <a:xfrm>
            <a:off x="787400" y="4318000"/>
            <a:ext cx="1930400" cy="939800"/>
          </a:xfrm>
          <a:prstGeom prst="ellipse">
            <a:avLst/>
          </a:prstGeom>
          <a:solidFill>
            <a:srgbClr val="FFFFCC"/>
          </a:solidFill>
          <a:ln w="50800">
            <a:solidFill>
              <a:srgbClr val="33CC33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2400"/>
              <a:t>Connection</a:t>
            </a: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 flipV="1">
            <a:off x="4610100" y="3505200"/>
            <a:ext cx="2171700" cy="45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6680200" y="2794000"/>
            <a:ext cx="1473200" cy="939800"/>
          </a:xfrm>
          <a:prstGeom prst="ellipse">
            <a:avLst/>
          </a:prstGeom>
          <a:solidFill>
            <a:srgbClr val="FFFFCC"/>
          </a:solidFill>
          <a:ln w="50800">
            <a:solidFill>
              <a:schemeClr val="hlink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2400"/>
              <a:t>ResultSet</a:t>
            </a: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3124200" y="3632200"/>
            <a:ext cx="1473200" cy="939800"/>
          </a:xfrm>
          <a:prstGeom prst="ellipse">
            <a:avLst/>
          </a:prstGeom>
          <a:solidFill>
            <a:srgbClr val="FFFFCC"/>
          </a:solidFill>
          <a:ln w="50800">
            <a:solidFill>
              <a:schemeClr val="hlink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2400"/>
              <a:t>Statement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V="1">
            <a:off x="2438400" y="4013200"/>
            <a:ext cx="685800" cy="45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4572000" y="4267200"/>
            <a:ext cx="2133600" cy="685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6680200" y="4470400"/>
            <a:ext cx="1473200" cy="939800"/>
          </a:xfrm>
          <a:prstGeom prst="ellipse">
            <a:avLst/>
          </a:prstGeom>
          <a:solidFill>
            <a:srgbClr val="FFFFCC"/>
          </a:solidFill>
          <a:ln w="5080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2400"/>
              <a:t>int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3524250" y="4895850"/>
            <a:ext cx="3352800" cy="39687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ExecuteUpdate(String Q)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3581400" y="3032125"/>
            <a:ext cx="3657600" cy="39687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ExecuteQuery(String Q)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533400" y="3611563"/>
            <a:ext cx="2819400" cy="427037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/>
              <a:t>createStatement()</a:t>
            </a:r>
          </a:p>
        </p:txBody>
      </p:sp>
      <p:sp>
        <p:nvSpPr>
          <p:cNvPr id="17420" name="Line 24"/>
          <p:cNvSpPr>
            <a:spLocks noChangeShapeType="1"/>
          </p:cNvSpPr>
          <p:nvPr/>
        </p:nvSpPr>
        <p:spPr bwMode="auto">
          <a:xfrm>
            <a:off x="0" y="5715000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7421" name="Text Box 25"/>
          <p:cNvSpPr txBox="1">
            <a:spLocks noChangeArrowheads="1"/>
          </p:cNvSpPr>
          <p:nvPr/>
        </p:nvSpPr>
        <p:spPr bwMode="auto">
          <a:xfrm>
            <a:off x="0" y="2667000"/>
            <a:ext cx="1905000" cy="4270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 u="sng">
                <a:solidFill>
                  <a:srgbClr val="FF0000"/>
                </a:solidFill>
              </a:rPr>
              <a:t>Statement</a:t>
            </a:r>
          </a:p>
        </p:txBody>
      </p:sp>
      <p:sp>
        <p:nvSpPr>
          <p:cNvPr id="17422" name="Rectangle 28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993062" cy="1462087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Steps in JDBC Database Access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Steps in JDBC Database Access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US" smtClean="0"/>
              <a:t>(5) </a:t>
            </a:r>
            <a:r>
              <a:rPr lang="en-US" smtClean="0">
                <a:solidFill>
                  <a:schemeClr val="hlink"/>
                </a:solidFill>
              </a:rPr>
              <a:t>Execute SQL statement</a:t>
            </a:r>
            <a:r>
              <a:rPr lang="en-US" smtClean="0"/>
              <a:t> (referenced by an object) via JDBC’s  </a:t>
            </a:r>
          </a:p>
          <a:p>
            <a:pPr lvl="1" eaLnBrk="1" hangingPunct="1">
              <a:buSzPct val="120000"/>
              <a:buFont typeface="Wingdings" pitchFamily="2" charset="2"/>
              <a:buChar char="§"/>
            </a:pPr>
            <a:r>
              <a:rPr lang="en-US" smtClean="0">
                <a:solidFill>
                  <a:schemeClr val="folHlink"/>
                </a:solidFill>
                <a:latin typeface="Courier New" pitchFamily="49" charset="0"/>
              </a:rPr>
              <a:t>executeQuery </a:t>
            </a:r>
            <a:r>
              <a:rPr lang="en-US" smtClean="0">
                <a:solidFill>
                  <a:schemeClr val="folHlink"/>
                </a:solidFill>
              </a:rPr>
              <a:t>(SELECT statements)</a:t>
            </a:r>
          </a:p>
          <a:p>
            <a:pPr lvl="2" eaLnBrk="1" hangingPunct="1">
              <a:buSzPct val="120000"/>
              <a:buFont typeface="Wingdings" pitchFamily="2" charset="2"/>
              <a:buChar char="§"/>
            </a:pPr>
            <a:r>
              <a:rPr lang="en-US" sz="2000" smtClean="0">
                <a:solidFill>
                  <a:srgbClr val="006600"/>
                </a:solidFill>
              </a:rPr>
              <a:t>Returns a </a:t>
            </a:r>
            <a:r>
              <a:rPr lang="en-US" sz="2000" smtClean="0">
                <a:solidFill>
                  <a:srgbClr val="006600"/>
                </a:solidFill>
                <a:latin typeface="Courier New" pitchFamily="49" charset="0"/>
              </a:rPr>
              <a:t>ResultSet</a:t>
            </a:r>
          </a:p>
          <a:p>
            <a:pPr lvl="2" eaLnBrk="1" hangingPunct="1">
              <a:buSzPct val="120000"/>
              <a:buFont typeface="Wingdings" pitchFamily="2" charset="2"/>
              <a:buChar char="§"/>
            </a:pPr>
            <a:r>
              <a:rPr lang="en-US" sz="1800" smtClean="0">
                <a:solidFill>
                  <a:srgbClr val="006600"/>
                </a:solidFill>
                <a:latin typeface="Courier New" pitchFamily="49" charset="0"/>
              </a:rPr>
              <a:t>ResultSet</a:t>
            </a:r>
            <a:r>
              <a:rPr lang="en-US" sz="180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resultset = stmt.executeQuery(queryString);</a:t>
            </a:r>
            <a:endParaRPr lang="en-US" sz="1800" smtClean="0">
              <a:solidFill>
                <a:schemeClr val="hlink"/>
              </a:solidFill>
            </a:endParaRPr>
          </a:p>
          <a:p>
            <a:pPr lvl="1" eaLnBrk="1" hangingPunct="1">
              <a:buSzPct val="120000"/>
              <a:buFont typeface="Wingdings" pitchFamily="2" charset="2"/>
              <a:buChar char="§"/>
            </a:pPr>
            <a:r>
              <a:rPr lang="en-US" smtClean="0">
                <a:solidFill>
                  <a:schemeClr val="hlink"/>
                </a:solidFill>
                <a:latin typeface="Courier New" pitchFamily="49" charset="0"/>
              </a:rPr>
              <a:t>executeUpdate</a:t>
            </a:r>
            <a:r>
              <a:rPr lang="en-US" smtClean="0">
                <a:latin typeface="Courier New" pitchFamily="49" charset="0"/>
              </a:rPr>
              <a:t> </a:t>
            </a:r>
            <a:r>
              <a:rPr lang="en-US" smtClean="0"/>
              <a:t>(INSERT, UPDATE, and DELETE statements)</a:t>
            </a:r>
          </a:p>
          <a:p>
            <a:pPr lvl="2" eaLnBrk="1" hangingPunct="1">
              <a:buSzPct val="120000"/>
              <a:buFont typeface="Wingdings" pitchFamily="2" charset="2"/>
              <a:buChar char="§"/>
            </a:pPr>
            <a:r>
              <a:rPr lang="en-US" sz="2000" smtClean="0">
                <a:solidFill>
                  <a:srgbClr val="006600"/>
                </a:solidFill>
              </a:rPr>
              <a:t>Returns how many tuples have been affected (an integer)</a:t>
            </a:r>
          </a:p>
          <a:p>
            <a:pPr lvl="2" eaLnBrk="1" hangingPunct="1">
              <a:buSzPct val="120000"/>
              <a:buFont typeface="Wingdings" pitchFamily="2" charset="2"/>
              <a:buChar char="§"/>
            </a:pPr>
            <a:r>
              <a:rPr lang="en-US" sz="200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int result = stmt.executeUpdate(updateString);</a:t>
            </a:r>
            <a:r>
              <a:rPr lang="en-US" sz="2000" smtClean="0">
                <a:solidFill>
                  <a:srgbClr val="0066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101725" y="512763"/>
            <a:ext cx="5780088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eaLnBrk="1" hangingPunct="1"/>
            <a:r>
              <a:rPr lang="en-US" sz="4400">
                <a:solidFill>
                  <a:schemeClr val="tx2"/>
                </a:solidFill>
              </a:rPr>
              <a:t>ResultSet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1828800"/>
            <a:ext cx="9144000" cy="484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folHlink"/>
              </a:buClr>
              <a:buSzPct val="120000"/>
              <a:buFont typeface="Wingdings" pitchFamily="2" charset="2"/>
              <a:buChar char="§"/>
            </a:pPr>
            <a:r>
              <a:rPr lang="en-US" sz="2800"/>
              <a:t>(6) </a:t>
            </a:r>
            <a:r>
              <a:rPr lang="en-US" sz="2800">
                <a:solidFill>
                  <a:schemeClr val="hlink"/>
                </a:solidFill>
              </a:rPr>
              <a:t>Process query results</a:t>
            </a:r>
            <a:endParaRPr lang="en-US" sz="2800"/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 typeface="Wingdings" pitchFamily="2" charset="2"/>
              <a:buChar char="§"/>
            </a:pPr>
            <a:r>
              <a:rPr lang="en-US" sz="2000">
                <a:latin typeface="Courier New" pitchFamily="49" charset="0"/>
              </a:rPr>
              <a:t>ResultSet</a:t>
            </a:r>
            <a:r>
              <a:rPr lang="en-US" sz="2000"/>
              <a:t> is a </a:t>
            </a:r>
            <a:r>
              <a:rPr lang="en-US" sz="2000">
                <a:solidFill>
                  <a:schemeClr val="hlink"/>
                </a:solidFill>
              </a:rPr>
              <a:t>2-dimensional hash table</a:t>
            </a:r>
            <a:endParaRPr lang="en-US" sz="2400"/>
          </a:p>
          <a:p>
            <a:pPr marL="342900" indent="-342900" algn="l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/>
              <a:t>The </a:t>
            </a:r>
            <a:r>
              <a:rPr lang="en-US" sz="2800">
                <a:solidFill>
                  <a:schemeClr val="hlink"/>
                </a:solidFill>
              </a:rPr>
              <a:t>cursor is positioned before the 1st row upon creation</a:t>
            </a:r>
          </a:p>
          <a:p>
            <a:pPr marL="742950" lvl="1" indent="-285750" algn="l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Statement stmt=con.createStatement(); </a:t>
            </a:r>
          </a:p>
          <a:p>
            <a:pPr marL="742950" lvl="1" indent="-285750" algn="l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ResultSet rs = stmt.executeQuery ("SELECT X, Y FROM Table1"); </a:t>
            </a:r>
          </a:p>
          <a:p>
            <a:pPr marL="742950" lvl="1" indent="-285750" algn="l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while (rs.next()){</a:t>
            </a:r>
          </a:p>
          <a:p>
            <a:pPr marL="1143000" lvl="2" indent="-228600" algn="l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system.out.println(rs.getString(“X”);</a:t>
            </a:r>
          </a:p>
          <a:p>
            <a:pPr marL="1143000" lvl="2" indent="-228600" algn="l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system.out.println(rs.getInt(“Y”);</a:t>
            </a:r>
          </a:p>
          <a:p>
            <a:pPr marL="742950" lvl="1" indent="-285750" algn="l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results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0"/>
            <a:ext cx="58070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23813" y="0"/>
            <a:ext cx="3405187" cy="1262063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2800" smtClean="0"/>
              <a:t>Mapping Java Types to SQL Types</a:t>
            </a:r>
          </a:p>
        </p:txBody>
      </p:sp>
      <p:sp>
        <p:nvSpPr>
          <p:cNvPr id="20484" name="AutoShape 4"/>
          <p:cNvSpPr>
            <a:spLocks/>
          </p:cNvSpPr>
          <p:nvPr/>
        </p:nvSpPr>
        <p:spPr bwMode="auto">
          <a:xfrm>
            <a:off x="3124200" y="1752600"/>
            <a:ext cx="152400" cy="4876800"/>
          </a:xfrm>
          <a:prstGeom prst="leftBrace">
            <a:avLst>
              <a:gd name="adj1" fmla="val 266667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447800" y="3810000"/>
            <a:ext cx="1676400" cy="76200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Java method</a:t>
            </a:r>
          </a:p>
        </p:txBody>
      </p:sp>
      <p:sp>
        <p:nvSpPr>
          <p:cNvPr id="20486" name="AutoShape 6"/>
          <p:cNvSpPr>
            <a:spLocks/>
          </p:cNvSpPr>
          <p:nvPr/>
        </p:nvSpPr>
        <p:spPr bwMode="auto">
          <a:xfrm rot="-6781594">
            <a:off x="4991100" y="-327025"/>
            <a:ext cx="396875" cy="1812925"/>
          </a:xfrm>
          <a:prstGeom prst="rightBrace">
            <a:avLst>
              <a:gd name="adj1" fmla="val 38067"/>
              <a:gd name="adj2" fmla="val 43093"/>
            </a:avLst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3429000" y="0"/>
            <a:ext cx="1676400" cy="4270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SQL type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1981200"/>
            <a:ext cx="3200400" cy="1412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b="1">
                <a:latin typeface="Arial" charset="0"/>
              </a:rPr>
              <a:t>The driver maps SQL types (varchar, number,…) to the appropriate Java method (getString, getInt…)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352800" y="1981200"/>
            <a:ext cx="5638800" cy="1600200"/>
            <a:chOff x="2112" y="1248"/>
            <a:chExt cx="3552" cy="1008"/>
          </a:xfrm>
        </p:grpSpPr>
        <p:sp>
          <p:nvSpPr>
            <p:cNvPr id="20490" name="Rectangle 17"/>
            <p:cNvSpPr>
              <a:spLocks noChangeArrowheads="1"/>
            </p:cNvSpPr>
            <p:nvPr/>
          </p:nvSpPr>
          <p:spPr bwMode="auto">
            <a:xfrm>
              <a:off x="2112" y="2112"/>
              <a:ext cx="3504" cy="144"/>
            </a:xfrm>
            <a:prstGeom prst="rect">
              <a:avLst/>
            </a:prstGeom>
            <a:noFill/>
            <a:ln w="57150">
              <a:solidFill>
                <a:schemeClr val="folHlink"/>
              </a:solidFill>
              <a:prstDash val="dash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Rectangle 18"/>
            <p:cNvSpPr>
              <a:spLocks noChangeArrowheads="1"/>
            </p:cNvSpPr>
            <p:nvPr/>
          </p:nvSpPr>
          <p:spPr bwMode="auto">
            <a:xfrm>
              <a:off x="2112" y="1248"/>
              <a:ext cx="3504" cy="144"/>
            </a:xfrm>
            <a:prstGeom prst="rect">
              <a:avLst/>
            </a:prstGeom>
            <a:noFill/>
            <a:ln w="57150">
              <a:solidFill>
                <a:schemeClr val="folHlink"/>
              </a:solidFill>
              <a:prstDash val="dash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Rectangle 19"/>
            <p:cNvSpPr>
              <a:spLocks noChangeArrowheads="1"/>
            </p:cNvSpPr>
            <p:nvPr/>
          </p:nvSpPr>
          <p:spPr bwMode="auto">
            <a:xfrm>
              <a:off x="2160" y="1536"/>
              <a:ext cx="3504" cy="144"/>
            </a:xfrm>
            <a:prstGeom prst="rect">
              <a:avLst/>
            </a:prstGeom>
            <a:noFill/>
            <a:ln w="57150">
              <a:solidFill>
                <a:schemeClr val="folHlink"/>
              </a:solidFill>
              <a:prstDash val="dash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Cleaning Up After Yourself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17713"/>
            <a:ext cx="9144000" cy="160813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800" smtClean="0"/>
              <a:t>(7) Remember to </a:t>
            </a:r>
            <a:r>
              <a:rPr lang="en-US" sz="2800" smtClean="0">
                <a:solidFill>
                  <a:schemeClr val="hlink"/>
                </a:solidFill>
              </a:rPr>
              <a:t>close the Connections, Statements, and ResultSets in the following order</a:t>
            </a:r>
          </a:p>
          <a:p>
            <a:pPr eaLnBrk="1" hangingPunct="1">
              <a:lnSpc>
                <a:spcPct val="120000"/>
              </a:lnSpc>
            </a:pPr>
            <a:endParaRPr lang="en-US" sz="2800" smtClean="0"/>
          </a:p>
          <a:p>
            <a:pPr eaLnBrk="1" hangingPunct="1">
              <a:lnSpc>
                <a:spcPct val="120000"/>
              </a:lnSpc>
            </a:pPr>
            <a:endParaRPr lang="en-US" smtClean="0"/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2573338" y="4048125"/>
            <a:ext cx="4267200" cy="159385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rs.close()</a:t>
            </a:r>
            <a:endParaRPr lang="en-US" sz="2000" b="1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stmt.close()</a:t>
            </a:r>
            <a:endParaRPr lang="en-US" sz="2000" b="1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con.close()</a:t>
            </a:r>
          </a:p>
          <a:p>
            <a:pPr eaLnBrk="1" hangingPunct="1">
              <a:spcBef>
                <a:spcPct val="20000"/>
              </a:spcBef>
            </a:pPr>
            <a:endParaRPr lang="en-US" sz="2400" b="1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5164138" y="3200400"/>
            <a:ext cx="2971800" cy="76200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/>
              <a:t>Highly recommended</a:t>
            </a:r>
          </a:p>
        </p:txBody>
      </p:sp>
      <p:sp>
        <p:nvSpPr>
          <p:cNvPr id="21510" name="Line 7"/>
          <p:cNvSpPr>
            <a:spLocks noChangeShapeType="1"/>
          </p:cNvSpPr>
          <p:nvPr/>
        </p:nvSpPr>
        <p:spPr bwMode="auto">
          <a:xfrm flipH="1">
            <a:off x="4325938" y="3581400"/>
            <a:ext cx="1066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untitled.jpg image by sunflower_once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47800" y="2819400"/>
            <a:ext cx="6172200" cy="3886200"/>
          </a:xfrm>
        </p:spPr>
      </p:pic>
      <p:pic>
        <p:nvPicPr>
          <p:cNvPr id="5123" name="Picture 7" descr="data-wisdom001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0" y="4572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1973263"/>
            <a:ext cx="9144000" cy="4884737"/>
          </a:xfrm>
          <a:prstGeom prst="rect">
            <a:avLst/>
          </a:prstGeom>
          <a:solidFill>
            <a:srgbClr val="FFCC99">
              <a:alpha val="34901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1190625" y="882650"/>
            <a:ext cx="7239000" cy="838200"/>
          </a:xfrm>
        </p:spPr>
        <p:txBody>
          <a:bodyPr/>
          <a:lstStyle/>
          <a:p>
            <a:pPr eaLnBrk="1" hangingPunct="1"/>
            <a:r>
              <a:rPr lang="en-US" smtClean="0"/>
              <a:t>What Will the Following do?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1901825"/>
            <a:ext cx="9144000" cy="488473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String table1=“create table Grades(ID integer, Grade integer)”;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Statement st=con.createStatement();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int resCreate=st.executeUpdate(table1);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Statement st2 = con.createStatement();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for(int i=1;i&lt;4;i++){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	int resInsert = </a:t>
            </a:r>
            <a:r>
              <a:rPr lang="en-US" sz="1100" b="1" smtClean="0">
                <a:latin typeface="Courier New" pitchFamily="49" charset="0"/>
                <a:cs typeface="Courier New" pitchFamily="49" charset="0"/>
              </a:rPr>
              <a:t>st2.executeUpdate(“insert into Grades values(“ + i + ”,” + 10*i + ”)”)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Statement st3=con.createStatement();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ResultSet rs=st3.executeQuery(“select grade from Grades”);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while(rs.next()){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	System.out.println(rs.getInt(“grade”));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Useful JDBC links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 smtClean="0">
                <a:solidFill>
                  <a:schemeClr val="hlink"/>
                </a:solidFill>
                <a:hlinkClick r:id="rId2"/>
              </a:rPr>
              <a:t>http://dev.mysql.com/doc/refman/5.0/en/java-connector.html</a:t>
            </a:r>
            <a:endParaRPr lang="en-US" u="sng" smtClean="0">
              <a:solidFill>
                <a:schemeClr val="hlink"/>
              </a:solidFill>
            </a:endParaRPr>
          </a:p>
          <a:p>
            <a:pPr eaLnBrk="1" hangingPunct="1"/>
            <a:endParaRPr lang="en-US" u="sng" smtClean="0">
              <a:solidFill>
                <a:schemeClr val="hlink"/>
              </a:solidFill>
            </a:endParaRPr>
          </a:p>
          <a:p>
            <a:pPr eaLnBrk="1" hangingPunct="1"/>
            <a:r>
              <a:rPr lang="en-US" u="sng" smtClean="0">
                <a:solidFill>
                  <a:schemeClr val="hlink"/>
                </a:solidFill>
                <a:hlinkClick r:id="rId3"/>
              </a:rPr>
              <a:t>http://java.sun.com/j2se/1.3/docs/guide/jdbc/getstart/GettingStartedTOC.fm.html</a:t>
            </a:r>
            <a:endParaRPr lang="en-US" u="sng" smtClean="0">
              <a:solidFill>
                <a:schemeClr val="hlink"/>
              </a:solidFill>
            </a:endParaRPr>
          </a:p>
          <a:p>
            <a:pPr eaLnBrk="1" hangingPunct="1"/>
            <a:endParaRPr lang="en-US" u="sng" smtClean="0">
              <a:solidFill>
                <a:schemeClr val="hlink"/>
              </a:solidFill>
            </a:endParaRPr>
          </a:p>
          <a:p>
            <a:pPr eaLnBrk="1" hangingPunct="1"/>
            <a:r>
              <a:rPr lang="en-US" smtClean="0">
                <a:solidFill>
                  <a:schemeClr val="hlink"/>
                </a:solidFill>
                <a:hlinkClick r:id="rId4"/>
              </a:rPr>
              <a:t>http://notes.corewebprogramming.com/student/JDBC.pdf</a:t>
            </a:r>
            <a:endParaRPr lang="en-US" smtClean="0">
              <a:solidFill>
                <a:schemeClr val="hlink"/>
              </a:solidFill>
            </a:endParaRPr>
          </a:p>
          <a:p>
            <a:pPr eaLnBrk="1" hangingPunct="1"/>
            <a:endParaRPr lang="en-US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Real Definition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An </a:t>
            </a:r>
            <a:r>
              <a:rPr lang="en-US" sz="2800" b="1" i="1" smtClean="0"/>
              <a:t>integrated shared repository</a:t>
            </a:r>
            <a:r>
              <a:rPr lang="en-US" sz="2800" b="1" smtClean="0"/>
              <a:t> </a:t>
            </a:r>
            <a:r>
              <a:rPr lang="en-US" sz="2800" smtClean="0"/>
              <a:t>of </a:t>
            </a:r>
            <a:r>
              <a:rPr lang="en-US" sz="2800" b="1" i="1" smtClean="0"/>
              <a:t>operational</a:t>
            </a:r>
            <a:r>
              <a:rPr lang="en-US" sz="2800" i="1" smtClean="0"/>
              <a:t> </a:t>
            </a:r>
            <a:r>
              <a:rPr lang="en-US" sz="2800" b="1" i="1" smtClean="0"/>
              <a:t>data</a:t>
            </a:r>
            <a:r>
              <a:rPr lang="en-US" sz="2800" smtClean="0"/>
              <a:t> of interest to an </a:t>
            </a:r>
            <a:r>
              <a:rPr lang="en-US" sz="2800" b="1" i="1" smtClean="0"/>
              <a:t>enterprise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INTEGRATED: it must be the unification of several distinct files and entities some of which are interrelated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SHARED: same data can be used by more than 1 user (concurrently)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REPOSITORY: implies “persistence”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OPERATIONAL DATA: data on accounts, parts, patients, students, employees, genes, stocks, pixels,...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Non-operational data: I/O data, transient data in buffers, queues...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ENTERPRISE: bank, warehouse, hospital, school, corp., gov. agency, person…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Definitions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9144000" cy="4614863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b="1" smtClean="0">
                <a:solidFill>
                  <a:schemeClr val="hlink"/>
                </a:solidFill>
              </a:rPr>
              <a:t>Data</a:t>
            </a:r>
            <a:r>
              <a:rPr lang="en-US" sz="2400" smtClean="0">
                <a:solidFill>
                  <a:srgbClr val="000000"/>
                </a:solidFill>
              </a:rPr>
              <a:t>: Known facts that can be recorded to describe an entity and have an implicit meaning</a:t>
            </a:r>
          </a:p>
          <a:p>
            <a:pPr lvl="1" eaLnBrk="1" hangingPunct="1">
              <a:lnSpc>
                <a:spcPct val="90000"/>
              </a:lnSpc>
            </a:pPr>
            <a:endParaRPr lang="en-US" sz="2000" b="1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1" smtClean="0">
                <a:solidFill>
                  <a:schemeClr val="hlink"/>
                </a:solidFill>
              </a:rPr>
              <a:t>Database</a:t>
            </a:r>
            <a:r>
              <a:rPr lang="en-US" sz="2400" smtClean="0">
                <a:solidFill>
                  <a:srgbClr val="000000"/>
                </a:solidFill>
              </a:rPr>
              <a:t>: A collection of </a:t>
            </a:r>
            <a:r>
              <a:rPr lang="en-US" sz="2400" i="1" smtClean="0">
                <a:solidFill>
                  <a:srgbClr val="000000"/>
                </a:solidFill>
              </a:rPr>
              <a:t>related</a:t>
            </a:r>
            <a:r>
              <a:rPr lang="en-US" sz="2400" smtClean="0">
                <a:solidFill>
                  <a:srgbClr val="000000"/>
                </a:solidFill>
              </a:rPr>
              <a:t> data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1" smtClean="0">
                <a:solidFill>
                  <a:schemeClr val="hlink"/>
                </a:solidFill>
              </a:rPr>
              <a:t>Database Management System (DBMS)</a:t>
            </a:r>
            <a:r>
              <a:rPr lang="en-US" sz="2400" smtClean="0">
                <a:solidFill>
                  <a:srgbClr val="000000"/>
                </a:solidFill>
              </a:rPr>
              <a:t>: A collection of programs that facilitates the creation and maintenance of a </a:t>
            </a:r>
            <a:r>
              <a:rPr lang="en-US" sz="2400" i="1" smtClean="0">
                <a:solidFill>
                  <a:srgbClr val="000000"/>
                </a:solidFill>
              </a:rPr>
              <a:t>computerized </a:t>
            </a:r>
            <a:r>
              <a:rPr lang="en-US" sz="2400" smtClean="0">
                <a:solidFill>
                  <a:srgbClr val="000000"/>
                </a:solidFill>
              </a:rPr>
              <a:t>database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smtClean="0">
                <a:solidFill>
                  <a:schemeClr val="folHlink"/>
                </a:solidFill>
              </a:rPr>
              <a:t>General-purpose</a:t>
            </a:r>
            <a:r>
              <a:rPr lang="en-US" sz="2000" smtClean="0">
                <a:solidFill>
                  <a:srgbClr val="000000"/>
                </a:solidFill>
              </a:rPr>
              <a:t> complex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solidFill>
                  <a:schemeClr val="folHlink"/>
                </a:solidFill>
              </a:rPr>
              <a:t>Retrieval, maintenance , concurrency</a:t>
            </a:r>
            <a:r>
              <a:rPr lang="en-US" sz="2000" smtClean="0">
                <a:solidFill>
                  <a:srgbClr val="000000"/>
                </a:solidFill>
              </a:rPr>
              <a:t>, </a:t>
            </a:r>
            <a:r>
              <a:rPr lang="en-US" sz="2000" smtClean="0">
                <a:solidFill>
                  <a:schemeClr val="folHlink"/>
                </a:solidFill>
              </a:rPr>
              <a:t>access control</a:t>
            </a:r>
            <a:r>
              <a:rPr lang="en-US" sz="2000" smtClean="0">
                <a:solidFill>
                  <a:srgbClr val="000000"/>
                </a:solidFill>
              </a:rPr>
              <a:t>, </a:t>
            </a:r>
            <a:r>
              <a:rPr lang="en-US" sz="2000" smtClean="0">
                <a:solidFill>
                  <a:schemeClr val="folHlink"/>
                </a:solidFill>
              </a:rPr>
              <a:t>recovery</a:t>
            </a:r>
            <a:r>
              <a:rPr lang="en-US" sz="2000" smtClean="0">
                <a:solidFill>
                  <a:srgbClr val="000000"/>
                </a:solidFill>
              </a:rPr>
              <a:t>, etc ..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1" smtClean="0">
                <a:solidFill>
                  <a:schemeClr val="hlink"/>
                </a:solidFill>
              </a:rPr>
              <a:t>Database System</a:t>
            </a:r>
            <a:r>
              <a:rPr lang="en-US" sz="2400" smtClean="0">
                <a:solidFill>
                  <a:srgbClr val="000000"/>
                </a:solidFill>
              </a:rPr>
              <a:t>: The DBMS software together with the database itself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fig01_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"/>
            <a:ext cx="91440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2209800"/>
            <a:ext cx="4876800" cy="2286000"/>
          </a:xfrm>
        </p:spPr>
      </p:pic>
      <p:pic>
        <p:nvPicPr>
          <p:cNvPr id="9219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6200" y="4800600"/>
            <a:ext cx="4724400" cy="2057400"/>
          </a:xfrm>
          <a:noFill/>
        </p:spPr>
      </p:pic>
      <p:pic>
        <p:nvPicPr>
          <p:cNvPr id="9220" name="Picture 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876800" y="2743200"/>
            <a:ext cx="4267200" cy="2971800"/>
          </a:xfrm>
          <a:noFill/>
        </p:spPr>
      </p:pic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r>
              <a:rPr lang="en-US" sz="4400">
                <a:solidFill>
                  <a:schemeClr val="tx2"/>
                </a:solidFill>
              </a:rPr>
              <a:t>Example of a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Components of a Database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hlink"/>
                </a:solidFill>
              </a:rPr>
              <a:t>Tables</a:t>
            </a:r>
            <a:r>
              <a:rPr lang="en-US" smtClean="0">
                <a:solidFill>
                  <a:schemeClr val="hlink"/>
                </a:solidFill>
              </a:rPr>
              <a:t>, </a:t>
            </a:r>
            <a:r>
              <a:rPr lang="en-US" b="1" smtClean="0">
                <a:solidFill>
                  <a:schemeClr val="hlink"/>
                </a:solidFill>
              </a:rPr>
              <a:t>rows (records)</a:t>
            </a:r>
            <a:r>
              <a:rPr lang="en-US" smtClean="0">
                <a:solidFill>
                  <a:schemeClr val="hlink"/>
                </a:solidFill>
              </a:rPr>
              <a:t> and </a:t>
            </a:r>
            <a:r>
              <a:rPr lang="en-US" b="1" smtClean="0">
                <a:solidFill>
                  <a:schemeClr val="hlink"/>
                </a:solidFill>
              </a:rPr>
              <a:t>columns (fields)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>
                <a:solidFill>
                  <a:schemeClr val="hlink"/>
                </a:solidFill>
              </a:rPr>
              <a:t>Related data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SOME Tables have </a:t>
            </a:r>
            <a:r>
              <a:rPr lang="en-US" smtClean="0">
                <a:solidFill>
                  <a:schemeClr val="hlink"/>
                </a:solidFill>
              </a:rPr>
              <a:t>relationships among each other</a:t>
            </a:r>
            <a:r>
              <a:rPr lang="en-US" smtClean="0"/>
              <a:t> </a:t>
            </a:r>
          </a:p>
          <a:p>
            <a:pPr lvl="1" eaLnBrk="1" hangingPunct="1"/>
            <a:r>
              <a:rPr lang="en-US" smtClean="0"/>
              <a:t>Embedded by means of a </a:t>
            </a:r>
            <a:r>
              <a:rPr lang="en-US" smtClean="0">
                <a:solidFill>
                  <a:schemeClr val="folHlink"/>
                </a:solidFill>
              </a:rPr>
              <a:t>common field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Constraints on Databases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55800"/>
            <a:ext cx="9144000" cy="49022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folHlink"/>
                </a:solidFill>
                <a:cs typeface="Times New Roman" pitchFamily="18" charset="0"/>
              </a:rPr>
              <a:t>Database?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6600"/>
                </a:solidFill>
                <a:cs typeface="Times New Roman" pitchFamily="18" charset="0"/>
              </a:rPr>
              <a:t>Made up of tables, rows and columns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6600"/>
                </a:solidFill>
                <a:cs typeface="Times New Roman" pitchFamily="18" charset="0"/>
              </a:rPr>
              <a:t>Database system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6600"/>
                </a:solidFill>
                <a:cs typeface="Times New Roman" pitchFamily="18" charset="0"/>
              </a:rPr>
              <a:t>DBMS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sz="2000" smtClean="0">
              <a:solidFill>
                <a:srgbClr val="006600"/>
              </a:solidFill>
              <a:cs typeface="Times New Roman" pitchFamily="18" charset="0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folHlink"/>
                </a:solidFill>
                <a:cs typeface="Times New Roman" pitchFamily="18" charset="0"/>
              </a:rPr>
              <a:t>Entity integrity?</a:t>
            </a:r>
            <a:endParaRPr lang="en-US" sz="240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6600"/>
                </a:solidFill>
                <a:cs typeface="Times New Roman" pitchFamily="18" charset="0"/>
              </a:rPr>
              <a:t>Pk Unique and not null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sz="2000" smtClean="0">
              <a:solidFill>
                <a:srgbClr val="006600"/>
              </a:solidFill>
              <a:cs typeface="Times New Roman" pitchFamily="18" charset="0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folHlink"/>
                </a:solidFill>
                <a:cs typeface="Times New Roman" pitchFamily="18" charset="0"/>
              </a:rPr>
              <a:t>Referential integrity?</a:t>
            </a:r>
            <a:endParaRPr lang="en-US" sz="240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6600"/>
                </a:solidFill>
                <a:cs typeface="Times New Roman" pitchFamily="18" charset="0"/>
              </a:rPr>
              <a:t>A constraint involving two tables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6600"/>
                </a:solidFill>
                <a:cs typeface="Times New Roman" pitchFamily="18" charset="0"/>
              </a:rPr>
              <a:t>Referencing table R</a:t>
            </a:r>
            <a:r>
              <a:rPr lang="en-US" sz="2000" baseline="-25000" smtClean="0">
                <a:solidFill>
                  <a:srgbClr val="006600"/>
                </a:solidFill>
                <a:cs typeface="Times New Roman" pitchFamily="18" charset="0"/>
              </a:rPr>
              <a:t>1</a:t>
            </a:r>
            <a:r>
              <a:rPr lang="en-US" sz="2000" smtClean="0">
                <a:solidFill>
                  <a:srgbClr val="006600"/>
                </a:solidFill>
                <a:cs typeface="Times New Roman" pitchFamily="18" charset="0"/>
              </a:rPr>
              <a:t> and the referenced table R</a:t>
            </a:r>
            <a:r>
              <a:rPr lang="en-US" sz="2000" baseline="-25000" smtClean="0">
                <a:solidFill>
                  <a:srgbClr val="006600"/>
                </a:solidFill>
                <a:cs typeface="Times New Roman" pitchFamily="18" charset="0"/>
              </a:rPr>
              <a:t>2</a:t>
            </a:r>
            <a:endParaRPr lang="en-US" sz="2000" smtClean="0">
              <a:solidFill>
                <a:srgbClr val="006600"/>
              </a:solidFill>
              <a:cs typeface="Times New Roman" pitchFamily="18" charset="0"/>
            </a:endParaRP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6600"/>
                </a:solidFill>
              </a:rPr>
              <a:t>Foreign must have a value of an </a:t>
            </a:r>
            <a:r>
              <a:rPr lang="en-US" sz="2000" b="1" smtClean="0">
                <a:solidFill>
                  <a:srgbClr val="006600"/>
                </a:solidFill>
              </a:rPr>
              <a:t>existing primary Key</a:t>
            </a:r>
            <a:r>
              <a:rPr lang="en-US" sz="2000" smtClean="0">
                <a:solidFill>
                  <a:srgbClr val="006600"/>
                </a:solidFill>
              </a:rPr>
              <a:t> in</a:t>
            </a:r>
            <a:r>
              <a:rPr lang="en-US" sz="2000" b="1" smtClean="0">
                <a:solidFill>
                  <a:srgbClr val="006600"/>
                </a:solidFill>
              </a:rPr>
              <a:t> </a:t>
            </a:r>
            <a:r>
              <a:rPr lang="en-US" sz="2000" smtClean="0">
                <a:solidFill>
                  <a:srgbClr val="006600"/>
                </a:solidFill>
              </a:rPr>
              <a:t>R</a:t>
            </a:r>
            <a:r>
              <a:rPr lang="en-US" sz="2000" baseline="-25000" smtClean="0">
                <a:solidFill>
                  <a:srgbClr val="006600"/>
                </a:solidFill>
              </a:rPr>
              <a:t>2</a:t>
            </a:r>
            <a:r>
              <a:rPr lang="en-US" sz="2000" smtClean="0">
                <a:solidFill>
                  <a:srgbClr val="006600"/>
                </a:solidFill>
              </a:rPr>
              <a:t> or, a </a:t>
            </a:r>
            <a:r>
              <a:rPr lang="en-US" sz="2000" b="1" smtClean="0">
                <a:solidFill>
                  <a:srgbClr val="006600"/>
                </a:solidFill>
              </a:rPr>
              <a:t>null</a:t>
            </a:r>
            <a:endParaRPr lang="en-US" sz="2000" smtClean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613</TotalTime>
  <Words>1314</Words>
  <Application>Microsoft Office PowerPoint</Application>
  <PresentationFormat>On-screen Show (4:3)</PresentationFormat>
  <Paragraphs>233</Paragraphs>
  <Slides>31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Blends</vt:lpstr>
      <vt:lpstr>Databases and JDBC</vt:lpstr>
      <vt:lpstr>Daily Interactions with Databases</vt:lpstr>
      <vt:lpstr>PowerPoint Presentation</vt:lpstr>
      <vt:lpstr>Real Definition</vt:lpstr>
      <vt:lpstr>Basic Definitions</vt:lpstr>
      <vt:lpstr>PowerPoint Presentation</vt:lpstr>
      <vt:lpstr>PowerPoint Presentation</vt:lpstr>
      <vt:lpstr>Components of a Database</vt:lpstr>
      <vt:lpstr>Constraints on Databases</vt:lpstr>
      <vt:lpstr>In-Class Exercise</vt:lpstr>
      <vt:lpstr>SQL Basics</vt:lpstr>
      <vt:lpstr>CREATE TABLE</vt:lpstr>
      <vt:lpstr>CREATE TABLE</vt:lpstr>
      <vt:lpstr>Retrieval Queries in SQL</vt:lpstr>
      <vt:lpstr>Relational Database Schema--Figure 5.5  </vt:lpstr>
      <vt:lpstr>Simple SQL Queries</vt:lpstr>
      <vt:lpstr>Simple SQL Queries</vt:lpstr>
      <vt:lpstr>Simple SQL Queries</vt:lpstr>
      <vt:lpstr>PowerPoint Presentation</vt:lpstr>
      <vt:lpstr>Delete &amp; Update</vt:lpstr>
      <vt:lpstr>Java Database Connectivity</vt:lpstr>
      <vt:lpstr>JDBC Architecture</vt:lpstr>
      <vt:lpstr>Steps in JDBC Database Access</vt:lpstr>
      <vt:lpstr>Steps in JDBC Database Access</vt:lpstr>
      <vt:lpstr>Steps in JDBC Database Access</vt:lpstr>
      <vt:lpstr>Steps in JDBC Database Access</vt:lpstr>
      <vt:lpstr>PowerPoint Presentation</vt:lpstr>
      <vt:lpstr>Mapping Java Types to SQL Types</vt:lpstr>
      <vt:lpstr>Cleaning Up After Yourself</vt:lpstr>
      <vt:lpstr>What Will the Following do?</vt:lpstr>
      <vt:lpstr>Useful JDBC links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IT Services</cp:lastModifiedBy>
  <cp:revision>242</cp:revision>
  <cp:lastPrinted>1601-01-01T00:00:00Z</cp:lastPrinted>
  <dcterms:created xsi:type="dcterms:W3CDTF">1601-01-01T00:00:00Z</dcterms:created>
  <dcterms:modified xsi:type="dcterms:W3CDTF">2012-04-26T18:41:31Z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