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34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13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194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404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8200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2219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121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924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419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09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13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608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561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824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832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366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D076EF-51BA-4743-AC7B-A2EAE8B2B60B}" type="datetimeFigureOut">
              <a:rPr lang="nl-NL" smtClean="0"/>
              <a:t>18-4-2019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E393-F53A-45A9-B261-4BDE992023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6770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oltage" TargetMode="External"/><Relationship Id="rId5" Type="http://schemas.openxmlformats.org/officeDocument/2006/relationships/hyperlink" Target="https://en.wikipedia.org/wiki/Ampere_hour" TargetMode="External"/><Relationship Id="rId4" Type="http://schemas.openxmlformats.org/officeDocument/2006/relationships/hyperlink" Target="https://en.wikipedia.org/wiki/Zinc%E2%80%93carbon_battery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thium-ion_battery" TargetMode="External"/><Relationship Id="rId13" Type="http://schemas.openxmlformats.org/officeDocument/2006/relationships/hyperlink" Target="https://en.wikipedia.org/wiki/Voltage" TargetMode="External"/><Relationship Id="rId3" Type="http://schemas.microsoft.com/office/2007/relationships/hdphoto" Target="../media/hdphoto2.wdp"/><Relationship Id="rId7" Type="http://schemas.openxmlformats.org/officeDocument/2006/relationships/hyperlink" Target="https://en.wikipedia.org/wiki/Lithium_battery" TargetMode="External"/><Relationship Id="rId12" Type="http://schemas.openxmlformats.org/officeDocument/2006/relationships/hyperlink" Target="https://en.wikipedia.org/wiki/Ampere_hou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lkaline_battery" TargetMode="External"/><Relationship Id="rId11" Type="http://schemas.openxmlformats.org/officeDocument/2006/relationships/hyperlink" Target="https://en.wikipedia.org/wiki/Nickel%E2%80%93zinc_battery" TargetMode="External"/><Relationship Id="rId5" Type="http://schemas.openxmlformats.org/officeDocument/2006/relationships/hyperlink" Target="https://en.wikipedia.org/wiki/Zinc%E2%80%93carbon_battery" TargetMode="External"/><Relationship Id="rId10" Type="http://schemas.openxmlformats.org/officeDocument/2006/relationships/hyperlink" Target="https://en.wikipedia.org/wiki/Nickel%E2%80%93metal_hydride_battery" TargetMode="External"/><Relationship Id="rId4" Type="http://schemas.openxmlformats.org/officeDocument/2006/relationships/hyperlink" Target="https://en.wikipedia.org/wiki/Comparison_of_commercial_battery_types" TargetMode="External"/><Relationship Id="rId9" Type="http://schemas.openxmlformats.org/officeDocument/2006/relationships/hyperlink" Target="https://en.wikipedia.org/wiki/Nickel%E2%80%93cadmium_battery" TargetMode="External"/><Relationship Id="rId14" Type="http://schemas.openxmlformats.org/officeDocument/2006/relationships/hyperlink" Target="https://en.wikipedia.org/wiki/Rechargeable_alkaline_batter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A3CF2-E57F-488A-B4E1-F2164CB3F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373" y="1347133"/>
            <a:ext cx="6915254" cy="1052119"/>
          </a:xfrm>
        </p:spPr>
        <p:txBody>
          <a:bodyPr/>
          <a:lstStyle/>
          <a:p>
            <a:r>
              <a:rPr lang="nl-NL" dirty="0" err="1"/>
              <a:t>Battery</a:t>
            </a:r>
            <a:r>
              <a:rPr lang="nl-NL" dirty="0"/>
              <a:t> power</a:t>
            </a:r>
          </a:p>
        </p:txBody>
      </p:sp>
      <p:pic>
        <p:nvPicPr>
          <p:cNvPr id="5" name="Afbeelding 4" descr="Afbeeldingsresultaat voor battery life">
            <a:extLst>
              <a:ext uri="{FF2B5EF4-FFF2-40B4-BE49-F238E27FC236}">
                <a16:creationId xmlns:a16="http://schemas.microsoft.com/office/drawing/2014/main" id="{CC60FE44-2B0B-49E5-BD69-B810787E6D5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756" y="2689323"/>
            <a:ext cx="6199604" cy="3417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2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1E267-5722-4EBE-A08F-1F4CA10B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CF2F16-0785-42AB-B3CE-EF97FA62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Onderzoeksmethode</a:t>
            </a:r>
          </a:p>
          <a:p>
            <a:r>
              <a:rPr lang="nl-NL" dirty="0"/>
              <a:t>9V batterijen</a:t>
            </a:r>
          </a:p>
          <a:p>
            <a:r>
              <a:rPr lang="nl-NL" dirty="0"/>
              <a:t>AA batterijen</a:t>
            </a:r>
          </a:p>
          <a:p>
            <a:r>
              <a:rPr lang="nl-NL" dirty="0" err="1"/>
              <a:t>Battery</a:t>
            </a:r>
            <a:r>
              <a:rPr lang="nl-NL" dirty="0"/>
              <a:t> </a:t>
            </a:r>
            <a:r>
              <a:rPr lang="nl-NL" dirty="0" err="1"/>
              <a:t>recharging</a:t>
            </a:r>
            <a:r>
              <a:rPr lang="nl-NL" dirty="0"/>
              <a:t> module/</a:t>
            </a:r>
            <a:r>
              <a:rPr lang="nl-NL" dirty="0" err="1"/>
              <a:t>shield</a:t>
            </a:r>
            <a:endParaRPr lang="nl-NL" dirty="0"/>
          </a:p>
          <a:p>
            <a:r>
              <a:rPr lang="nl-NL" dirty="0"/>
              <a:t>Voltage regulator</a:t>
            </a:r>
          </a:p>
          <a:p>
            <a:r>
              <a:rPr lang="nl-NL" dirty="0" err="1"/>
              <a:t>Battery</a:t>
            </a:r>
            <a:r>
              <a:rPr lang="nl-NL" dirty="0"/>
              <a:t> power circuit</a:t>
            </a:r>
          </a:p>
          <a:p>
            <a:r>
              <a:rPr lang="nl-NL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24158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80849-77BA-4512-94E3-1F658B2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Onderzoeksmethode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EC1103-248B-4306-AD64-BA66AC465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Literatuur</a:t>
            </a:r>
          </a:p>
          <a:p>
            <a:r>
              <a:rPr lang="nl-NL" dirty="0"/>
              <a:t>Winkels bezoeken</a:t>
            </a:r>
          </a:p>
        </p:txBody>
      </p:sp>
      <p:pic>
        <p:nvPicPr>
          <p:cNvPr id="1028" name="Picture 4" descr="Afbeeldingsresultaat voor confused">
            <a:extLst>
              <a:ext uri="{FF2B5EF4-FFF2-40B4-BE49-F238E27FC236}">
                <a16:creationId xmlns:a16="http://schemas.microsoft.com/office/drawing/2014/main" id="{7F30685B-DB6A-4D7C-AFC9-D3191F458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48" y="1654991"/>
            <a:ext cx="41052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60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034C4-AA75-4603-8E69-55569DB6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9V batterijen</a:t>
            </a:r>
          </a:p>
        </p:txBody>
      </p:sp>
      <p:pic>
        <p:nvPicPr>
          <p:cNvPr id="4" name="Afbeelding 3" descr="Afbeeldingsresultaat voor 9v batterij arduino">
            <a:extLst>
              <a:ext uri="{FF2B5EF4-FFF2-40B4-BE49-F238E27FC236}">
                <a16:creationId xmlns:a16="http://schemas.microsoft.com/office/drawing/2014/main" id="{6F70DB4D-92E3-4D43-822A-D5DA327504B9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2" b="97838" l="108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1190">
            <a:off x="7073343" y="2649924"/>
            <a:ext cx="4381500" cy="1762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DA441127-11A7-4A79-B975-D198DFCDA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10237"/>
              </p:ext>
            </p:extLst>
          </p:nvPr>
        </p:nvGraphicFramePr>
        <p:xfrm>
          <a:off x="1023422" y="1778384"/>
          <a:ext cx="5583555" cy="12357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5437">
                  <a:extLst>
                    <a:ext uri="{9D8B030D-6E8A-4147-A177-3AD203B41FA5}">
                      <a16:colId xmlns:a16="http://schemas.microsoft.com/office/drawing/2014/main" val="3470134293"/>
                    </a:ext>
                  </a:extLst>
                </a:gridCol>
                <a:gridCol w="678908">
                  <a:extLst>
                    <a:ext uri="{9D8B030D-6E8A-4147-A177-3AD203B41FA5}">
                      <a16:colId xmlns:a16="http://schemas.microsoft.com/office/drawing/2014/main" val="365191593"/>
                    </a:ext>
                  </a:extLst>
                </a:gridCol>
                <a:gridCol w="800735">
                  <a:extLst>
                    <a:ext uri="{9D8B030D-6E8A-4147-A177-3AD203B41FA5}">
                      <a16:colId xmlns:a16="http://schemas.microsoft.com/office/drawing/2014/main" val="2269720610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209760051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4273883657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378440260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3615848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 dirty="0">
                          <a:effectLst/>
                        </a:rPr>
                        <a:t>9V Battery</a:t>
                      </a:r>
                      <a:endParaRPr lang="nl-NL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 dirty="0">
                          <a:effectLst/>
                          <a:hlinkClick r:id="rId4" tooltip="Zinc–carbon battery"/>
                        </a:rPr>
                        <a:t>Alkaline</a:t>
                      </a:r>
                      <a:endParaRPr lang="nl-NL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>
                          <a:effectLst/>
                        </a:rPr>
                        <a:t>Zinc-carbon</a:t>
                      </a:r>
                      <a:endParaRPr lang="nl-NL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>
                          <a:effectLst/>
                        </a:rPr>
                        <a:t>Lithium</a:t>
                      </a:r>
                      <a:endParaRPr lang="nl-NL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>
                          <a:effectLst/>
                        </a:rPr>
                        <a:t>NiMH</a:t>
                      </a:r>
                      <a:endParaRPr lang="nl-NL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>
                          <a:effectLst/>
                        </a:rPr>
                        <a:t>Lithium polymer</a:t>
                      </a:r>
                      <a:endParaRPr lang="nl-NL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>
                          <a:effectLst/>
                        </a:rPr>
                        <a:t>Lithium-ion</a:t>
                      </a:r>
                      <a:endParaRPr lang="nl-NL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097931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>
                          <a:effectLst/>
                        </a:rPr>
                        <a:t>Capacity</a:t>
                      </a:r>
                      <a:endParaRPr lang="nl-NL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dirty="0">
                          <a:effectLst/>
                        </a:rPr>
                        <a:t>550</a:t>
                      </a:r>
                      <a:endParaRPr lang="nl-NL" sz="1100" u="none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 dirty="0" err="1">
                          <a:effectLst/>
                          <a:hlinkClick r:id="rId5" tooltip="Ampere hour"/>
                        </a:rPr>
                        <a:t>mAh</a:t>
                      </a:r>
                      <a:endParaRPr lang="nl-NL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dirty="0">
                          <a:effectLst/>
                        </a:rPr>
                        <a:t>400</a:t>
                      </a:r>
                      <a:endParaRPr lang="nl-NL" sz="1100" u="none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 dirty="0" err="1">
                          <a:effectLst/>
                          <a:hlinkClick r:id="rId5" tooltip="Ampere hour"/>
                        </a:rPr>
                        <a:t>mAh</a:t>
                      </a:r>
                      <a:endParaRPr lang="nl-NL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dirty="0">
                          <a:effectLst/>
                        </a:rPr>
                        <a:t>1200</a:t>
                      </a:r>
                      <a:endParaRPr lang="nl-NL" sz="1100" u="none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 dirty="0" err="1">
                          <a:effectLst/>
                          <a:hlinkClick r:id="rId5" tooltip="Ampere hour"/>
                        </a:rPr>
                        <a:t>mAh</a:t>
                      </a:r>
                      <a:endParaRPr lang="nl-NL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dirty="0">
                          <a:effectLst/>
                        </a:rPr>
                        <a:t>175-300</a:t>
                      </a:r>
                      <a:endParaRPr lang="nl-NL" sz="1100" u="none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 dirty="0" err="1">
                          <a:effectLst/>
                          <a:hlinkClick r:id="rId5" tooltip="Ampere hour"/>
                        </a:rPr>
                        <a:t>mAh</a:t>
                      </a:r>
                      <a:endParaRPr lang="nl-NL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>
                          <a:effectLst/>
                        </a:rPr>
                        <a:t>520</a:t>
                      </a:r>
                      <a:endParaRPr lang="nl-NL" sz="1100" u="none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>
                          <a:effectLst/>
                          <a:hlinkClick r:id="rId5" tooltip="Ampere hour"/>
                        </a:rPr>
                        <a:t>mAh</a:t>
                      </a:r>
                      <a:endParaRPr lang="nl-NL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>
                          <a:effectLst/>
                        </a:rPr>
                        <a:t>620</a:t>
                      </a:r>
                      <a:endParaRPr lang="nl-NL" sz="1100" u="none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>
                          <a:effectLst/>
                          <a:hlinkClick r:id="rId5" tooltip="Ampere hour"/>
                        </a:rPr>
                        <a:t>mAh</a:t>
                      </a:r>
                      <a:endParaRPr lang="nl-NL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991078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>
                          <a:effectLst/>
                          <a:hlinkClick r:id="rId6" tooltip="Voltage"/>
                        </a:rPr>
                        <a:t>Voltage</a:t>
                      </a:r>
                      <a:endParaRPr lang="nl-NL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>
                          <a:effectLst/>
                        </a:rPr>
                        <a:t>9 V</a:t>
                      </a:r>
                      <a:endParaRPr lang="nl-NL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>
                          <a:effectLst/>
                        </a:rPr>
                        <a:t>9 V</a:t>
                      </a:r>
                      <a:endParaRPr lang="nl-NL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 dirty="0">
                          <a:effectLst/>
                        </a:rPr>
                        <a:t>9 V</a:t>
                      </a:r>
                      <a:endParaRPr lang="nl-NL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 dirty="0">
                          <a:effectLst/>
                        </a:rPr>
                        <a:t>7.2-9.6 V</a:t>
                      </a:r>
                      <a:endParaRPr lang="nl-NL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 dirty="0">
                          <a:effectLst/>
                        </a:rPr>
                        <a:t>7.4 V</a:t>
                      </a:r>
                      <a:endParaRPr lang="nl-NL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 dirty="0">
                          <a:effectLst/>
                        </a:rPr>
                        <a:t>7.4 V</a:t>
                      </a:r>
                      <a:endParaRPr lang="nl-NL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17734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>
                          <a:effectLst/>
                        </a:rPr>
                        <a:t>Rechargeable</a:t>
                      </a:r>
                      <a:endParaRPr lang="nl-NL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>
                          <a:effectLst/>
                        </a:rPr>
                        <a:t>No</a:t>
                      </a:r>
                      <a:endParaRPr lang="nl-NL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>
                          <a:effectLst/>
                        </a:rPr>
                        <a:t>No</a:t>
                      </a:r>
                      <a:endParaRPr lang="nl-NL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>
                          <a:effectLst/>
                        </a:rPr>
                        <a:t>No</a:t>
                      </a:r>
                      <a:endParaRPr lang="nl-NL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>
                          <a:effectLst/>
                        </a:rPr>
                        <a:t>Yes</a:t>
                      </a:r>
                      <a:endParaRPr lang="nl-NL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 dirty="0">
                          <a:effectLst/>
                        </a:rPr>
                        <a:t>Yes</a:t>
                      </a:r>
                      <a:endParaRPr lang="nl-NL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 dirty="0">
                          <a:effectLst/>
                        </a:rPr>
                        <a:t>Yes</a:t>
                      </a:r>
                      <a:endParaRPr lang="nl-NL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24028389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5EB6F0B2-C67D-48F8-82D7-A7FA43234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2620"/>
              </p:ext>
            </p:extLst>
          </p:nvPr>
        </p:nvGraphicFramePr>
        <p:xfrm>
          <a:off x="1023422" y="3689679"/>
          <a:ext cx="5583556" cy="13001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91778">
                  <a:extLst>
                    <a:ext uri="{9D8B030D-6E8A-4147-A177-3AD203B41FA5}">
                      <a16:colId xmlns:a16="http://schemas.microsoft.com/office/drawing/2014/main" val="158711842"/>
                    </a:ext>
                  </a:extLst>
                </a:gridCol>
                <a:gridCol w="2791778">
                  <a:extLst>
                    <a:ext uri="{9D8B030D-6E8A-4147-A177-3AD203B41FA5}">
                      <a16:colId xmlns:a16="http://schemas.microsoft.com/office/drawing/2014/main" val="2913949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9V Battery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0030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Alkaline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€1.95 p.p.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7499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Zinc-carbon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€1.95 p.p.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6187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Lithium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€6.95 p.p.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303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NiMH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€7.95 p.p.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7834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Lithium polymer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€7.49 p.p.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867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Lithium-ion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€6.90 p.p.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8340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51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36858-232B-4B49-9DB2-C0DDE968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AA batterijen</a:t>
            </a:r>
          </a:p>
        </p:txBody>
      </p:sp>
      <p:pic>
        <p:nvPicPr>
          <p:cNvPr id="4" name="Afbeelding 3" descr="Afbeeldingsresultaat voor AA battery pack arduino">
            <a:extLst>
              <a:ext uri="{FF2B5EF4-FFF2-40B4-BE49-F238E27FC236}">
                <a16:creationId xmlns:a16="http://schemas.microsoft.com/office/drawing/2014/main" id="{435990D4-7159-418E-88DD-99D7F281674B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5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21" y="2347912"/>
            <a:ext cx="2857500" cy="2162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E11C33C2-6434-4264-A26A-4E9E86CC7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88615"/>
              </p:ext>
            </p:extLst>
          </p:nvPr>
        </p:nvGraphicFramePr>
        <p:xfrm>
          <a:off x="796162" y="1558860"/>
          <a:ext cx="6862987" cy="12357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6194">
                  <a:extLst>
                    <a:ext uri="{9D8B030D-6E8A-4147-A177-3AD203B41FA5}">
                      <a16:colId xmlns:a16="http://schemas.microsoft.com/office/drawing/2014/main" val="3445301952"/>
                    </a:ext>
                  </a:extLst>
                </a:gridCol>
                <a:gridCol w="872456">
                  <a:extLst>
                    <a:ext uri="{9D8B030D-6E8A-4147-A177-3AD203B41FA5}">
                      <a16:colId xmlns:a16="http://schemas.microsoft.com/office/drawing/2014/main" val="2896424668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70416133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2848245349"/>
                    </a:ext>
                  </a:extLst>
                </a:gridCol>
                <a:gridCol w="822120">
                  <a:extLst>
                    <a:ext uri="{9D8B030D-6E8A-4147-A177-3AD203B41FA5}">
                      <a16:colId xmlns:a16="http://schemas.microsoft.com/office/drawing/2014/main" val="2047420475"/>
                    </a:ext>
                  </a:extLst>
                </a:gridCol>
                <a:gridCol w="780176">
                  <a:extLst>
                    <a:ext uri="{9D8B030D-6E8A-4147-A177-3AD203B41FA5}">
                      <a16:colId xmlns:a16="http://schemas.microsoft.com/office/drawing/2014/main" val="3004374824"/>
                    </a:ext>
                  </a:extLst>
                </a:gridCol>
                <a:gridCol w="788566">
                  <a:extLst>
                    <a:ext uri="{9D8B030D-6E8A-4147-A177-3AD203B41FA5}">
                      <a16:colId xmlns:a16="http://schemas.microsoft.com/office/drawing/2014/main" val="222846484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05043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sng">
                          <a:effectLst/>
                          <a:hlinkClick r:id="rId4" tooltip="Comparison of commercial battery types"/>
                        </a:rPr>
                        <a:t>AA</a:t>
                      </a:r>
                      <a:r>
                        <a:rPr lang="nl-NL" sz="1050" u="sng">
                          <a:effectLst/>
                        </a:rPr>
                        <a:t> Battery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>
                          <a:effectLst/>
                          <a:hlinkClick r:id="rId5" tooltip="Zinc–carbon battery"/>
                        </a:rPr>
                        <a:t>Zinc–Carbon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>
                          <a:effectLst/>
                          <a:hlinkClick r:id="rId6" tooltip="Alkaline battery"/>
                        </a:rPr>
                        <a:t>Alkaline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>
                          <a:effectLst/>
                          <a:hlinkClick r:id="rId7" tooltip="Lithium battery"/>
                        </a:rPr>
                        <a:t>Li-FeS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>
                          <a:effectLst/>
                          <a:hlinkClick r:id="rId8" tooltip="Lithium-ion battery"/>
                        </a:rPr>
                        <a:t>Li-ion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 dirty="0" err="1">
                          <a:effectLst/>
                          <a:hlinkClick r:id="rId9" tooltip="Nickel–cadmium battery"/>
                        </a:rPr>
                        <a:t>NiCd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>
                          <a:effectLst/>
                          <a:hlinkClick r:id="rId10" tooltip="Nickel–metal hydride battery"/>
                        </a:rPr>
                        <a:t>NiMH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>
                          <a:effectLst/>
                          <a:hlinkClick r:id="rId11" tooltip="Nickel–zinc battery"/>
                        </a:rPr>
                        <a:t>NiZn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53907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Capacity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400–1700</a:t>
                      </a:r>
                      <a:endParaRPr lang="nl-NL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>
                          <a:effectLst/>
                          <a:hlinkClick r:id="rId12" tooltip="Ampere hour"/>
                        </a:rPr>
                        <a:t>mAh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1800-2850</a:t>
                      </a:r>
                      <a:endParaRPr lang="nl-NL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>
                          <a:effectLst/>
                          <a:hlinkClick r:id="rId12" tooltip="Ampere hour"/>
                        </a:rPr>
                        <a:t>mAh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2700-3400</a:t>
                      </a:r>
                      <a:endParaRPr lang="nl-NL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>
                          <a:effectLst/>
                          <a:hlinkClick r:id="rId12" tooltip="Ampere hour"/>
                        </a:rPr>
                        <a:t>mAh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600-2200</a:t>
                      </a:r>
                      <a:endParaRPr lang="nl-NL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 dirty="0" err="1">
                          <a:effectLst/>
                          <a:hlinkClick r:id="rId12" tooltip="Ampere hour"/>
                        </a:rPr>
                        <a:t>mAh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600-1000</a:t>
                      </a:r>
                      <a:endParaRPr lang="nl-NL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>
                          <a:effectLst/>
                          <a:hlinkClick r:id="rId12" tooltip="Ampere hour"/>
                        </a:rPr>
                        <a:t>mAh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600-2750</a:t>
                      </a:r>
                      <a:endParaRPr lang="nl-NL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>
                          <a:effectLst/>
                          <a:hlinkClick r:id="rId12" tooltip="Ampere hour"/>
                        </a:rPr>
                        <a:t>mAh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1500-2500</a:t>
                      </a:r>
                      <a:endParaRPr lang="nl-NL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>
                          <a:effectLst/>
                          <a:hlinkClick r:id="rId12" tooltip="Ampere hour"/>
                        </a:rPr>
                        <a:t>mAh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9509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>
                          <a:effectLst/>
                          <a:hlinkClick r:id="rId13" tooltip="Voltage"/>
                        </a:rPr>
                        <a:t>Voltage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1.5 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1.5 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1.5 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3.6-3.7 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1.2 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1.2 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1.6-1.65 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24363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Rechargeable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No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u="none" strike="noStrike">
                          <a:effectLst/>
                          <a:hlinkClick r:id="rId14" tooltip="Rechargeable alkaline battery"/>
                        </a:rPr>
                        <a:t>Some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No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Yes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Yes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Yes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Yes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54091686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F563AF60-9437-4033-9169-A41AE701A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72135"/>
              </p:ext>
            </p:extLst>
          </p:nvPr>
        </p:nvGraphicFramePr>
        <p:xfrm>
          <a:off x="1030293" y="3533530"/>
          <a:ext cx="5754370" cy="14859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77185">
                  <a:extLst>
                    <a:ext uri="{9D8B030D-6E8A-4147-A177-3AD203B41FA5}">
                      <a16:colId xmlns:a16="http://schemas.microsoft.com/office/drawing/2014/main" val="1662537917"/>
                    </a:ext>
                  </a:extLst>
                </a:gridCol>
                <a:gridCol w="2877185">
                  <a:extLst>
                    <a:ext uri="{9D8B030D-6E8A-4147-A177-3AD203B41FA5}">
                      <a16:colId xmlns:a16="http://schemas.microsoft.com/office/drawing/2014/main" val="283720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AA Battery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87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Zinc-Carbon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€0.29 p.p.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342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Alkaline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€0.38 p.p.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380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Li-FeS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€2.99 p.p.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370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Li-ion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€3.20 p.p.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113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NiCd (niet meer toegestaan)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€1.20 p.p.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1860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NiMH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€1.82 p.p.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431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NiZn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€3.11 p.p.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051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36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C6BDF-5EB2-4135-9FF9-02ECCCDF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Battery</a:t>
            </a:r>
            <a:r>
              <a:rPr lang="nl-NL" dirty="0"/>
              <a:t> </a:t>
            </a:r>
            <a:r>
              <a:rPr lang="nl-NL" dirty="0" err="1"/>
              <a:t>recharging</a:t>
            </a:r>
            <a:r>
              <a:rPr lang="nl-NL" dirty="0"/>
              <a:t> module/</a:t>
            </a:r>
            <a:r>
              <a:rPr lang="nl-NL" dirty="0" err="1"/>
              <a:t>shield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BFB169-8BE7-45B1-98D7-67F398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Ni-ion</a:t>
            </a:r>
          </a:p>
          <a:p>
            <a:r>
              <a:rPr lang="nl-NL" dirty="0"/>
              <a:t>Bescherming</a:t>
            </a:r>
          </a:p>
          <a:p>
            <a:r>
              <a:rPr lang="nl-NL" dirty="0"/>
              <a:t>Geen vlam</a:t>
            </a:r>
          </a:p>
        </p:txBody>
      </p:sp>
      <p:pic>
        <p:nvPicPr>
          <p:cNvPr id="4" name="Afbeelding 3" descr="Afbeeldingsresultaat voor Arduino Charger Module 18650">
            <a:extLst>
              <a:ext uri="{FF2B5EF4-FFF2-40B4-BE49-F238E27FC236}">
                <a16:creationId xmlns:a16="http://schemas.microsoft.com/office/drawing/2014/main" id="{A521B65A-11F5-4B98-8635-FD294DBC385A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429" b="77329" l="15817" r="83656">
                        <a14:foregroundMark x1="67135" y1="58348" x2="67135" y2="58348"/>
                        <a14:foregroundMark x1="78032" y1="53603" x2="78032" y2="53603"/>
                        <a14:foregroundMark x1="69244" y1="64148" x2="69244" y2="64148"/>
                        <a14:foregroundMark x1="62566" y1="69069" x2="62566" y2="69069"/>
                        <a14:foregroundMark x1="58875" y1="72583" x2="58875" y2="72583"/>
                        <a14:foregroundMark x1="58875" y1="72583" x2="58875" y2="72583"/>
                        <a14:foregroundMark x1="64851" y1="63093" x2="64851" y2="63093"/>
                        <a14:foregroundMark x1="63445" y1="61687" x2="63445" y2="61687"/>
                        <a14:foregroundMark x1="38313" y1="36204" x2="38313" y2="36204"/>
                        <a14:foregroundMark x1="42707" y1="34095" x2="42707" y2="34095"/>
                        <a14:foregroundMark x1="28822" y1="45343" x2="28822" y2="45343"/>
                        <a14:foregroundMark x1="24253" y1="49912" x2="24253" y2="49912"/>
                        <a14:foregroundMark x1="69244" y1="58348" x2="69244" y2="58348"/>
                        <a14:foregroundMark x1="72232" y1="64499" x2="72232" y2="64499"/>
                        <a14:foregroundMark x1="69596" y1="66784" x2="69596" y2="66784"/>
                        <a14:foregroundMark x1="73989" y1="62742" x2="73989" y2="62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77" t="22901" r="11069" b="19084"/>
          <a:stretch/>
        </p:blipFill>
        <p:spPr bwMode="auto">
          <a:xfrm>
            <a:off x="7323590" y="2793534"/>
            <a:ext cx="2413014" cy="18375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299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2F7A9-C52E-4CAF-AF64-DAA97D49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Voltage Regulator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2A1338-6BFE-4C94-ABA3-B9199F50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2.5V – 5V</a:t>
            </a:r>
          </a:p>
          <a:p>
            <a:r>
              <a:rPr lang="nl-NL" dirty="0"/>
              <a:t>Beter opwaarderen</a:t>
            </a:r>
          </a:p>
          <a:p>
            <a:r>
              <a:rPr lang="nl-NL" dirty="0"/>
              <a:t>Gelijkwaardig</a:t>
            </a:r>
          </a:p>
          <a:p>
            <a:r>
              <a:rPr lang="nl-NL" dirty="0"/>
              <a:t>kosten</a:t>
            </a:r>
          </a:p>
        </p:txBody>
      </p:sp>
      <p:pic>
        <p:nvPicPr>
          <p:cNvPr id="4" name="Afbeelding 3" descr="https://a.pololu-files.com/picture/0J4328.600x480.jpg?80e45797f66378731f71e4c721165ec6">
            <a:extLst>
              <a:ext uri="{FF2B5EF4-FFF2-40B4-BE49-F238E27FC236}">
                <a16:creationId xmlns:a16="http://schemas.microsoft.com/office/drawing/2014/main" id="{6DE769EC-8D22-4DD6-A46F-73041D87F927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15" b="95304" l="9956" r="89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94" y="2910980"/>
            <a:ext cx="2235709" cy="1964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830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ADDE2-5E1D-4053-B848-44E81C3C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Battery</a:t>
            </a:r>
            <a:r>
              <a:rPr lang="nl-NL" dirty="0"/>
              <a:t> power circuit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E09416B-2DBE-4102-BBB2-994BFD8C8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43" t="23608" r="5300" b="43976"/>
          <a:stretch/>
        </p:blipFill>
        <p:spPr>
          <a:xfrm>
            <a:off x="2326386" y="2239861"/>
            <a:ext cx="6433279" cy="341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3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3DA1F-A85F-4088-B43D-A770B957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BE0405-0C2D-414D-9636-BE5D0048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AA batterij</a:t>
            </a:r>
          </a:p>
          <a:p>
            <a:r>
              <a:rPr lang="nl-NL" dirty="0"/>
              <a:t>Li-ion</a:t>
            </a:r>
          </a:p>
          <a:p>
            <a:r>
              <a:rPr lang="nl-NL" dirty="0"/>
              <a:t>Meer nodig dan verwacht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4184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1994</TotalTime>
  <Words>250</Words>
  <Application>Microsoft Office PowerPoint</Application>
  <PresentationFormat>Breedbeeld</PresentationFormat>
  <Paragraphs>131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Battery power</vt:lpstr>
      <vt:lpstr>Inhoud</vt:lpstr>
      <vt:lpstr>Onderzoeksmethode</vt:lpstr>
      <vt:lpstr>9V batterijen</vt:lpstr>
      <vt:lpstr>AA batterijen</vt:lpstr>
      <vt:lpstr>Battery recharging module/shield</vt:lpstr>
      <vt:lpstr>Voltage Regulator</vt:lpstr>
      <vt:lpstr>Battery power circuit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power</dc:title>
  <dc:creator>Andre .</dc:creator>
  <cp:lastModifiedBy>Andre .</cp:lastModifiedBy>
  <cp:revision>6</cp:revision>
  <dcterms:created xsi:type="dcterms:W3CDTF">2019-04-17T23:48:22Z</dcterms:created>
  <dcterms:modified xsi:type="dcterms:W3CDTF">2019-04-19T09:02:52Z</dcterms:modified>
</cp:coreProperties>
</file>