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Old Standard TT"/>
      <p:regular r:id="rId17"/>
      <p:bold r:id="rId18"/>
      <p: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ldStandardT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ldStandardTT-italic.fntdata"/><Relationship Id="rId6" Type="http://schemas.openxmlformats.org/officeDocument/2006/relationships/slide" Target="slides/slide1.xml"/><Relationship Id="rId18" Type="http://schemas.openxmlformats.org/officeDocument/2006/relationships/font" Target="fonts/OldStandardT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3cebd6880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3cebd6880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3cebd6880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3cebd6880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3cebd688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3cebd688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3cebd68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3cebd68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3cebd688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3cebd688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3cebd688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3cebd688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3cebd688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3cebd688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3cebd688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3cebd688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3cebd688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3cebd688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3cebd688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3cebd688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Transit Costs</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Andrew Chu &amp; Don Bookman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Obstacles/Desired Data</a:t>
            </a:r>
            <a:endParaRPr/>
          </a:p>
        </p:txBody>
      </p:sp>
      <p:sp>
        <p:nvSpPr>
          <p:cNvPr id="123" name="Google Shape;123;p22"/>
          <p:cNvSpPr txBox="1"/>
          <p:nvPr>
            <p:ph idx="1" type="body"/>
          </p:nvPr>
        </p:nvSpPr>
        <p:spPr>
          <a:xfrm>
            <a:off x="311700" y="1171600"/>
            <a:ext cx="8520600" cy="3621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Obstacles </a:t>
            </a:r>
            <a:endParaRPr/>
          </a:p>
          <a:p>
            <a:pPr indent="-317500" lvl="1" marL="914400" rtl="0" algn="l">
              <a:spcBef>
                <a:spcPts val="0"/>
              </a:spcBef>
              <a:spcAft>
                <a:spcPts val="0"/>
              </a:spcAft>
              <a:buSzPts val="1400"/>
              <a:buChar char="➢"/>
            </a:pPr>
            <a:r>
              <a:rPr lang="en"/>
              <a:t>Determining what cities were considered big or expensive had to be left to us so there is room for bias in our results.</a:t>
            </a:r>
            <a:endParaRPr/>
          </a:p>
          <a:p>
            <a:pPr indent="-317500" lvl="1" marL="914400" rtl="0" algn="l">
              <a:spcBef>
                <a:spcPts val="0"/>
              </a:spcBef>
              <a:spcAft>
                <a:spcPts val="0"/>
              </a:spcAft>
              <a:buSzPts val="1400"/>
              <a:buChar char="➢"/>
            </a:pPr>
            <a:r>
              <a:rPr lang="en"/>
              <a:t>Some transit line projects were extensions or extremely small so it skewed the averages.</a:t>
            </a:r>
            <a:endParaRPr/>
          </a:p>
          <a:p>
            <a:pPr indent="-317500" lvl="1" marL="914400" rtl="0" algn="l">
              <a:spcBef>
                <a:spcPts val="0"/>
              </a:spcBef>
              <a:spcAft>
                <a:spcPts val="0"/>
              </a:spcAft>
              <a:buSzPts val="1400"/>
              <a:buChar char="➢"/>
            </a:pPr>
            <a:r>
              <a:rPr lang="en"/>
              <a:t>Not enough data</a:t>
            </a:r>
            <a:endParaRPr/>
          </a:p>
          <a:p>
            <a:pPr indent="0" lvl="0" marL="0" rtl="0" algn="l">
              <a:spcBef>
                <a:spcPts val="1200"/>
              </a:spcBef>
              <a:spcAft>
                <a:spcPts val="0"/>
              </a:spcAft>
              <a:buNone/>
            </a:pPr>
            <a:r>
              <a:t/>
            </a:r>
            <a:endParaRPr sz="1400"/>
          </a:p>
          <a:p>
            <a:pPr indent="-342900" lvl="0" marL="457200" rtl="0" algn="l">
              <a:spcBef>
                <a:spcPts val="1200"/>
              </a:spcBef>
              <a:spcAft>
                <a:spcPts val="0"/>
              </a:spcAft>
              <a:buSzPts val="1800"/>
              <a:buChar char="❖"/>
            </a:pPr>
            <a:r>
              <a:rPr lang="en"/>
              <a:t>Desired variables </a:t>
            </a:r>
            <a:endParaRPr/>
          </a:p>
          <a:p>
            <a:pPr indent="-317500" lvl="1" marL="914400" rtl="0" algn="l">
              <a:spcBef>
                <a:spcPts val="0"/>
              </a:spcBef>
              <a:spcAft>
                <a:spcPts val="0"/>
              </a:spcAft>
              <a:buSzPts val="1400"/>
              <a:buChar char="➢"/>
            </a:pPr>
            <a:r>
              <a:rPr lang="en"/>
              <a:t>Cost of living in each city</a:t>
            </a:r>
            <a:endParaRPr/>
          </a:p>
          <a:p>
            <a:pPr indent="-317500" lvl="1" marL="914400" rtl="0" algn="l">
              <a:spcBef>
                <a:spcPts val="0"/>
              </a:spcBef>
              <a:spcAft>
                <a:spcPts val="0"/>
              </a:spcAft>
              <a:buSzPts val="1400"/>
              <a:buChar char="➢"/>
            </a:pPr>
            <a:r>
              <a:rPr lang="en"/>
              <a:t>Population</a:t>
            </a:r>
            <a:endParaRPr/>
          </a:p>
          <a:p>
            <a:pPr indent="-317500" lvl="2" marL="1371600" rtl="0" algn="l">
              <a:spcBef>
                <a:spcPts val="0"/>
              </a:spcBef>
              <a:spcAft>
                <a:spcPts val="0"/>
              </a:spcAft>
              <a:buSzPts val="1400"/>
              <a:buChar char="■"/>
            </a:pPr>
            <a:r>
              <a:rPr lang="en"/>
              <a:t>City and Country</a:t>
            </a:r>
            <a:endParaRPr/>
          </a:p>
          <a:p>
            <a:pPr indent="-317500" lvl="1" marL="914400" rtl="0" algn="l">
              <a:spcBef>
                <a:spcPts val="0"/>
              </a:spcBef>
              <a:spcAft>
                <a:spcPts val="0"/>
              </a:spcAft>
              <a:buSzPts val="1400"/>
              <a:buChar char="➢"/>
            </a:pPr>
            <a:r>
              <a:rPr lang="en"/>
              <a:t>Average Income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490250" y="526350"/>
            <a:ext cx="84330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Introduction</a:t>
            </a:r>
            <a:endParaRPr/>
          </a:p>
        </p:txBody>
      </p:sp>
      <p:sp>
        <p:nvSpPr>
          <p:cNvPr id="66" name="Google Shape;66;p14"/>
          <p:cNvSpPr txBox="1"/>
          <p:nvPr>
            <p:ph idx="1" type="body"/>
          </p:nvPr>
        </p:nvSpPr>
        <p:spPr>
          <a:xfrm>
            <a:off x="311700" y="1171600"/>
            <a:ext cx="33462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Why do some transit lines cost more per kilometer than others?</a:t>
            </a:r>
            <a:endParaRPr/>
          </a:p>
          <a:p>
            <a:pPr indent="-342900" lvl="0" marL="457200" rtl="0" algn="l">
              <a:spcBef>
                <a:spcPts val="0"/>
              </a:spcBef>
              <a:spcAft>
                <a:spcPts val="0"/>
              </a:spcAft>
              <a:buSzPts val="1800"/>
              <a:buChar char="❖"/>
            </a:pPr>
            <a:r>
              <a:rPr lang="en"/>
              <a:t>Hypothesis - Transit lines cost more to build per kilometer in larger cities such as, New York and California because of the higher cost of living.</a:t>
            </a:r>
            <a:endParaRPr/>
          </a:p>
        </p:txBody>
      </p:sp>
      <p:pic>
        <p:nvPicPr>
          <p:cNvPr id="67" name="Google Shape;67;p14"/>
          <p:cNvPicPr preferRelativeResize="0"/>
          <p:nvPr/>
        </p:nvPicPr>
        <p:blipFill>
          <a:blip r:embed="rId3">
            <a:alphaModFix/>
          </a:blip>
          <a:stretch>
            <a:fillRect/>
          </a:stretch>
        </p:blipFill>
        <p:spPr>
          <a:xfrm>
            <a:off x="3693150" y="1058225"/>
            <a:ext cx="5300624" cy="2662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Dataset: TransitCosts.csv</a:t>
            </a:r>
            <a:endParaRPr/>
          </a:p>
        </p:txBody>
      </p:sp>
      <p:sp>
        <p:nvSpPr>
          <p:cNvPr id="73" name="Google Shape;73;p15"/>
          <p:cNvSpPr txBox="1"/>
          <p:nvPr>
            <p:ph idx="1" type="body"/>
          </p:nvPr>
        </p:nvSpPr>
        <p:spPr>
          <a:xfrm>
            <a:off x="190225" y="960775"/>
            <a:ext cx="4602600" cy="377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C</a:t>
            </a:r>
            <a:r>
              <a:rPr lang="en"/>
              <a:t>ountry - Country code. The abbreviations for each country.</a:t>
            </a:r>
            <a:endParaRPr/>
          </a:p>
          <a:p>
            <a:pPr indent="-342900" lvl="0" marL="457200" rtl="0" algn="l">
              <a:spcBef>
                <a:spcPts val="0"/>
              </a:spcBef>
              <a:spcAft>
                <a:spcPts val="0"/>
              </a:spcAft>
              <a:buSzPts val="1800"/>
              <a:buChar char="❖"/>
            </a:pPr>
            <a:r>
              <a:rPr lang="en"/>
              <a:t>City - The city that the transit line is being built in</a:t>
            </a:r>
            <a:endParaRPr/>
          </a:p>
          <a:p>
            <a:pPr indent="-342900" lvl="0" marL="457200" rtl="0" algn="l">
              <a:spcBef>
                <a:spcPts val="0"/>
              </a:spcBef>
              <a:spcAft>
                <a:spcPts val="0"/>
              </a:spcAft>
              <a:buSzPts val="1800"/>
              <a:buChar char="❖"/>
            </a:pPr>
            <a:r>
              <a:rPr lang="en"/>
              <a:t>Start_year - The year that the transit </a:t>
            </a:r>
            <a:r>
              <a:rPr lang="en"/>
              <a:t>line</a:t>
            </a:r>
            <a:r>
              <a:rPr lang="en"/>
              <a:t> construction was started</a:t>
            </a:r>
            <a:endParaRPr/>
          </a:p>
          <a:p>
            <a:pPr indent="-342900" lvl="0" marL="457200" rtl="0" algn="l">
              <a:spcBef>
                <a:spcPts val="0"/>
              </a:spcBef>
              <a:spcAft>
                <a:spcPts val="0"/>
              </a:spcAft>
              <a:buSzPts val="1800"/>
              <a:buChar char="❖"/>
            </a:pPr>
            <a:r>
              <a:rPr lang="en"/>
              <a:t>End_year - The year that the transit line construction ended (predicted or actual)</a:t>
            </a:r>
            <a:endParaRPr/>
          </a:p>
          <a:p>
            <a:pPr indent="-342900" lvl="0" marL="457200" rtl="0" algn="l">
              <a:spcBef>
                <a:spcPts val="0"/>
              </a:spcBef>
              <a:spcAft>
                <a:spcPts val="0"/>
              </a:spcAft>
              <a:buSzPts val="1800"/>
              <a:buChar char="❖"/>
            </a:pPr>
            <a:r>
              <a:rPr lang="en"/>
              <a:t>Cost - Cost in millions in local currency</a:t>
            </a:r>
            <a:endParaRPr/>
          </a:p>
          <a:p>
            <a:pPr indent="-342900" lvl="0" marL="457200" rtl="0" algn="l">
              <a:spcBef>
                <a:spcPts val="0"/>
              </a:spcBef>
              <a:spcAft>
                <a:spcPts val="0"/>
              </a:spcAft>
              <a:buSzPts val="1800"/>
              <a:buChar char="❖"/>
            </a:pPr>
            <a:r>
              <a:rPr lang="en"/>
              <a:t>Cost_km_millions - Cost/km in millions of USD</a:t>
            </a:r>
            <a:endParaRPr/>
          </a:p>
        </p:txBody>
      </p:sp>
      <p:sp>
        <p:nvSpPr>
          <p:cNvPr id="74" name="Google Shape;74;p15"/>
          <p:cNvSpPr txBox="1"/>
          <p:nvPr/>
        </p:nvSpPr>
        <p:spPr>
          <a:xfrm>
            <a:off x="4977975" y="1212825"/>
            <a:ext cx="3721800" cy="2031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Old Standard TT"/>
              <a:buChar char="❖"/>
            </a:pPr>
            <a:r>
              <a:rPr lang="en" sz="1500">
                <a:latin typeface="Old Standard TT"/>
                <a:ea typeface="Old Standard TT"/>
                <a:cs typeface="Old Standard TT"/>
                <a:sym typeface="Old Standard TT"/>
              </a:rPr>
              <a:t>Length - Proposed length for the transit line in kilometers (km)</a:t>
            </a:r>
            <a:endParaRPr sz="1500">
              <a:latin typeface="Old Standard TT"/>
              <a:ea typeface="Old Standard TT"/>
              <a:cs typeface="Old Standard TT"/>
              <a:sym typeface="Old Standard TT"/>
            </a:endParaRPr>
          </a:p>
          <a:p>
            <a:pPr indent="-323850" lvl="0" marL="457200" rtl="0" algn="l">
              <a:spcBef>
                <a:spcPts val="0"/>
              </a:spcBef>
              <a:spcAft>
                <a:spcPts val="0"/>
              </a:spcAft>
              <a:buSzPts val="1500"/>
              <a:buFont typeface="Old Standard TT"/>
              <a:buChar char="❖"/>
            </a:pPr>
            <a:r>
              <a:rPr lang="en" sz="1500">
                <a:solidFill>
                  <a:schemeClr val="dk1"/>
                </a:solidFill>
                <a:latin typeface="Old Standard TT"/>
                <a:ea typeface="Old Standard TT"/>
                <a:cs typeface="Old Standard TT"/>
                <a:sym typeface="Old Standard TT"/>
              </a:rPr>
              <a:t>Tunnel - Total length of line completed in km as of the most recent update to the dataset	</a:t>
            </a:r>
            <a:endParaRPr sz="1500">
              <a:solidFill>
                <a:schemeClr val="dk1"/>
              </a:solidFill>
              <a:latin typeface="Old Standard TT"/>
              <a:ea typeface="Old Standard TT"/>
              <a:cs typeface="Old Standard TT"/>
              <a:sym typeface="Old Standard TT"/>
            </a:endParaRPr>
          </a:p>
          <a:p>
            <a:pPr indent="-323850" lvl="0" marL="457200" rtl="0" algn="l">
              <a:spcBef>
                <a:spcPts val="0"/>
              </a:spcBef>
              <a:spcAft>
                <a:spcPts val="0"/>
              </a:spcAft>
              <a:buClr>
                <a:schemeClr val="dk1"/>
              </a:buClr>
              <a:buSzPts val="1500"/>
              <a:buFont typeface="Old Standard TT"/>
              <a:buChar char="❖"/>
            </a:pPr>
            <a:r>
              <a:rPr lang="en" sz="1500">
                <a:solidFill>
                  <a:schemeClr val="dk1"/>
                </a:solidFill>
                <a:latin typeface="Old Standard TT"/>
                <a:ea typeface="Old Standard TT"/>
                <a:cs typeface="Old Standard TT"/>
                <a:sym typeface="Old Standard TT"/>
              </a:rPr>
              <a:t>Stations - Number of stations where passengers can board/leave the transit line</a:t>
            </a:r>
            <a:endParaRPr sz="1500">
              <a:solidFill>
                <a:schemeClr val="dk1"/>
              </a:solidFill>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Analysis</a:t>
            </a:r>
            <a:endParaRPr/>
          </a:p>
        </p:txBody>
      </p:sp>
      <p:sp>
        <p:nvSpPr>
          <p:cNvPr id="80" name="Google Shape;80;p16"/>
          <p:cNvSpPr txBox="1"/>
          <p:nvPr>
            <p:ph idx="1" type="body"/>
          </p:nvPr>
        </p:nvSpPr>
        <p:spPr>
          <a:xfrm>
            <a:off x="311700" y="1171600"/>
            <a:ext cx="5949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Finding Connections</a:t>
            </a:r>
            <a:endParaRPr/>
          </a:p>
          <a:p>
            <a:pPr indent="-317500" lvl="1" marL="914400" rtl="0" algn="l">
              <a:spcBef>
                <a:spcPts val="0"/>
              </a:spcBef>
              <a:spcAft>
                <a:spcPts val="0"/>
              </a:spcAft>
              <a:buSzPts val="1400"/>
              <a:buChar char="➢"/>
            </a:pPr>
            <a:r>
              <a:rPr lang="en"/>
              <a:t>To kick off our research, we tried to find possible connections between variables that would support our hypothesis. </a:t>
            </a:r>
            <a:endParaRPr/>
          </a:p>
          <a:p>
            <a:pPr indent="-342900" lvl="0" marL="457200" rtl="0" algn="l">
              <a:spcBef>
                <a:spcPts val="0"/>
              </a:spcBef>
              <a:spcAft>
                <a:spcPts val="0"/>
              </a:spcAft>
              <a:buSzPts val="1800"/>
              <a:buChar char="❖"/>
            </a:pPr>
            <a:r>
              <a:rPr lang="en"/>
              <a:t>City and Stations</a:t>
            </a:r>
            <a:endParaRPr/>
          </a:p>
          <a:p>
            <a:pPr indent="-317500" lvl="1" marL="914400" rtl="0" algn="l">
              <a:spcBef>
                <a:spcPts val="0"/>
              </a:spcBef>
              <a:spcAft>
                <a:spcPts val="0"/>
              </a:spcAft>
              <a:buSzPts val="1400"/>
              <a:buChar char="➢"/>
            </a:pPr>
            <a:r>
              <a:rPr lang="en"/>
              <a:t>We thought the number of stations in each city could give us an idea of who the big spenders were going to be since more stations would mean more expenses and resources.</a:t>
            </a:r>
            <a:endParaRPr/>
          </a:p>
          <a:p>
            <a:pPr indent="-342900" lvl="0" marL="457200" rtl="0" algn="l">
              <a:spcBef>
                <a:spcPts val="0"/>
              </a:spcBef>
              <a:spcAft>
                <a:spcPts val="0"/>
              </a:spcAft>
              <a:buSzPts val="1800"/>
              <a:buChar char="❖"/>
            </a:pPr>
            <a:r>
              <a:rPr lang="en"/>
              <a:t>Realization</a:t>
            </a:r>
            <a:endParaRPr/>
          </a:p>
          <a:p>
            <a:pPr indent="-317500" lvl="1" marL="914400" rtl="0" algn="l">
              <a:spcBef>
                <a:spcPts val="0"/>
              </a:spcBef>
              <a:spcAft>
                <a:spcPts val="0"/>
              </a:spcAft>
              <a:buSzPts val="1400"/>
              <a:buChar char="➢"/>
            </a:pPr>
            <a:r>
              <a:rPr lang="en"/>
              <a:t>However, our graph was inconclusive and since there was a mix of large and small cities spread throughout the chart.</a:t>
            </a:r>
            <a:endParaRPr/>
          </a:p>
        </p:txBody>
      </p:sp>
      <p:pic>
        <p:nvPicPr>
          <p:cNvPr id="81" name="Google Shape;81;p16"/>
          <p:cNvPicPr preferRelativeResize="0"/>
          <p:nvPr/>
        </p:nvPicPr>
        <p:blipFill rotWithShape="1">
          <a:blip r:embed="rId3">
            <a:alphaModFix/>
          </a:blip>
          <a:srcRect b="0" l="2838" r="2240" t="0"/>
          <a:stretch/>
        </p:blipFill>
        <p:spPr>
          <a:xfrm>
            <a:off x="6402850" y="508700"/>
            <a:ext cx="2597752" cy="4384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Intermediate Results </a:t>
            </a:r>
            <a:endParaRPr/>
          </a:p>
        </p:txBody>
      </p:sp>
      <p:sp>
        <p:nvSpPr>
          <p:cNvPr id="87" name="Google Shape;87;p17"/>
          <p:cNvSpPr txBox="1"/>
          <p:nvPr>
            <p:ph idx="1" type="body"/>
          </p:nvPr>
        </p:nvSpPr>
        <p:spPr>
          <a:xfrm>
            <a:off x="311700" y="1171600"/>
            <a:ext cx="59499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Cost/km per City </a:t>
            </a:r>
            <a:endParaRPr/>
          </a:p>
          <a:p>
            <a:pPr indent="-317500" lvl="1" marL="914400" rtl="0" algn="l">
              <a:spcBef>
                <a:spcPts val="0"/>
              </a:spcBef>
              <a:spcAft>
                <a:spcPts val="0"/>
              </a:spcAft>
              <a:buSzPts val="1400"/>
              <a:buChar char="➢"/>
            </a:pPr>
            <a:r>
              <a:rPr lang="en"/>
              <a:t>Moving on,  we plotted the total cost of transit line projects in each city around the world and the biggest spender by far was New York.</a:t>
            </a:r>
            <a:endParaRPr/>
          </a:p>
          <a:p>
            <a:pPr indent="-317500" lvl="1" marL="914400" rtl="0" algn="l">
              <a:spcBef>
                <a:spcPts val="0"/>
              </a:spcBef>
              <a:spcAft>
                <a:spcPts val="0"/>
              </a:spcAft>
              <a:buSzPts val="1400"/>
              <a:buChar char="➢"/>
            </a:pPr>
            <a:r>
              <a:rPr lang="en"/>
              <a:t>This supported our hypothesis but we wanted to take a closer look at why New York was such an outlier in total costs.</a:t>
            </a:r>
            <a:endParaRPr/>
          </a:p>
        </p:txBody>
      </p:sp>
      <p:pic>
        <p:nvPicPr>
          <p:cNvPr id="88" name="Google Shape;88;p17"/>
          <p:cNvPicPr preferRelativeResize="0"/>
          <p:nvPr/>
        </p:nvPicPr>
        <p:blipFill rotWithShape="1">
          <a:blip r:embed="rId3">
            <a:alphaModFix/>
          </a:blip>
          <a:srcRect b="0" l="2336" r="1528" t="0"/>
          <a:stretch/>
        </p:blipFill>
        <p:spPr>
          <a:xfrm>
            <a:off x="6409900" y="350150"/>
            <a:ext cx="2603601" cy="4443201"/>
          </a:xfrm>
          <a:prstGeom prst="rect">
            <a:avLst/>
          </a:prstGeom>
          <a:noFill/>
          <a:ln>
            <a:noFill/>
          </a:ln>
        </p:spPr>
      </p:pic>
      <p:pic>
        <p:nvPicPr>
          <p:cNvPr id="89" name="Google Shape;89;p17"/>
          <p:cNvPicPr preferRelativeResize="0"/>
          <p:nvPr/>
        </p:nvPicPr>
        <p:blipFill>
          <a:blip r:embed="rId4">
            <a:alphaModFix/>
          </a:blip>
          <a:stretch>
            <a:fillRect/>
          </a:stretch>
        </p:blipFill>
        <p:spPr>
          <a:xfrm>
            <a:off x="1578287" y="3239075"/>
            <a:ext cx="3416725" cy="1228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6666"/>
              <a:buFont typeface="Arial"/>
              <a:buNone/>
            </a:pPr>
            <a:r>
              <a:rPr lang="en"/>
              <a:t>Intermediate Results Cont.</a:t>
            </a:r>
            <a:endParaRPr/>
          </a:p>
          <a:p>
            <a:pPr indent="0" lvl="0" marL="0" rtl="0" algn="l">
              <a:spcBef>
                <a:spcPts val="0"/>
              </a:spcBef>
              <a:spcAft>
                <a:spcPts val="0"/>
              </a:spcAft>
              <a:buNone/>
            </a:pPr>
            <a:r>
              <a:t/>
            </a:r>
            <a:endParaRPr/>
          </a:p>
        </p:txBody>
      </p:sp>
      <p:sp>
        <p:nvSpPr>
          <p:cNvPr id="95" name="Google Shape;95;p18"/>
          <p:cNvSpPr txBox="1"/>
          <p:nvPr>
            <p:ph idx="1" type="body"/>
          </p:nvPr>
        </p:nvSpPr>
        <p:spPr>
          <a:xfrm>
            <a:off x="311700" y="1359350"/>
            <a:ext cx="48015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Lines per City in the United States</a:t>
            </a:r>
            <a:endParaRPr/>
          </a:p>
          <a:p>
            <a:pPr indent="-317500" lvl="1" marL="914400" rtl="0" algn="l">
              <a:spcBef>
                <a:spcPts val="0"/>
              </a:spcBef>
              <a:spcAft>
                <a:spcPts val="0"/>
              </a:spcAft>
              <a:buSzPts val="1400"/>
              <a:buChar char="➢"/>
            </a:pPr>
            <a:r>
              <a:rPr lang="en"/>
              <a:t>Next, we looked at how many lines there were in the American cities to gain some perspective on the data.</a:t>
            </a:r>
            <a:endParaRPr/>
          </a:p>
          <a:p>
            <a:pPr indent="-317500" lvl="1" marL="914400" rtl="0" algn="l">
              <a:spcBef>
                <a:spcPts val="0"/>
              </a:spcBef>
              <a:spcAft>
                <a:spcPts val="0"/>
              </a:spcAft>
              <a:buSzPts val="1400"/>
              <a:buChar char="➢"/>
            </a:pPr>
            <a:r>
              <a:rPr lang="en"/>
              <a:t>Moving forward, we kept in mind that the sample size of these cities was small and could possibly skew our findings.</a:t>
            </a:r>
            <a:endParaRPr/>
          </a:p>
        </p:txBody>
      </p:sp>
      <p:pic>
        <p:nvPicPr>
          <p:cNvPr id="96" name="Google Shape;96;p18"/>
          <p:cNvPicPr preferRelativeResize="0"/>
          <p:nvPr/>
        </p:nvPicPr>
        <p:blipFill rotWithShape="1">
          <a:blip r:embed="rId3">
            <a:alphaModFix/>
          </a:blip>
          <a:srcRect b="0" l="4322" r="2114" t="0"/>
          <a:stretch/>
        </p:blipFill>
        <p:spPr>
          <a:xfrm>
            <a:off x="5232050" y="1004950"/>
            <a:ext cx="3834649" cy="3942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More Results</a:t>
            </a:r>
            <a:endParaRPr/>
          </a:p>
        </p:txBody>
      </p:sp>
      <p:sp>
        <p:nvSpPr>
          <p:cNvPr id="102" name="Google Shape;102;p19"/>
          <p:cNvSpPr txBox="1"/>
          <p:nvPr>
            <p:ph idx="1" type="body"/>
          </p:nvPr>
        </p:nvSpPr>
        <p:spPr>
          <a:xfrm>
            <a:off x="311700" y="1014025"/>
            <a:ext cx="4525500" cy="3916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Average Cost/Km of Lines in the United States Cities</a:t>
            </a:r>
            <a:endParaRPr/>
          </a:p>
          <a:p>
            <a:pPr indent="-317500" lvl="1" marL="914400" rtl="0" algn="l">
              <a:spcBef>
                <a:spcPts val="0"/>
              </a:spcBef>
              <a:spcAft>
                <a:spcPts val="0"/>
              </a:spcAft>
              <a:buSzPts val="1400"/>
              <a:buChar char="➢"/>
            </a:pPr>
            <a:r>
              <a:rPr lang="en"/>
              <a:t>Next, we wanted to see the average cost of transit lines in these cities and found that New York greatly surpassed all the other cities.</a:t>
            </a:r>
            <a:endParaRPr/>
          </a:p>
          <a:p>
            <a:pPr indent="-317500" lvl="1" marL="914400" rtl="0" algn="l">
              <a:spcBef>
                <a:spcPts val="0"/>
              </a:spcBef>
              <a:spcAft>
                <a:spcPts val="0"/>
              </a:spcAft>
              <a:buSzPts val="1400"/>
              <a:buChar char="➢"/>
            </a:pPr>
            <a:r>
              <a:rPr lang="en"/>
              <a:t>This was </a:t>
            </a:r>
            <a:r>
              <a:rPr lang="en"/>
              <a:t>surprising since we expected at least Los Angeles to be closer in cost to New York than it is.</a:t>
            </a:r>
            <a:endParaRPr/>
          </a:p>
          <a:p>
            <a:pPr indent="-342900" lvl="0" marL="457200" rtl="0" algn="l">
              <a:spcBef>
                <a:spcPts val="0"/>
              </a:spcBef>
              <a:spcAft>
                <a:spcPts val="0"/>
              </a:spcAft>
              <a:buSzPts val="1800"/>
              <a:buChar char="❖"/>
            </a:pPr>
            <a:r>
              <a:rPr lang="en"/>
              <a:t>New York - O</a:t>
            </a:r>
            <a:r>
              <a:rPr lang="en"/>
              <a:t>verwhelming Leader in Transit Costs</a:t>
            </a:r>
            <a:endParaRPr/>
          </a:p>
          <a:p>
            <a:pPr indent="-317500" lvl="1" marL="914400" rtl="0" algn="l">
              <a:spcBef>
                <a:spcPts val="0"/>
              </a:spcBef>
              <a:spcAft>
                <a:spcPts val="0"/>
              </a:spcAft>
              <a:buSzPts val="1400"/>
              <a:buChar char="➢"/>
            </a:pPr>
            <a:r>
              <a:rPr lang="en"/>
              <a:t>Through research, we were able to find out that New York is the most expensive city in the United State to live in. This supports our hypothesis but the small sample size makes this connection somewhat weak.</a:t>
            </a:r>
            <a:endParaRPr/>
          </a:p>
        </p:txBody>
      </p:sp>
      <p:pic>
        <p:nvPicPr>
          <p:cNvPr id="103" name="Google Shape;103;p19"/>
          <p:cNvPicPr preferRelativeResize="0"/>
          <p:nvPr/>
        </p:nvPicPr>
        <p:blipFill rotWithShape="1">
          <a:blip r:embed="rId3">
            <a:alphaModFix/>
          </a:blip>
          <a:srcRect b="0" l="5182" r="7709" t="0"/>
          <a:stretch/>
        </p:blipFill>
        <p:spPr>
          <a:xfrm>
            <a:off x="4936425" y="1014050"/>
            <a:ext cx="4108174" cy="3916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More Results Cont.</a:t>
            </a:r>
            <a:endParaRPr/>
          </a:p>
        </p:txBody>
      </p:sp>
      <p:sp>
        <p:nvSpPr>
          <p:cNvPr id="109" name="Google Shape;109;p20"/>
          <p:cNvSpPr txBox="1"/>
          <p:nvPr>
            <p:ph idx="1" type="body"/>
          </p:nvPr>
        </p:nvSpPr>
        <p:spPr>
          <a:xfrm>
            <a:off x="311700" y="1171600"/>
            <a:ext cx="3387900" cy="3397200"/>
          </a:xfrm>
          <a:prstGeom prst="rect">
            <a:avLst/>
          </a:prstGeom>
        </p:spPr>
        <p:txBody>
          <a:bodyPr anchorCtr="0" anchor="t" bIns="91425" lIns="91425" spcFirstLastPara="1" rIns="91425" wrap="square" tIns="91425">
            <a:noAutofit/>
          </a:bodyPr>
          <a:lstStyle/>
          <a:p>
            <a:pPr indent="-323532" lvl="0" marL="457200" rtl="0" algn="l">
              <a:spcBef>
                <a:spcPts val="0"/>
              </a:spcBef>
              <a:spcAft>
                <a:spcPts val="0"/>
              </a:spcAft>
              <a:buSzPts val="1495"/>
              <a:buChar char="❖"/>
            </a:pPr>
            <a:r>
              <a:rPr lang="en" sz="1495"/>
              <a:t>Average Cost/Km of Lines in Countries Around the World </a:t>
            </a:r>
            <a:endParaRPr sz="1495"/>
          </a:p>
          <a:p>
            <a:pPr indent="-303847" lvl="1" marL="914400" rtl="0" algn="l">
              <a:spcBef>
                <a:spcPts val="0"/>
              </a:spcBef>
              <a:spcAft>
                <a:spcPts val="0"/>
              </a:spcAft>
              <a:buSzPts val="1185"/>
              <a:buChar char="➢"/>
            </a:pPr>
            <a:r>
              <a:rPr lang="en" sz="1185"/>
              <a:t>Next we plotted the average cost/km per country on a global scale. This helped us better visualize the spread of different costs for transit lines.</a:t>
            </a:r>
            <a:endParaRPr sz="1185"/>
          </a:p>
          <a:p>
            <a:pPr indent="-303847" lvl="1" marL="914400" rtl="0" algn="l">
              <a:spcBef>
                <a:spcPts val="0"/>
              </a:spcBef>
              <a:spcAft>
                <a:spcPts val="0"/>
              </a:spcAft>
              <a:buSzPts val="1185"/>
              <a:buChar char="➢"/>
            </a:pPr>
            <a:r>
              <a:rPr lang="en" sz="1185"/>
              <a:t>Interestingly, the United States is unmatched in costs by any other country around the world. Also, Singapore, New Zealand, and Egypt were among the top spenders which leads us to believe that the environment may play a big role in the costs.</a:t>
            </a:r>
            <a:endParaRPr sz="1185"/>
          </a:p>
        </p:txBody>
      </p:sp>
      <p:pic>
        <p:nvPicPr>
          <p:cNvPr id="110" name="Google Shape;110;p20"/>
          <p:cNvPicPr preferRelativeResize="0"/>
          <p:nvPr/>
        </p:nvPicPr>
        <p:blipFill rotWithShape="1">
          <a:blip r:embed="rId3">
            <a:alphaModFix/>
          </a:blip>
          <a:srcRect b="0" l="3447" r="4369" t="0"/>
          <a:stretch/>
        </p:blipFill>
        <p:spPr>
          <a:xfrm>
            <a:off x="3809000" y="1171600"/>
            <a:ext cx="5254049" cy="3610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6666"/>
              <a:buFont typeface="Arial"/>
              <a:buNone/>
            </a:pPr>
            <a:r>
              <a:rPr lang="en"/>
              <a:t>More Results Cont.</a:t>
            </a:r>
            <a:endParaRPr/>
          </a:p>
          <a:p>
            <a:pPr indent="0" lvl="0" marL="0" rtl="0" algn="l">
              <a:spcBef>
                <a:spcPts val="0"/>
              </a:spcBef>
              <a:spcAft>
                <a:spcPts val="0"/>
              </a:spcAft>
              <a:buNone/>
            </a:pPr>
            <a:r>
              <a:t/>
            </a:r>
            <a:endParaRPr/>
          </a:p>
        </p:txBody>
      </p:sp>
      <p:sp>
        <p:nvSpPr>
          <p:cNvPr id="116" name="Google Shape;116;p21"/>
          <p:cNvSpPr txBox="1"/>
          <p:nvPr>
            <p:ph idx="1" type="body"/>
          </p:nvPr>
        </p:nvSpPr>
        <p:spPr>
          <a:xfrm>
            <a:off x="389100" y="1283575"/>
            <a:ext cx="4182900" cy="3731700"/>
          </a:xfrm>
          <a:prstGeom prst="rect">
            <a:avLst/>
          </a:prstGeom>
        </p:spPr>
        <p:txBody>
          <a:bodyPr anchorCtr="0" anchor="t" bIns="91425" lIns="91425" spcFirstLastPara="1" rIns="91425" wrap="square" tIns="91425">
            <a:normAutofit/>
          </a:bodyPr>
          <a:lstStyle/>
          <a:p>
            <a:pPr indent="-323532" lvl="0" marL="457200" rtl="0" algn="l">
              <a:spcBef>
                <a:spcPts val="0"/>
              </a:spcBef>
              <a:spcAft>
                <a:spcPts val="0"/>
              </a:spcAft>
              <a:buSzPts val="1495"/>
              <a:buChar char="❖"/>
            </a:pPr>
            <a:r>
              <a:rPr lang="en" sz="1495"/>
              <a:t>Average Cost/Km of Transit Lines</a:t>
            </a:r>
            <a:endParaRPr sz="1495"/>
          </a:p>
          <a:p>
            <a:pPr indent="-304482" lvl="1" marL="914400" rtl="0" algn="l">
              <a:spcBef>
                <a:spcPts val="0"/>
              </a:spcBef>
              <a:spcAft>
                <a:spcPts val="0"/>
              </a:spcAft>
              <a:buSzPts val="1195"/>
              <a:buChar char="➢"/>
            </a:pPr>
            <a:r>
              <a:rPr lang="en" sz="1195"/>
              <a:t>By plotting a scatter plot of the previous graph, we are able to see any major outliers as well as how tight the grouping is in each of the cities.</a:t>
            </a:r>
            <a:endParaRPr sz="1195"/>
          </a:p>
          <a:p>
            <a:pPr indent="-304482" lvl="1" marL="914400" rtl="0" algn="l">
              <a:spcBef>
                <a:spcPts val="0"/>
              </a:spcBef>
              <a:spcAft>
                <a:spcPts val="0"/>
              </a:spcAft>
              <a:buSzPts val="1195"/>
              <a:buChar char="➢"/>
            </a:pPr>
            <a:r>
              <a:rPr lang="en" sz="1195"/>
              <a:t>This helped us get an idea of how reliable certain countries were to the dataset since we could see how many entries each country had.</a:t>
            </a:r>
            <a:endParaRPr sz="1195"/>
          </a:p>
          <a:p>
            <a:pPr indent="-323532" lvl="0" marL="457200" rtl="0" algn="l">
              <a:spcBef>
                <a:spcPts val="0"/>
              </a:spcBef>
              <a:spcAft>
                <a:spcPts val="0"/>
              </a:spcAft>
              <a:buSzPts val="1495"/>
              <a:buChar char="❖"/>
            </a:pPr>
            <a:r>
              <a:rPr lang="en" sz="1495"/>
              <a:t>Concluding Thoughts</a:t>
            </a:r>
            <a:endParaRPr sz="1495"/>
          </a:p>
          <a:p>
            <a:pPr indent="-304482" lvl="1" marL="914400" rtl="0" algn="l">
              <a:spcBef>
                <a:spcPts val="0"/>
              </a:spcBef>
              <a:spcAft>
                <a:spcPts val="0"/>
              </a:spcAft>
              <a:buSzPts val="1195"/>
              <a:buChar char="➢"/>
            </a:pPr>
            <a:r>
              <a:rPr lang="en" sz="1195"/>
              <a:t>After this chart, we came to the conclusion that the cost of living in a city is not the best determining factor for the cost of transit lines. However, there is a strong possibility that the environment has a great effect on the cost of the transit line.</a:t>
            </a:r>
            <a:endParaRPr sz="1195"/>
          </a:p>
        </p:txBody>
      </p:sp>
      <p:pic>
        <p:nvPicPr>
          <p:cNvPr id="117" name="Google Shape;117;p21"/>
          <p:cNvPicPr preferRelativeResize="0"/>
          <p:nvPr/>
        </p:nvPicPr>
        <p:blipFill rotWithShape="1">
          <a:blip r:embed="rId3">
            <a:alphaModFix/>
          </a:blip>
          <a:srcRect b="0" l="4285" r="5101" t="0"/>
          <a:stretch/>
        </p:blipFill>
        <p:spPr>
          <a:xfrm>
            <a:off x="4627225" y="1058225"/>
            <a:ext cx="4433099" cy="38436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