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6" r:id="rId7"/>
    <p:sldId id="264" r:id="rId8"/>
    <p:sldId id="265" r:id="rId9"/>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2"/>
        <p:guide pos="387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93.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slideLayout" Target="../slideLayouts/slideLayout2.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模型构建原理</a:t>
            </a:r>
            <a:endParaRPr lang="zh-CN" altLang="en-US"/>
          </a:p>
        </p:txBody>
      </p:sp>
      <p:sp>
        <p:nvSpPr>
          <p:cNvPr id="3" name="内容占位符 2"/>
          <p:cNvSpPr>
            <a:spLocks noGrp="1"/>
          </p:cNvSpPr>
          <p:nvPr>
            <p:ph idx="1"/>
          </p:nvPr>
        </p:nvSpPr>
        <p:spPr/>
        <p:txBody>
          <a:bodyPr/>
          <a:p>
            <a:r>
              <a:rPr lang="zh-CN" altLang="en-US"/>
              <a:t>在预测体脂百分比的过程中，我们使用</a:t>
            </a:r>
            <a:r>
              <a:rPr lang="zh-CN" altLang="en-US" b="1"/>
              <a:t>逐步回归</a:t>
            </a:r>
            <a:r>
              <a:rPr lang="zh-CN" altLang="en-US"/>
              <a:t>来筛选变量。</a:t>
            </a:r>
            <a:endParaRPr lang="zh-CN" altLang="en-US"/>
          </a:p>
          <a:p>
            <a:r>
              <a:rPr lang="zh-CN" altLang="en-US"/>
              <a:t>逐步回归是一种常用的回归方法，它通过反复地添加或删除预测变量，帮助我们识别出对体脂预测最有价值的变量，排除那些对预测贡献较小的变量。</a:t>
            </a:r>
            <a:endParaRPr lang="zh-CN" altLang="en-US"/>
          </a:p>
          <a:p>
            <a:endParaRPr lang="zh-CN" altLang="en-US"/>
          </a:p>
          <a:p>
            <a:r>
              <a:rPr lang="zh-CN" altLang="en-US"/>
              <a:t>我们从包含多个潜在变量的全模型开始，初始模型形式为：</a:t>
            </a:r>
            <a:endParaRPr lang="zh-CN" altLang="en-US"/>
          </a:p>
          <a:p>
            <a:r>
              <a:rPr lang="en-US" altLang="zh-CN"/>
              <a:t>BODYFAT ~ AGE + WEIGHT + NECK + ABDOMEN + THIGH + FOREARM + WRIST</a:t>
            </a:r>
            <a:endParaRPr lang="en-US" altLang="zh-CN"/>
          </a:p>
          <a:p>
            <a:r>
              <a:rPr lang="en-US" altLang="zh-CN"/>
              <a:t>通过逐步回归，我们筛选出对体脂百分比预测最重要的变量。</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候选模型</a:t>
            </a:r>
            <a:r>
              <a:rPr lang="zh-CN" altLang="en-US"/>
              <a:t>思考</a:t>
            </a:r>
            <a:endParaRPr lang="zh-CN" altLang="en-US"/>
          </a:p>
        </p:txBody>
      </p:sp>
      <p:sp>
        <p:nvSpPr>
          <p:cNvPr id="3" name="内容占位符 2"/>
          <p:cNvSpPr>
            <a:spLocks noGrp="1"/>
          </p:cNvSpPr>
          <p:nvPr>
            <p:ph idx="1"/>
          </p:nvPr>
        </p:nvSpPr>
        <p:spPr/>
        <p:txBody>
          <a:bodyPr>
            <a:normAutofit lnSpcReduction="20000"/>
          </a:bodyPr>
          <a:p>
            <a:r>
              <a:rPr lang="zh-CN" altLang="en-US"/>
              <a:t>我们首先测试了一个简单的单变量模型：</a:t>
            </a:r>
            <a:endParaRPr lang="zh-CN" altLang="en-US"/>
          </a:p>
          <a:p>
            <a:r>
              <a:rPr lang="zh-CN" altLang="en-US"/>
              <a:t>BODYFAT~ABDOMEN</a:t>
            </a:r>
            <a:endParaRPr lang="zh-CN" altLang="en-US"/>
          </a:p>
          <a:p>
            <a:r>
              <a:rPr lang="zh-CN" altLang="en-US"/>
              <a:t>腹部周长是一个重要的指标，因其与体脂含量高度相关。</a:t>
            </a:r>
            <a:endParaRPr lang="zh-CN" altLang="en-US"/>
          </a:p>
          <a:p>
            <a:endParaRPr lang="zh-CN" altLang="en-US"/>
          </a:p>
          <a:p>
            <a:r>
              <a:rPr lang="zh-CN" altLang="en-US"/>
              <a:t>接下来，我们增加了更多的变量，构建了多变量模型:</a:t>
            </a:r>
            <a:endParaRPr lang="zh-CN" altLang="en-US"/>
          </a:p>
          <a:p>
            <a:r>
              <a:rPr lang="zh-CN" altLang="en-US"/>
              <a:t>BODYFAT ~AGE+WEIGHT+ ABDOMEN+NECK+THIGH</a:t>
            </a:r>
            <a:endParaRPr lang="zh-CN" altLang="en-US"/>
          </a:p>
          <a:p>
            <a:r>
              <a:rPr lang="zh-CN" altLang="en-US"/>
              <a:t>此模型综合考虑了年龄、体重、腹部周长等变量的影响，目的是捕捉多个生理指标对体脂的综合作用。</a:t>
            </a:r>
            <a:endParaRPr lang="zh-CN" altLang="en-US"/>
          </a:p>
          <a:p>
            <a:pPr marL="0" indent="0">
              <a:buNone/>
            </a:pPr>
            <a:endParaRPr lang="zh-CN" altLang="en-US"/>
          </a:p>
          <a:p>
            <a:r>
              <a:rPr lang="zh-CN" altLang="en-US"/>
              <a:t>这些模型基于文献研究和数据的初步分析被选中。例如，腹部周长与体脂的强相关性在多项研究中得到验证，而年龄和体重则是影响体脂分布的重要因素。我们的初步数据分析也支持这些变量作为模型的重要组成部分。</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模型优化与变量调整</a:t>
            </a:r>
            <a:endParaRPr lang="zh-CN" altLang="en-US"/>
          </a:p>
        </p:txBody>
      </p:sp>
      <p:sp>
        <p:nvSpPr>
          <p:cNvPr id="3" name="内容占位符 2"/>
          <p:cNvSpPr>
            <a:spLocks noGrp="1"/>
          </p:cNvSpPr>
          <p:nvPr>
            <p:ph idx="1"/>
          </p:nvPr>
        </p:nvSpPr>
        <p:spPr/>
        <p:txBody>
          <a:bodyPr/>
          <a:p>
            <a:r>
              <a:rPr lang="zh-CN" altLang="en-US"/>
              <a:t>优化过程:</a:t>
            </a:r>
            <a:r>
              <a:rPr lang="en-US" altLang="zh-CN"/>
              <a:t> </a:t>
            </a:r>
            <a:r>
              <a:rPr lang="zh-CN" altLang="en-US"/>
              <a:t>为了进一步提高模型的预测性能，我们尝试了不同的变量组合和模型结构。</a:t>
            </a:r>
            <a:endParaRPr lang="zh-CN" altLang="en-US"/>
          </a:p>
          <a:p>
            <a:r>
              <a:rPr lang="zh-CN" altLang="en-US"/>
              <a:t>例如，我们测试了将腹部周长的平方项加入模型，捕捉非线性关系。通过模型比较，我们发现非线性关系在部分个体中对体脂的预测有显著提升。</a:t>
            </a:r>
            <a:endParaRPr lang="zh-CN" altLang="en-US"/>
          </a:p>
          <a:p>
            <a:r>
              <a:rPr lang="zh-CN" altLang="en-US"/>
              <a:t>我们在基础模型上进行了多次优化，包括添加和删除变量。</a:t>
            </a:r>
            <a:endParaRPr lang="zh-CN" altLang="en-US"/>
          </a:p>
          <a:p>
            <a:endParaRPr lang="zh-CN" altLang="en-US"/>
          </a:p>
          <a:p>
            <a:r>
              <a:rPr lang="zh-CN" altLang="en-US"/>
              <a:t>例如:</a:t>
            </a:r>
            <a:endParaRPr lang="zh-CN" altLang="en-US"/>
          </a:p>
          <a:p>
            <a:r>
              <a:rPr lang="zh-CN" altLang="en-US"/>
              <a:t>BODYFAT~ABDOMEN+WEIGHT</a:t>
            </a:r>
            <a:endParaRPr lang="zh-CN" altLang="en-US"/>
          </a:p>
          <a:p>
            <a:r>
              <a:rPr lang="zh-CN" altLang="en-US"/>
              <a:t>此优化模型加入了腹部周长的平方项 ABDOMEN2，以考虑体脂和腹部周长的非线性关系。</a:t>
            </a:r>
            <a:endParaRPr lang="zh-CN" altLang="en-US"/>
          </a:p>
          <a:p>
            <a:r>
              <a:rPr lang="zh-CN" altLang="en-US"/>
              <a:t>通过实验，我们发现这种非线性解释了更多体脂的变异。</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custDataLst>
              <p:tags r:id="rId1"/>
            </p:custDataLst>
          </p:nvPr>
        </p:nvGrpSpPr>
        <p:grpSpPr>
          <a:xfrm>
            <a:off x="680683" y="1245235"/>
            <a:ext cx="11024144" cy="4909820"/>
            <a:chOff x="3531" y="4051"/>
            <a:chExt cx="9282" cy="3775"/>
          </a:xfrm>
        </p:grpSpPr>
        <p:cxnSp>
          <p:nvCxnSpPr>
            <p:cNvPr id="11" name="ïśļïḋé"/>
            <p:cNvCxnSpPr>
              <a:stCxn id="7" idx="2"/>
              <a:endCxn id="4" idx="6"/>
            </p:cNvCxnSpPr>
            <p:nvPr>
              <p:custDataLst>
                <p:tags r:id="rId2"/>
              </p:custDataLst>
            </p:nvPr>
          </p:nvCxnSpPr>
          <p:spPr>
            <a:xfrm flipH="1">
              <a:off x="7781" y="5938"/>
              <a:ext cx="522" cy="1"/>
            </a:xfrm>
            <a:prstGeom prst="line">
              <a:avLst/>
            </a:prstGeom>
            <a:solidFill>
              <a:srgbClr val="FFFFFF"/>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 name="ïśľiḑè"/>
            <p:cNvSpPr/>
            <p:nvPr>
              <p:custDataLst>
                <p:tags r:id="rId3"/>
              </p:custDataLst>
            </p:nvPr>
          </p:nvSpPr>
          <p:spPr>
            <a:xfrm>
              <a:off x="3531" y="4052"/>
              <a:ext cx="4250" cy="3774"/>
            </a:xfrm>
            <a:prstGeom prst="ellipse">
              <a:avLst/>
            </a:prstGeom>
            <a:solidFill>
              <a:srgbClr val="FFFFFF"/>
            </a:solid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ïṡlîḓe"/>
            <p:cNvSpPr/>
            <p:nvPr>
              <p:custDataLst>
                <p:tags r:id="rId4"/>
              </p:custDataLst>
            </p:nvPr>
          </p:nvSpPr>
          <p:spPr>
            <a:xfrm>
              <a:off x="8303" y="4051"/>
              <a:ext cx="4510" cy="3774"/>
            </a:xfrm>
            <a:prstGeom prst="ellipse">
              <a:avLst/>
            </a:prstGeom>
            <a:solidFill>
              <a:srgbClr val="FFFFFF"/>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文本框 22"/>
            <p:cNvSpPr txBox="1"/>
            <p:nvPr>
              <p:custDataLst>
                <p:tags r:id="rId5"/>
              </p:custDataLst>
            </p:nvPr>
          </p:nvSpPr>
          <p:spPr>
            <a:xfrm>
              <a:off x="8822" y="4513"/>
              <a:ext cx="3706" cy="2925"/>
            </a:xfrm>
            <a:prstGeom prst="rect">
              <a:avLst/>
            </a:prstGeom>
          </p:spPr>
          <p:txBody>
            <a:bodyPr wrap="square" rtlCol="0"/>
            <a:lstStyle>
              <a:defPPr>
                <a:defRPr lang="zh-CN"/>
              </a:defPPr>
              <a:lvl1pPr algn="ctr" fontAlgn="auto">
                <a:lnSpc>
                  <a:spcPct val="150000"/>
                </a:lnSpc>
                <a:defRPr sz="1200">
                  <a:solidFill>
                    <a:schemeClr val="accent2"/>
                  </a:solidFill>
                </a:defRPr>
              </a:lvl1pPr>
            </a:lstStyle>
            <a:p>
              <a:pPr algn="l">
                <a:buFont typeface="Wingdings" panose="05000000000000000000" charset="0"/>
                <a:buChar char="Ø"/>
              </a:pPr>
              <a:r>
                <a:rPr lang="zh-CN" altLang="en-US" sz="1600" b="1">
                  <a:solidFill>
                    <a:schemeClr val="tx1"/>
                  </a:solidFill>
                  <a:sym typeface="+mn-ea"/>
                </a:rPr>
                <a:t>Initial Comprehensive Model</a:t>
              </a:r>
              <a:r>
                <a:rPr lang="zh-CN" altLang="en-US" sz="1600">
                  <a:solidFill>
                    <a:schemeClr val="tx1"/>
                  </a:solidFill>
                  <a:sym typeface="+mn-ea"/>
                </a:rPr>
                <a:t>: </a:t>
              </a:r>
              <a:endParaRPr lang="zh-CN" altLang="en-US" sz="1600">
                <a:solidFill>
                  <a:schemeClr val="tx1"/>
                </a:solidFill>
                <a:sym typeface="+mn-ea"/>
              </a:endParaRPr>
            </a:p>
            <a:p>
              <a:pPr indent="0" algn="l">
                <a:buFont typeface="Wingdings" panose="05000000000000000000" charset="0"/>
                <a:buNone/>
              </a:pPr>
              <a:r>
                <a:rPr lang="zh-CN" altLang="en-US" sz="1600">
                  <a:solidFill>
                    <a:schemeClr val="tx1"/>
                  </a:solidFill>
                  <a:sym typeface="+mn-ea"/>
                </a:rPr>
                <a:t>We begin with a comprehensive model that includes multiple potential variables. The initial model is formulated as:</a:t>
              </a:r>
              <a:endParaRPr lang="zh-CN" altLang="en-US" sz="1600">
                <a:solidFill>
                  <a:schemeClr val="tx1"/>
                </a:solidFill>
                <a:sym typeface="+mn-ea"/>
              </a:endParaRPr>
            </a:p>
            <a:p>
              <a:pPr indent="0" algn="ctr">
                <a:buFont typeface="Wingdings" panose="05000000000000000000" charset="0"/>
                <a:buNone/>
              </a:pPr>
              <a:r>
                <a:rPr lang="en-US" altLang="zh-CN" sz="1400" b="1">
                  <a:solidFill>
                    <a:schemeClr val="tx1"/>
                  </a:solidFill>
                  <a:sym typeface="+mn-ea"/>
                </a:rPr>
                <a:t>BODYFAT ~ AGE + WEIGHT + NECK + ABDOMEN + THIGH + FOREARM + WRIST</a:t>
              </a:r>
              <a:endParaRPr lang="en-US" altLang="zh-CN" sz="1400" b="1">
                <a:solidFill>
                  <a:schemeClr val="tx1"/>
                </a:solidFill>
                <a:sym typeface="+mn-ea"/>
              </a:endParaRPr>
            </a:p>
            <a:p>
              <a:pPr marL="0" indent="0" algn="l">
                <a:buFont typeface="Wingdings" panose="05000000000000000000" charset="0"/>
                <a:buNone/>
              </a:pPr>
              <a:endParaRPr lang="en-US" altLang="zh-CN" sz="1400">
                <a:solidFill>
                  <a:schemeClr val="tx1"/>
                </a:solidFill>
              </a:endParaRPr>
            </a:p>
            <a:p>
              <a:pPr algn="l">
                <a:buFont typeface="Wingdings" panose="05000000000000000000" charset="0"/>
                <a:buChar char="Ø"/>
              </a:pPr>
              <a:r>
                <a:rPr lang="zh-CN" altLang="en-US" sz="1600">
                  <a:solidFill>
                    <a:schemeClr val="tx1"/>
                  </a:solidFill>
                  <a:sym typeface="+mn-ea"/>
                </a:rPr>
                <a:t>Through stepwise regression, we filter out the most crucial variables for predicting body fat percentage.</a:t>
              </a:r>
              <a:endParaRPr lang="zh-CN" altLang="en-US" sz="1600">
                <a:solidFill>
                  <a:schemeClr val="tx1"/>
                </a:solidFill>
                <a:latin typeface="Arial" panose="020B0604020202020204" pitchFamily="34" charset="0"/>
                <a:ea typeface="微软雅黑" panose="020B0503020204020204" charset="-122"/>
                <a:sym typeface="+mn-ea"/>
              </a:endParaRPr>
            </a:p>
          </p:txBody>
        </p:sp>
        <p:sp>
          <p:nvSpPr>
            <p:cNvPr id="25" name="文本框 24"/>
            <p:cNvSpPr txBox="1"/>
            <p:nvPr>
              <p:custDataLst>
                <p:tags r:id="rId6"/>
              </p:custDataLst>
            </p:nvPr>
          </p:nvSpPr>
          <p:spPr>
            <a:xfrm>
              <a:off x="3902" y="4611"/>
              <a:ext cx="3806" cy="2752"/>
            </a:xfrm>
            <a:prstGeom prst="rect">
              <a:avLst/>
            </a:prstGeom>
          </p:spPr>
          <p:txBody>
            <a:bodyPr wrap="square" rtlCol="0"/>
            <a:lstStyle>
              <a:defPPr>
                <a:defRPr lang="zh-CN"/>
              </a:defPPr>
              <a:lvl1pPr algn="ctr" fontAlgn="auto">
                <a:lnSpc>
                  <a:spcPct val="150000"/>
                </a:lnSpc>
                <a:defRPr sz="1200">
                  <a:solidFill>
                    <a:schemeClr val="tx2"/>
                  </a:solidFill>
                </a:defRPr>
              </a:lvl1pPr>
            </a:lstStyle>
            <a:p>
              <a:pPr indent="0" algn="l">
                <a:lnSpc>
                  <a:spcPct val="150000"/>
                </a:lnSpc>
                <a:buFont typeface="Wingdings" panose="05000000000000000000" charset="0"/>
                <a:buChar char="Ø"/>
              </a:pPr>
              <a:r>
                <a:rPr lang="zh-CN" altLang="en-US" sz="1600">
                  <a:solidFill>
                    <a:schemeClr val="tx1"/>
                  </a:solidFill>
                  <a:sym typeface="+mn-ea"/>
                </a:rPr>
                <a:t>In the process of predicting body fat percentage, we employ </a:t>
              </a:r>
              <a:r>
                <a:rPr lang="zh-CN" altLang="en-US" sz="1600" b="1">
                  <a:solidFill>
                    <a:schemeClr val="tx1"/>
                  </a:solidFill>
                  <a:sym typeface="+mn-ea"/>
                </a:rPr>
                <a:t>stepwise regression</a:t>
              </a:r>
              <a:r>
                <a:rPr lang="zh-CN" altLang="en-US" sz="1600">
                  <a:solidFill>
                    <a:schemeClr val="tx1"/>
                  </a:solidFill>
                  <a:sym typeface="+mn-ea"/>
                </a:rPr>
                <a:t> to select variables. </a:t>
              </a:r>
              <a:endParaRPr lang="zh-CN" altLang="en-US" sz="1600">
                <a:solidFill>
                  <a:schemeClr val="tx1"/>
                </a:solidFill>
                <a:sym typeface="+mn-ea"/>
              </a:endParaRPr>
            </a:p>
            <a:p>
              <a:pPr indent="0" algn="l">
                <a:lnSpc>
                  <a:spcPct val="150000"/>
                </a:lnSpc>
                <a:buFont typeface="Wingdings" panose="05000000000000000000" charset="0"/>
                <a:buNone/>
              </a:pPr>
              <a:endParaRPr lang="zh-CN" altLang="en-US" sz="1600">
                <a:solidFill>
                  <a:schemeClr val="tx1"/>
                </a:solidFill>
              </a:endParaRPr>
            </a:p>
            <a:p>
              <a:pPr indent="0" algn="l">
                <a:lnSpc>
                  <a:spcPct val="150000"/>
                </a:lnSpc>
                <a:buFont typeface="Wingdings" panose="05000000000000000000" charset="0"/>
                <a:buChar char="Ø"/>
              </a:pPr>
              <a:r>
                <a:rPr lang="zh-CN" altLang="en-US" sz="1600" b="1">
                  <a:solidFill>
                    <a:schemeClr val="tx1"/>
                  </a:solidFill>
                  <a:sym typeface="+mn-ea"/>
                </a:rPr>
                <a:t>Stepwise regression</a:t>
              </a:r>
              <a:r>
                <a:rPr lang="zh-CN" altLang="en-US" sz="1600">
                  <a:solidFill>
                    <a:schemeClr val="tx1"/>
                  </a:solidFill>
                  <a:sym typeface="+mn-ea"/>
                </a:rPr>
                <a:t> is a common regression technique that iteratively adds or removes predictors, helping us identify the most valuable variables for predicting body fat while excluding those that contribute less.</a:t>
              </a:r>
              <a:endParaRPr lang="zh-CN" altLang="en-US" sz="1600">
                <a:solidFill>
                  <a:schemeClr val="tx1"/>
                </a:solidFill>
              </a:endParaRPr>
            </a:p>
            <a:p>
              <a:pPr indent="0" algn="l">
                <a:lnSpc>
                  <a:spcPct val="150000"/>
                </a:lnSpc>
              </a:pPr>
              <a:endParaRPr lang="zh-CN" altLang="en-US" sz="1600">
                <a:solidFill>
                  <a:schemeClr val="tx1"/>
                </a:solidFill>
                <a:latin typeface="Arial" panose="020B0604020202020204" pitchFamily="34" charset="0"/>
                <a:ea typeface="微软雅黑" panose="020B0503020204020204" charset="-122"/>
              </a:endParaRPr>
            </a:p>
          </p:txBody>
        </p:sp>
      </p:grpSp>
      <p:sp>
        <p:nvSpPr>
          <p:cNvPr id="12" name="标题 11"/>
          <p:cNvSpPr>
            <a:spLocks noGrp="1"/>
          </p:cNvSpPr>
          <p:nvPr>
            <p:ph type="title"/>
          </p:nvPr>
        </p:nvSpPr>
        <p:spPr>
          <a:xfrm>
            <a:off x="608330" y="619125"/>
            <a:ext cx="5735955" cy="699770"/>
          </a:xfrm>
        </p:spPr>
        <p:txBody>
          <a:bodyPr/>
          <a:p>
            <a:r>
              <a:rPr lang="zh-CN" altLang="en-US" sz="2400" b="1">
                <a:latin typeface="Times New Roman" panose="02020603050405020304" charset="0"/>
                <a:ea typeface="黑体" panose="02010609060101010101" charset="-122"/>
                <a:cs typeface="Times New Roman" panose="02020603050405020304" charset="0"/>
              </a:rPr>
              <a:t>Model Construction Principles</a:t>
            </a:r>
            <a:endParaRPr lang="zh-CN" altLang="en-US" sz="2400" b="1">
              <a:latin typeface="Times New Roman" panose="02020603050405020304" charset="0"/>
              <a:ea typeface="黑体" panose="02010609060101010101" charset="-122"/>
              <a:cs typeface="Times New Roman" panose="02020603050405020304" charset="0"/>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custDataLst>
              <p:tags r:id="rId1"/>
            </p:custDataLst>
          </p:nvPr>
        </p:nvGrpSpPr>
        <p:grpSpPr>
          <a:xfrm>
            <a:off x="3630930" y="1497330"/>
            <a:ext cx="3774767" cy="1919040"/>
            <a:chOff x="5962" y="3420"/>
            <a:chExt cx="7060" cy="2780"/>
          </a:xfrm>
        </p:grpSpPr>
        <p:sp>
          <p:nvSpPr>
            <p:cNvPr id="36" name="任意多边形 35"/>
            <p:cNvSpPr/>
            <p:nvPr>
              <p:custDataLst>
                <p:tags r:id="rId2"/>
              </p:custDataLst>
            </p:nvPr>
          </p:nvSpPr>
          <p:spPr>
            <a:xfrm rot="5400000" flipH="1" flipV="1">
              <a:off x="7677" y="2887"/>
              <a:ext cx="1599" cy="5029"/>
            </a:xfrm>
            <a:custGeom>
              <a:avLst/>
              <a:gdLst>
                <a:gd name="connsiteX0" fmla="*/ 209550 w 1109662"/>
                <a:gd name="connsiteY0" fmla="*/ 2581278 h 2838451"/>
                <a:gd name="connsiteX1" fmla="*/ 885824 w 1109662"/>
                <a:gd name="connsiteY1" fmla="*/ 2581278 h 2838451"/>
                <a:gd name="connsiteX2" fmla="*/ 885824 w 1109662"/>
                <a:gd name="connsiteY2" fmla="*/ 2838451 h 2838451"/>
                <a:gd name="connsiteX3" fmla="*/ 0 w 1109662"/>
                <a:gd name="connsiteY3" fmla="*/ 628650 h 2838451"/>
                <a:gd name="connsiteX4" fmla="*/ 554831 w 1109662"/>
                <a:gd name="connsiteY4" fmla="*/ 0 h 2838451"/>
                <a:gd name="connsiteX5" fmla="*/ 1109662 w 1109662"/>
                <a:gd name="connsiteY5" fmla="*/ 628650 h 2838451"/>
                <a:gd name="connsiteX6" fmla="*/ 885825 w 1109662"/>
                <a:gd name="connsiteY6" fmla="*/ 628650 h 2838451"/>
                <a:gd name="connsiteX7" fmla="*/ 885825 w 1109662"/>
                <a:gd name="connsiteY7" fmla="*/ 2581275 h 2838451"/>
                <a:gd name="connsiteX8" fmla="*/ 209550 w 1109662"/>
                <a:gd name="connsiteY8" fmla="*/ 2581275 h 2838451"/>
                <a:gd name="connsiteX9" fmla="*/ 209550 w 1109662"/>
                <a:gd name="connsiteY9" fmla="*/ 628650 h 283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662" h="2838451">
                  <a:moveTo>
                    <a:pt x="209550" y="2581278"/>
                  </a:moveTo>
                  <a:lnTo>
                    <a:pt x="885824" y="2581278"/>
                  </a:lnTo>
                  <a:lnTo>
                    <a:pt x="885824" y="2838451"/>
                  </a:lnTo>
                  <a:close/>
                  <a:moveTo>
                    <a:pt x="0" y="628650"/>
                  </a:moveTo>
                  <a:lnTo>
                    <a:pt x="554831" y="0"/>
                  </a:lnTo>
                  <a:lnTo>
                    <a:pt x="1109662" y="628650"/>
                  </a:lnTo>
                  <a:lnTo>
                    <a:pt x="885825" y="628650"/>
                  </a:lnTo>
                  <a:lnTo>
                    <a:pt x="885825" y="2581275"/>
                  </a:lnTo>
                  <a:lnTo>
                    <a:pt x="209550" y="2581275"/>
                  </a:lnTo>
                  <a:lnTo>
                    <a:pt x="209550" y="628650"/>
                  </a:lnTo>
                  <a:close/>
                </a:path>
              </a:pathLst>
            </a:custGeom>
          </p:spPr>
          <p:style>
            <a:lnRef idx="0">
              <a:srgbClr val="FFFFFF"/>
            </a:lnRef>
            <a:fillRef idx="1">
              <a:schemeClr val="accent2"/>
            </a:fillRef>
            <a:effectRef idx="0">
              <a:srgbClr val="FFFFFF"/>
            </a:effectRef>
            <a:fontRef idx="minor">
              <a:schemeClr val="lt1"/>
            </a:fontRef>
          </p:style>
          <p:txBody>
            <a:bodyPr wrap="square" rtlCol="0" anchor="ctr">
              <a:noAutofit/>
            </a:bodyPr>
            <a:lstStyle/>
            <a:p>
              <a:pPr algn="ctr">
                <a:lnSpc>
                  <a:spcPct val="120000"/>
                </a:lnSpc>
              </a:pPr>
              <a:endParaRPr lang="zh-CN" altLang="en-US">
                <a:solidFill>
                  <a:schemeClr val="lt1"/>
                </a:solidFill>
                <a:latin typeface="Arial" panose="020B0604020202020204" pitchFamily="34" charset="0"/>
                <a:ea typeface="汉仪旗黑-55简" panose="00020600040101010101" charset="-122"/>
                <a:sym typeface="Arial" panose="020B0604020202020204" pitchFamily="34" charset="0"/>
              </a:endParaRPr>
            </a:p>
          </p:txBody>
        </p:sp>
        <p:sp>
          <p:nvSpPr>
            <p:cNvPr id="40" name="任意多边形 39"/>
            <p:cNvSpPr/>
            <p:nvPr>
              <p:custDataLst>
                <p:tags r:id="rId3"/>
              </p:custDataLst>
            </p:nvPr>
          </p:nvSpPr>
          <p:spPr>
            <a:xfrm rot="5400000">
              <a:off x="9708" y="1705"/>
              <a:ext cx="1599" cy="5029"/>
            </a:xfrm>
            <a:custGeom>
              <a:avLst/>
              <a:gdLst>
                <a:gd name="connsiteX0" fmla="*/ 209550 w 1109662"/>
                <a:gd name="connsiteY0" fmla="*/ 2581278 h 2838451"/>
                <a:gd name="connsiteX1" fmla="*/ 885824 w 1109662"/>
                <a:gd name="connsiteY1" fmla="*/ 2581278 h 2838451"/>
                <a:gd name="connsiteX2" fmla="*/ 885824 w 1109662"/>
                <a:gd name="connsiteY2" fmla="*/ 2838451 h 2838451"/>
                <a:gd name="connsiteX3" fmla="*/ 0 w 1109662"/>
                <a:gd name="connsiteY3" fmla="*/ 628650 h 2838451"/>
                <a:gd name="connsiteX4" fmla="*/ 554831 w 1109662"/>
                <a:gd name="connsiteY4" fmla="*/ 0 h 2838451"/>
                <a:gd name="connsiteX5" fmla="*/ 1109662 w 1109662"/>
                <a:gd name="connsiteY5" fmla="*/ 628650 h 2838451"/>
                <a:gd name="connsiteX6" fmla="*/ 885825 w 1109662"/>
                <a:gd name="connsiteY6" fmla="*/ 628650 h 2838451"/>
                <a:gd name="connsiteX7" fmla="*/ 885825 w 1109662"/>
                <a:gd name="connsiteY7" fmla="*/ 2581275 h 2838451"/>
                <a:gd name="connsiteX8" fmla="*/ 209550 w 1109662"/>
                <a:gd name="connsiteY8" fmla="*/ 2581275 h 2838451"/>
                <a:gd name="connsiteX9" fmla="*/ 209550 w 1109662"/>
                <a:gd name="connsiteY9" fmla="*/ 628650 h 283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9662" h="2838451">
                  <a:moveTo>
                    <a:pt x="209550" y="2581278"/>
                  </a:moveTo>
                  <a:lnTo>
                    <a:pt x="885824" y="2581278"/>
                  </a:lnTo>
                  <a:lnTo>
                    <a:pt x="885824" y="2838451"/>
                  </a:lnTo>
                  <a:close/>
                  <a:moveTo>
                    <a:pt x="0" y="628650"/>
                  </a:moveTo>
                  <a:lnTo>
                    <a:pt x="554831" y="0"/>
                  </a:lnTo>
                  <a:lnTo>
                    <a:pt x="1109662" y="628650"/>
                  </a:lnTo>
                  <a:lnTo>
                    <a:pt x="885825" y="628650"/>
                  </a:lnTo>
                  <a:lnTo>
                    <a:pt x="885825" y="2581275"/>
                  </a:lnTo>
                  <a:lnTo>
                    <a:pt x="209550" y="2581275"/>
                  </a:lnTo>
                  <a:lnTo>
                    <a:pt x="209550" y="628650"/>
                  </a:lnTo>
                  <a:close/>
                </a:path>
              </a:pathLst>
            </a:custGeom>
          </p:spPr>
          <p:style>
            <a:lnRef idx="0">
              <a:srgbClr val="FFFFFF"/>
            </a:lnRef>
            <a:fillRef idx="1">
              <a:schemeClr val="accent2"/>
            </a:fillRef>
            <a:effectRef idx="0">
              <a:srgbClr val="FFFFFF"/>
            </a:effectRef>
            <a:fontRef idx="minor">
              <a:schemeClr val="lt1"/>
            </a:fontRef>
          </p:style>
          <p:txBody>
            <a:bodyPr wrap="square" rtlCol="0" anchor="ctr">
              <a:noAutofit/>
            </a:bodyPr>
            <a:lstStyle/>
            <a:p>
              <a:pPr algn="ctr">
                <a:lnSpc>
                  <a:spcPct val="120000"/>
                </a:lnSpc>
              </a:pPr>
              <a:endParaRPr lang="zh-CN" altLang="en-US">
                <a:solidFill>
                  <a:schemeClr val="lt1"/>
                </a:solidFill>
                <a:latin typeface="Arial" panose="020B0604020202020204" pitchFamily="34" charset="0"/>
                <a:ea typeface="汉仪旗黑-55简" panose="00020600040101010101" charset="-122"/>
                <a:sym typeface="Arial" panose="020B0604020202020204" pitchFamily="34" charset="0"/>
              </a:endParaRPr>
            </a:p>
          </p:txBody>
        </p:sp>
        <p:sp>
          <p:nvSpPr>
            <p:cNvPr id="14" name="文本框 13"/>
            <p:cNvSpPr txBox="1"/>
            <p:nvPr>
              <p:custDataLst>
                <p:tags r:id="rId4"/>
              </p:custDataLst>
            </p:nvPr>
          </p:nvSpPr>
          <p:spPr>
            <a:xfrm>
              <a:off x="8681" y="3654"/>
              <a:ext cx="3411" cy="1131"/>
            </a:xfrm>
            <a:prstGeom prst="rect">
              <a:avLst/>
            </a:prstGeom>
            <a:noFill/>
            <a:extLst>
              <a:ext uri="{909E8E84-426E-40DD-AFC4-6F175D3DCCD1}">
                <a14:hiddenFill xmlns:a14="http://schemas.microsoft.com/office/drawing/2010/main">
                  <a:solidFill>
                    <a:schemeClr val="accent2"/>
                  </a:solidFill>
                </a14:hiddenFill>
              </a:ext>
            </a:extLst>
          </p:spPr>
          <p:style>
            <a:lnRef idx="0">
              <a:srgbClr val="FFFFFF"/>
            </a:lnRef>
            <a:fillRef idx="1">
              <a:schemeClr val="accent2"/>
            </a:fillRef>
            <a:effectRef idx="0">
              <a:srgbClr val="FFFFFF"/>
            </a:effectRef>
            <a:fontRef idx="minor">
              <a:schemeClr val="lt1"/>
            </a:fontRef>
          </p:style>
          <p:txBody>
            <a:bodyPr wrap="square" rtlCol="0" anchor="ctr" anchorCtr="0">
              <a:normAutofit/>
            </a:bodyPr>
            <a:lstStyle>
              <a:defPPr>
                <a:defRPr lang="zh-CN"/>
              </a:defPPr>
              <a:lvl1pPr algn="ctr">
                <a:lnSpc>
                  <a:spcPct val="120000"/>
                </a:lnSpc>
                <a:defRPr sz="2000" b="1" spc="300">
                  <a:solidFill>
                    <a:schemeClr val="lt1"/>
                  </a:solidFill>
                  <a:latin typeface="Arial" panose="020B0604020202020204" pitchFamily="34" charset="0"/>
                  <a:ea typeface="微软雅黑" panose="020B0503020204020204" charset="-122"/>
                  <a:cs typeface="+mj-cs"/>
                </a:defRPr>
              </a:lvl1pPr>
            </a:lstStyle>
            <a:p>
              <a:r>
                <a:rPr lang="zh-CN" altLang="en-US" sz="1600">
                  <a:uFillTx/>
                  <a:latin typeface="+mn-lt"/>
                  <a:ea typeface="+mn-ea"/>
                  <a:cs typeface="+mn-lt"/>
                  <a:sym typeface="+mn-ea"/>
                </a:rPr>
                <a:t>multivariate models</a:t>
              </a:r>
              <a:endParaRPr lang="zh-CN" altLang="en-US" sz="1600">
                <a:solidFill>
                  <a:schemeClr val="lt1"/>
                </a:solidFill>
                <a:uFillTx/>
                <a:latin typeface="+mn-lt"/>
                <a:ea typeface="+mn-ea"/>
                <a:cs typeface="+mn-lt"/>
                <a:sym typeface="+mn-ea"/>
              </a:endParaRPr>
            </a:p>
          </p:txBody>
        </p:sp>
        <p:sp>
          <p:nvSpPr>
            <p:cNvPr id="15" name="文本框 14"/>
            <p:cNvSpPr txBox="1"/>
            <p:nvPr>
              <p:custDataLst>
                <p:tags r:id="rId5"/>
              </p:custDataLst>
            </p:nvPr>
          </p:nvSpPr>
          <p:spPr>
            <a:xfrm>
              <a:off x="6404" y="4843"/>
              <a:ext cx="4482" cy="1115"/>
            </a:xfrm>
            <a:prstGeom prst="rect">
              <a:avLst/>
            </a:prstGeom>
            <a:noFill/>
            <a:extLst>
              <a:ext uri="{909E8E84-426E-40DD-AFC4-6F175D3DCCD1}">
                <a14:hiddenFill xmlns:a14="http://schemas.microsoft.com/office/drawing/2010/main">
                  <a:solidFill>
                    <a:schemeClr val="accent2"/>
                  </a:solidFill>
                </a14:hiddenFill>
              </a:ext>
            </a:extLst>
          </p:spPr>
          <p:style>
            <a:lnRef idx="0">
              <a:srgbClr val="FFFFFF"/>
            </a:lnRef>
            <a:fillRef idx="1">
              <a:schemeClr val="accent2"/>
            </a:fillRef>
            <a:effectRef idx="0">
              <a:srgbClr val="FFFFFF"/>
            </a:effectRef>
            <a:fontRef idx="minor">
              <a:schemeClr val="lt1"/>
            </a:fontRef>
          </p:style>
          <p:txBody>
            <a:bodyPr wrap="square" rtlCol="0" anchor="ctr" anchorCtr="0">
              <a:noAutofit/>
            </a:bodyPr>
            <a:lstStyle>
              <a:defPPr>
                <a:defRPr lang="zh-CN"/>
              </a:defPPr>
              <a:lvl1pPr algn="ctr">
                <a:lnSpc>
                  <a:spcPct val="120000"/>
                </a:lnSpc>
                <a:defRPr sz="2000" b="1" spc="300">
                  <a:solidFill>
                    <a:schemeClr val="lt1"/>
                  </a:solidFill>
                  <a:latin typeface="Arial" panose="020B0604020202020204" pitchFamily="34" charset="0"/>
                  <a:ea typeface="微软雅黑" panose="020B0503020204020204" charset="-122"/>
                  <a:cs typeface="+mj-cs"/>
                </a:defRPr>
              </a:lvl1pPr>
            </a:lstStyle>
            <a:p>
              <a:r>
                <a:rPr lang="zh-CN" altLang="en-US" sz="1400">
                  <a:uFillTx/>
                  <a:latin typeface="+mn-lt"/>
                  <a:ea typeface="+mn-ea"/>
                  <a:cs typeface="+mn-lt"/>
                  <a:sym typeface="+mn-ea"/>
                </a:rPr>
                <a:t>simple univariate</a:t>
              </a:r>
              <a:endParaRPr lang="zh-CN" altLang="en-US" sz="1400">
                <a:uFillTx/>
                <a:latin typeface="+mn-lt"/>
                <a:ea typeface="+mn-ea"/>
                <a:cs typeface="+mn-lt"/>
                <a:sym typeface="+mn-ea"/>
              </a:endParaRPr>
            </a:p>
            <a:p>
              <a:r>
                <a:rPr lang="zh-CN" altLang="en-US" sz="1400">
                  <a:uFillTx/>
                  <a:latin typeface="+mn-lt"/>
                  <a:ea typeface="+mn-ea"/>
                  <a:cs typeface="+mn-lt"/>
                  <a:sym typeface="+mn-ea"/>
                </a:rPr>
                <a:t>model</a:t>
              </a:r>
              <a:endParaRPr lang="zh-CN" altLang="en-US" sz="1400">
                <a:solidFill>
                  <a:schemeClr val="lt1"/>
                </a:solidFill>
                <a:uFillTx/>
                <a:latin typeface="+mn-lt"/>
                <a:ea typeface="+mn-ea"/>
                <a:cs typeface="+mn-lt"/>
                <a:sym typeface="+mn-ea"/>
              </a:endParaRPr>
            </a:p>
          </p:txBody>
        </p:sp>
      </p:grpSp>
      <p:sp>
        <p:nvSpPr>
          <p:cNvPr id="16" name="文本框 15"/>
          <p:cNvSpPr txBox="1"/>
          <p:nvPr>
            <p:custDataLst>
              <p:tags r:id="rId6"/>
            </p:custDataLst>
          </p:nvPr>
        </p:nvSpPr>
        <p:spPr>
          <a:xfrm>
            <a:off x="7132320" y="633730"/>
            <a:ext cx="4587875" cy="4225290"/>
          </a:xfrm>
          <a:prstGeom prst="rect">
            <a:avLst/>
          </a:prstGeom>
          <a:noFill/>
        </p:spPr>
        <p:txBody>
          <a:bodyPr wrap="square" rtlCol="0"/>
          <a:lstStyle>
            <a:defPPr>
              <a:defRPr lang="zh-CN"/>
            </a:defPPr>
            <a:lvl1pPr>
              <a:lnSpc>
                <a:spcPct val="120000"/>
              </a:lnSpc>
              <a:defRPr sz="1400" spc="150">
                <a:solidFill>
                  <a:schemeClr val="tx1">
                    <a:lumMod val="65000"/>
                    <a:lumOff val="35000"/>
                  </a:schemeClr>
                </a:solidFill>
                <a:latin typeface="Arial" panose="020B0604020202020204" pitchFamily="34" charset="0"/>
                <a:ea typeface="微软雅黑" panose="020B0503020204020204" charset="-122"/>
              </a:defRPr>
            </a:lvl1pPr>
          </a:lstStyle>
          <a:p>
            <a:pPr indent="0" algn="l">
              <a:lnSpc>
                <a:spcPct val="150000"/>
              </a:lnSpc>
              <a:buFont typeface="Wingdings" panose="05000000000000000000" charset="0"/>
              <a:buNone/>
            </a:pPr>
            <a:r>
              <a:rPr lang="zh-CN" altLang="en-US" sz="1600">
                <a:solidFill>
                  <a:schemeClr val="tx1"/>
                </a:solidFill>
                <a:uFillTx/>
                <a:latin typeface="+mn-lt"/>
                <a:ea typeface="+mn-ea"/>
                <a:sym typeface="+mn-ea"/>
              </a:rPr>
              <a:t>Subsequently, we added more variables to build </a:t>
            </a:r>
            <a:r>
              <a:rPr lang="zh-CN" altLang="en-US" sz="1600" b="1">
                <a:solidFill>
                  <a:schemeClr val="tx1"/>
                </a:solidFill>
                <a:uFillTx/>
                <a:latin typeface="+mn-lt"/>
                <a:ea typeface="+mn-ea"/>
                <a:sym typeface="+mn-ea"/>
              </a:rPr>
              <a:t>multivariate models</a:t>
            </a:r>
            <a:r>
              <a:rPr lang="zh-CN" altLang="en-US" sz="1600">
                <a:solidFill>
                  <a:schemeClr val="tx1"/>
                </a:solidFill>
                <a:uFillTx/>
                <a:latin typeface="+mn-lt"/>
                <a:ea typeface="+mn-ea"/>
                <a:sym typeface="+mn-ea"/>
              </a:rPr>
              <a:t>:</a:t>
            </a:r>
            <a:endParaRPr lang="zh-CN" altLang="en-US" sz="1600">
              <a:solidFill>
                <a:schemeClr val="tx1"/>
              </a:solidFill>
              <a:uFillTx/>
              <a:latin typeface="+mn-lt"/>
              <a:ea typeface="+mn-ea"/>
              <a:sym typeface="+mn-ea"/>
            </a:endParaRPr>
          </a:p>
          <a:p>
            <a:pPr indent="0" algn="l">
              <a:lnSpc>
                <a:spcPct val="150000"/>
              </a:lnSpc>
              <a:buFont typeface="Wingdings" panose="05000000000000000000" charset="0"/>
              <a:buNone/>
            </a:pPr>
            <a:endParaRPr lang="zh-CN" altLang="en-US" sz="1600">
              <a:solidFill>
                <a:schemeClr val="tx1"/>
              </a:solidFill>
              <a:uFillTx/>
              <a:latin typeface="+mn-lt"/>
              <a:ea typeface="+mn-ea"/>
            </a:endParaRPr>
          </a:p>
          <a:p>
            <a:pPr marL="0" indent="0" algn="ctr">
              <a:lnSpc>
                <a:spcPct val="150000"/>
              </a:lnSpc>
              <a:buFont typeface="Wingdings" panose="05000000000000000000" charset="0"/>
              <a:buNone/>
            </a:pPr>
            <a:r>
              <a:rPr lang="zh-CN" altLang="en-US" sz="1600" b="1">
                <a:solidFill>
                  <a:schemeClr val="tx1"/>
                </a:solidFill>
                <a:uFillTx/>
                <a:latin typeface="+mn-lt"/>
                <a:ea typeface="+mn-ea"/>
                <a:sym typeface="+mn-ea"/>
              </a:rPr>
              <a:t>BODYFAT ~AGE+WEIGHT+ ABDOMEN+NECK+THIGH</a:t>
            </a:r>
            <a:endParaRPr lang="zh-CN" altLang="en-US" sz="1600" b="1">
              <a:solidFill>
                <a:schemeClr val="tx1"/>
              </a:solidFill>
              <a:uFillTx/>
              <a:latin typeface="+mn-lt"/>
              <a:ea typeface="+mn-ea"/>
              <a:sym typeface="+mn-ea"/>
            </a:endParaRPr>
          </a:p>
          <a:p>
            <a:pPr marL="0" indent="0" algn="ctr">
              <a:lnSpc>
                <a:spcPct val="150000"/>
              </a:lnSpc>
              <a:buFont typeface="Wingdings" panose="05000000000000000000" charset="0"/>
              <a:buNone/>
            </a:pPr>
            <a:endParaRPr lang="zh-CN" altLang="en-US" sz="1600" b="1">
              <a:solidFill>
                <a:schemeClr val="tx1"/>
              </a:solidFill>
              <a:uFillTx/>
              <a:latin typeface="+mn-lt"/>
              <a:ea typeface="+mn-ea"/>
            </a:endParaRPr>
          </a:p>
          <a:p>
            <a:pPr marL="0" indent="0" algn="l">
              <a:lnSpc>
                <a:spcPct val="150000"/>
              </a:lnSpc>
              <a:buFont typeface="Wingdings" panose="05000000000000000000" charset="0"/>
              <a:buNone/>
            </a:pPr>
            <a:r>
              <a:rPr lang="zh-CN" altLang="en-US" sz="1600">
                <a:solidFill>
                  <a:schemeClr val="tx1"/>
                </a:solidFill>
                <a:uFillTx/>
                <a:latin typeface="+mn-lt"/>
                <a:ea typeface="+mn-ea"/>
                <a:sym typeface="+mn-ea"/>
              </a:rPr>
              <a:t>This model considers the effects of age, weight, and abdominal circumference among others, aiming to capture the composite influence of multiple physiological indicators on body fat.</a:t>
            </a:r>
            <a:endParaRPr lang="zh-CN" altLang="en-US" sz="1600">
              <a:solidFill>
                <a:schemeClr val="tx1"/>
              </a:solidFill>
              <a:uFillTx/>
              <a:latin typeface="+mn-lt"/>
              <a:ea typeface="+mn-ea"/>
              <a:sym typeface="+mn-ea"/>
            </a:endParaRPr>
          </a:p>
        </p:txBody>
      </p:sp>
      <p:sp>
        <p:nvSpPr>
          <p:cNvPr id="17" name="文本框 16"/>
          <p:cNvSpPr txBox="1"/>
          <p:nvPr>
            <p:custDataLst>
              <p:tags r:id="rId7"/>
            </p:custDataLst>
          </p:nvPr>
        </p:nvSpPr>
        <p:spPr>
          <a:xfrm>
            <a:off x="391160" y="970280"/>
            <a:ext cx="3207385" cy="3526155"/>
          </a:xfrm>
          <a:prstGeom prst="rect">
            <a:avLst/>
          </a:prstGeom>
          <a:noFill/>
        </p:spPr>
        <p:txBody>
          <a:bodyPr wrap="square" rtlCol="0">
            <a:normAutofit fontScale="90000"/>
          </a:bodyPr>
          <a:lstStyle>
            <a:defPPr>
              <a:defRPr lang="zh-CN"/>
            </a:defPPr>
            <a:lvl1pPr>
              <a:lnSpc>
                <a:spcPct val="120000"/>
              </a:lnSpc>
              <a:defRPr sz="1400" spc="150">
                <a:solidFill>
                  <a:schemeClr val="tx1">
                    <a:lumMod val="65000"/>
                    <a:lumOff val="35000"/>
                  </a:schemeClr>
                </a:solidFill>
                <a:latin typeface="Arial" panose="020B0604020202020204" pitchFamily="34" charset="0"/>
                <a:ea typeface="微软雅黑" panose="020B0503020204020204" charset="-122"/>
              </a:defRPr>
            </a:lvl1pPr>
          </a:lstStyle>
          <a:p>
            <a:pPr indent="0">
              <a:lnSpc>
                <a:spcPct val="150000"/>
              </a:lnSpc>
              <a:buFont typeface="Wingdings" panose="05000000000000000000" charset="0"/>
              <a:buNone/>
            </a:pPr>
            <a:r>
              <a:rPr lang="zh-CN" altLang="en-US" sz="1800">
                <a:solidFill>
                  <a:schemeClr val="tx1"/>
                </a:solidFill>
                <a:uFillTx/>
                <a:latin typeface="+mn-lt"/>
                <a:ea typeface="+mn-ea"/>
                <a:sym typeface="+mn-ea"/>
              </a:rPr>
              <a:t>We first tested a </a:t>
            </a:r>
            <a:r>
              <a:rPr lang="zh-CN" altLang="en-US" sz="1800" b="1">
                <a:solidFill>
                  <a:schemeClr val="tx1"/>
                </a:solidFill>
                <a:uFillTx/>
                <a:latin typeface="+mn-lt"/>
                <a:ea typeface="+mn-ea"/>
                <a:sym typeface="+mn-ea"/>
              </a:rPr>
              <a:t>simple univariate model</a:t>
            </a:r>
            <a:r>
              <a:rPr lang="zh-CN" altLang="en-US" sz="1800">
                <a:solidFill>
                  <a:schemeClr val="tx1"/>
                </a:solidFill>
                <a:uFillTx/>
                <a:latin typeface="+mn-lt"/>
                <a:ea typeface="+mn-ea"/>
                <a:sym typeface="+mn-ea"/>
              </a:rPr>
              <a:t>:</a:t>
            </a:r>
            <a:endParaRPr lang="zh-CN" altLang="en-US" sz="1800">
              <a:solidFill>
                <a:schemeClr val="tx1"/>
              </a:solidFill>
              <a:uFillTx/>
              <a:latin typeface="+mn-lt"/>
              <a:ea typeface="+mn-ea"/>
              <a:sym typeface="+mn-ea"/>
            </a:endParaRPr>
          </a:p>
          <a:p>
            <a:pPr indent="0">
              <a:lnSpc>
                <a:spcPct val="150000"/>
              </a:lnSpc>
              <a:buFont typeface="Wingdings" panose="05000000000000000000" charset="0"/>
              <a:buNone/>
            </a:pPr>
            <a:endParaRPr lang="zh-CN" altLang="en-US" sz="1800">
              <a:solidFill>
                <a:schemeClr val="tx1"/>
              </a:solidFill>
              <a:uFillTx/>
              <a:latin typeface="+mn-lt"/>
              <a:ea typeface="+mn-ea"/>
            </a:endParaRPr>
          </a:p>
          <a:p>
            <a:pPr marL="0" indent="0" algn="ctr">
              <a:lnSpc>
                <a:spcPct val="150000"/>
              </a:lnSpc>
              <a:buFont typeface="Wingdings" panose="05000000000000000000" charset="0"/>
              <a:buNone/>
            </a:pPr>
            <a:r>
              <a:rPr lang="zh-CN" altLang="en-US" sz="1800" b="1">
                <a:solidFill>
                  <a:schemeClr val="tx1"/>
                </a:solidFill>
                <a:uFillTx/>
                <a:latin typeface="+mn-lt"/>
                <a:ea typeface="+mn-ea"/>
                <a:sym typeface="+mn-ea"/>
              </a:rPr>
              <a:t>BODYFAT~ABDOMEN</a:t>
            </a:r>
            <a:endParaRPr lang="zh-CN" altLang="en-US" sz="1800" b="1">
              <a:solidFill>
                <a:schemeClr val="tx1"/>
              </a:solidFill>
              <a:uFillTx/>
              <a:latin typeface="+mn-lt"/>
              <a:ea typeface="+mn-ea"/>
              <a:sym typeface="+mn-ea"/>
            </a:endParaRPr>
          </a:p>
          <a:p>
            <a:pPr marL="0" indent="0" algn="ctr">
              <a:lnSpc>
                <a:spcPct val="150000"/>
              </a:lnSpc>
              <a:buFont typeface="Wingdings" panose="05000000000000000000" charset="0"/>
              <a:buNone/>
            </a:pPr>
            <a:endParaRPr lang="zh-CN" altLang="en-US" sz="1800">
              <a:solidFill>
                <a:schemeClr val="tx1"/>
              </a:solidFill>
              <a:uFillTx/>
              <a:latin typeface="+mn-lt"/>
              <a:ea typeface="+mn-ea"/>
              <a:sym typeface="+mn-ea"/>
            </a:endParaRPr>
          </a:p>
          <a:p>
            <a:pPr marL="0" indent="0" algn="l">
              <a:lnSpc>
                <a:spcPct val="150000"/>
              </a:lnSpc>
              <a:buFont typeface="Wingdings" panose="05000000000000000000" charset="0"/>
              <a:buNone/>
            </a:pPr>
            <a:r>
              <a:rPr lang="zh-CN" altLang="en-US" sz="1800">
                <a:solidFill>
                  <a:schemeClr val="tx1"/>
                </a:solidFill>
                <a:uFillTx/>
                <a:latin typeface="+mn-lt"/>
                <a:ea typeface="+mn-ea"/>
                <a:sym typeface="+mn-ea"/>
              </a:rPr>
              <a:t>Abdominal circumference is an important indicator due to its high correlation with body fat content.</a:t>
            </a:r>
            <a:endParaRPr lang="zh-CN" altLang="en-US" sz="1800">
              <a:solidFill>
                <a:schemeClr val="tx1"/>
              </a:solidFill>
              <a:uFillTx/>
              <a:latin typeface="+mn-lt"/>
              <a:ea typeface="+mn-ea"/>
              <a:sym typeface="+mn-ea"/>
            </a:endParaRPr>
          </a:p>
        </p:txBody>
      </p:sp>
      <p:sp>
        <p:nvSpPr>
          <p:cNvPr id="4" name="标题 3"/>
          <p:cNvSpPr>
            <a:spLocks noGrp="1"/>
          </p:cNvSpPr>
          <p:nvPr>
            <p:ph type="title"/>
          </p:nvPr>
        </p:nvSpPr>
        <p:spPr>
          <a:xfrm>
            <a:off x="240030" y="182245"/>
            <a:ext cx="5735955" cy="699770"/>
          </a:xfrm>
        </p:spPr>
        <p:txBody>
          <a:bodyPr>
            <a:normAutofit fontScale="90000"/>
          </a:bodyPr>
          <a:p>
            <a:r>
              <a:rPr lang="zh-CN" altLang="en-US" sz="2400" b="1">
                <a:solidFill>
                  <a:schemeClr val="tx1"/>
                </a:solidFill>
                <a:latin typeface="Times New Roman" panose="02020603050405020304" charset="0"/>
                <a:ea typeface="黑体" panose="02010609060101010101" charset="-122"/>
                <a:cs typeface="Times New Roman" panose="02020603050405020304" charset="0"/>
              </a:rPr>
              <a:t>Consideration of Candidate Models</a:t>
            </a:r>
            <a:endParaRPr lang="zh-CN" altLang="en-US" sz="2400" b="1">
              <a:solidFill>
                <a:schemeClr val="tx1"/>
              </a:solidFill>
              <a:latin typeface="Times New Roman" panose="02020603050405020304" charset="0"/>
              <a:ea typeface="黑体" panose="02010609060101010101" charset="-122"/>
              <a:cs typeface="Times New Roman" panose="02020603050405020304" charset="0"/>
            </a:endParaRPr>
          </a:p>
        </p:txBody>
      </p:sp>
      <p:sp>
        <p:nvSpPr>
          <p:cNvPr id="6" name="圆角矩形 5"/>
          <p:cNvSpPr/>
          <p:nvPr/>
        </p:nvSpPr>
        <p:spPr>
          <a:xfrm>
            <a:off x="714375" y="4914900"/>
            <a:ext cx="10862945" cy="1666875"/>
          </a:xfrm>
          <a:prstGeom prst="roundRect">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7" name="文本框 6"/>
          <p:cNvSpPr txBox="1"/>
          <p:nvPr/>
        </p:nvSpPr>
        <p:spPr>
          <a:xfrm>
            <a:off x="901065" y="5010150"/>
            <a:ext cx="10509250" cy="1476375"/>
          </a:xfrm>
          <a:prstGeom prst="rect">
            <a:avLst/>
          </a:prstGeom>
          <a:noFill/>
        </p:spPr>
        <p:txBody>
          <a:bodyPr wrap="square" rtlCol="0">
            <a:spAutoFit/>
          </a:bodyPr>
          <a:p>
            <a:r>
              <a:rPr lang="zh-CN" altLang="en-US"/>
              <a:t>Model Selection Based on Literature and Preliminary Analysis</a:t>
            </a:r>
            <a:endParaRPr lang="zh-CN" altLang="en-US"/>
          </a:p>
          <a:p>
            <a:r>
              <a:rPr lang="zh-CN" altLang="en-US"/>
              <a:t>For instance, the strong correlation between abdominal circumference and body fat has been validated in multiple studies, and age and weight are known to be important factors affecting body fat distribution. Our preliminary data analysis also supports these variables as significant components of the model."</a:t>
            </a:r>
            <a:endParaRPr lang="zh-CN" altLang="en-US"/>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custDataLst>
              <p:tags r:id="rId1"/>
            </p:custDataLst>
          </p:nvPr>
        </p:nvGrpSpPr>
        <p:grpSpPr>
          <a:xfrm>
            <a:off x="824865" y="1430655"/>
            <a:ext cx="10483850" cy="4344670"/>
            <a:chOff x="1299" y="2046"/>
            <a:chExt cx="16510" cy="6842"/>
          </a:xfrm>
        </p:grpSpPr>
        <p:grpSp>
          <p:nvGrpSpPr>
            <p:cNvPr id="4" name="组合 3"/>
            <p:cNvGrpSpPr/>
            <p:nvPr>
              <p:custDataLst>
                <p:tags r:id="rId2"/>
              </p:custDataLst>
            </p:nvPr>
          </p:nvGrpSpPr>
          <p:grpSpPr>
            <a:xfrm>
              <a:off x="1299" y="2046"/>
              <a:ext cx="16511" cy="6842"/>
              <a:chOff x="1299" y="2598"/>
              <a:chExt cx="16321" cy="6290"/>
            </a:xfrm>
          </p:grpSpPr>
          <p:sp>
            <p:nvSpPr>
              <p:cNvPr id="7" name="对角圆角矩形 6"/>
              <p:cNvSpPr/>
              <p:nvPr>
                <p:custDataLst>
                  <p:tags r:id="rId3"/>
                </p:custDataLst>
              </p:nvPr>
            </p:nvSpPr>
            <p:spPr>
              <a:xfrm>
                <a:off x="1299" y="2598"/>
                <a:ext cx="7979" cy="6290"/>
              </a:xfrm>
              <a:prstGeom prst="round2DiagRect">
                <a:avLst>
                  <a:gd name="adj1" fmla="val 34542"/>
                  <a:gd name="adj2" fmla="val 0"/>
                </a:avLst>
              </a:prstGeom>
              <a:solidFill>
                <a:schemeClr val="bg1"/>
              </a:solidFill>
              <a:ln>
                <a:noFill/>
              </a:ln>
              <a:effectLst>
                <a:outerShdw blurRad="520700" dist="139700" dir="8100000" sx="98000" sy="98000" algn="tr"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charset="-122"/>
                </a:endParaRPr>
              </a:p>
            </p:txBody>
          </p:sp>
          <p:sp>
            <p:nvSpPr>
              <p:cNvPr id="5" name="文本框 4"/>
              <p:cNvSpPr txBox="1"/>
              <p:nvPr>
                <p:custDataLst>
                  <p:tags r:id="rId4"/>
                </p:custDataLst>
              </p:nvPr>
            </p:nvSpPr>
            <p:spPr>
              <a:xfrm>
                <a:off x="1435" y="3533"/>
                <a:ext cx="7843" cy="5355"/>
              </a:xfrm>
              <a:prstGeom prst="rect">
                <a:avLst/>
              </a:prstGeom>
              <a:noFill/>
              <a:effectLst/>
            </p:spPr>
            <p:txBody>
              <a:bodyPr wrap="square" rtlCol="0" anchor="t" anchorCtr="0"/>
              <a:p>
                <a:pPr marL="228600" indent="-228600" algn="l">
                  <a:lnSpc>
                    <a:spcPct val="130000"/>
                  </a:lnSpc>
                  <a:spcBef>
                    <a:spcPts val="0"/>
                  </a:spcBef>
                  <a:spcAft>
                    <a:spcPts val="1000"/>
                  </a:spcAft>
                  <a:buClrTx/>
                  <a:buSzTx/>
                  <a:buFont typeface="Wingdings" panose="05000000000000000000" charset="0"/>
                  <a:buChar char="Ø"/>
                </a:pPr>
                <a:r>
                  <a:rPr lang="zh-CN" altLang="en-US" sz="1700">
                    <a:solidFill>
                      <a:schemeClr val="tx1"/>
                    </a:solidFill>
                    <a:uFillTx/>
                    <a:sym typeface="+mn-ea"/>
                  </a:rPr>
                  <a:t>To further enhance the model's predictive performance, we experimented with different variable combinations and model structures.</a:t>
                </a:r>
                <a:endParaRPr lang="zh-CN" altLang="en-US" sz="1700">
                  <a:solidFill>
                    <a:schemeClr val="tx1"/>
                  </a:solidFill>
                  <a:uFillTx/>
                  <a:sym typeface="+mn-ea"/>
                </a:endParaRPr>
              </a:p>
              <a:p>
                <a:pPr marL="228600" indent="-228600" algn="l">
                  <a:lnSpc>
                    <a:spcPct val="130000"/>
                  </a:lnSpc>
                  <a:spcBef>
                    <a:spcPts val="0"/>
                  </a:spcBef>
                  <a:spcAft>
                    <a:spcPts val="1000"/>
                  </a:spcAft>
                  <a:buClrTx/>
                  <a:buSzTx/>
                  <a:buFont typeface="Wingdings" panose="05000000000000000000" charset="0"/>
                  <a:buChar char="Ø"/>
                </a:pPr>
                <a:r>
                  <a:rPr lang="zh-CN" altLang="en-US" sz="1700">
                    <a:solidFill>
                      <a:schemeClr val="tx1"/>
                    </a:solidFill>
                    <a:uFillTx/>
                    <a:sym typeface="+mn-ea"/>
                  </a:rPr>
                  <a:t> For example, we tested incorporating the square of the abdominal circumference to capture nonlinear relationships. Model comparisons revealed that this nonlinearity significantly improves body fat prediction in some individuals.</a:t>
                </a:r>
                <a:endParaRPr lang="zh-CN" altLang="en-US" sz="1700">
                  <a:solidFill>
                    <a:schemeClr val="tx1"/>
                  </a:solidFill>
                  <a:uFillTx/>
                  <a:sym typeface="+mn-ea"/>
                </a:endParaRPr>
              </a:p>
            </p:txBody>
          </p:sp>
          <p:sp>
            <p:nvSpPr>
              <p:cNvPr id="34" name="对角圆角矩形 33"/>
              <p:cNvSpPr/>
              <p:nvPr>
                <p:custDataLst>
                  <p:tags r:id="rId5"/>
                </p:custDataLst>
              </p:nvPr>
            </p:nvSpPr>
            <p:spPr>
              <a:xfrm>
                <a:off x="9600" y="2599"/>
                <a:ext cx="8019" cy="6289"/>
              </a:xfrm>
              <a:prstGeom prst="round2DiagRect">
                <a:avLst>
                  <a:gd name="adj1" fmla="val 34542"/>
                  <a:gd name="adj2" fmla="val 0"/>
                </a:avLst>
              </a:prstGeom>
              <a:solidFill>
                <a:schemeClr val="bg1"/>
              </a:solidFill>
              <a:ln>
                <a:noFill/>
              </a:ln>
              <a:effectLst>
                <a:outerShdw blurRad="520700" dist="139700" dir="8100000" sx="98000" sy="98000" algn="tr"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微软雅黑" panose="020B0503020204020204" charset="-122"/>
                </a:endParaRPr>
              </a:p>
            </p:txBody>
          </p:sp>
          <p:sp>
            <p:nvSpPr>
              <p:cNvPr id="35" name="文本框 34"/>
              <p:cNvSpPr txBox="1"/>
              <p:nvPr>
                <p:custDataLst>
                  <p:tags r:id="rId6"/>
                </p:custDataLst>
              </p:nvPr>
            </p:nvSpPr>
            <p:spPr>
              <a:xfrm>
                <a:off x="10342" y="2890"/>
                <a:ext cx="7277" cy="643"/>
              </a:xfrm>
              <a:prstGeom prst="rect">
                <a:avLst/>
              </a:prstGeom>
              <a:noFill/>
              <a:effectLst/>
            </p:spPr>
            <p:txBody>
              <a:bodyPr wrap="square" rtlCol="0" anchor="t" anchorCtr="0">
                <a:noAutofit/>
              </a:bodyPr>
              <a:p>
                <a:pPr algn="ctr"/>
                <a:r>
                  <a:rPr lang="zh-CN" altLang="en-US" sz="2000" b="1" dirty="0">
                    <a:solidFill>
                      <a:srgbClr val="1C3B72"/>
                    </a:solidFill>
                    <a:latin typeface="Arial" panose="020B0604020202020204" pitchFamily="34" charset="0"/>
                    <a:ea typeface="微软雅黑" panose="020B0503020204020204" charset="-122"/>
                  </a:rPr>
                  <a:t>Examples of Model Adjustments</a:t>
                </a:r>
                <a:endParaRPr lang="zh-CN" altLang="en-US" sz="2000" b="1" dirty="0">
                  <a:solidFill>
                    <a:srgbClr val="1C3B72"/>
                  </a:solidFill>
                  <a:latin typeface="Arial" panose="020B0604020202020204" pitchFamily="34" charset="0"/>
                  <a:ea typeface="微软雅黑" panose="020B0503020204020204" charset="-122"/>
                </a:endParaRPr>
              </a:p>
            </p:txBody>
          </p:sp>
          <p:sp>
            <p:nvSpPr>
              <p:cNvPr id="37" name="文本框 36"/>
              <p:cNvSpPr txBox="1"/>
              <p:nvPr>
                <p:custDataLst>
                  <p:tags r:id="rId7"/>
                </p:custDataLst>
              </p:nvPr>
            </p:nvSpPr>
            <p:spPr>
              <a:xfrm>
                <a:off x="10202" y="3619"/>
                <a:ext cx="7418" cy="5268"/>
              </a:xfrm>
              <a:prstGeom prst="rect">
                <a:avLst/>
              </a:prstGeom>
              <a:noFill/>
              <a:effectLst/>
            </p:spPr>
            <p:txBody>
              <a:bodyPr wrap="square" rtlCol="0" anchor="t" anchorCtr="0">
                <a:normAutofit lnSpcReduction="20000"/>
              </a:bodyPr>
              <a:p>
                <a:pPr indent="0" fontAlgn="auto">
                  <a:lnSpc>
                    <a:spcPct val="150000"/>
                  </a:lnSpc>
                  <a:buFont typeface="Wingdings" panose="05000000000000000000" charset="0"/>
                  <a:buChar char="Ø"/>
                </a:pPr>
                <a:r>
                  <a:rPr lang="zh-CN" altLang="en-US" sz="1600">
                    <a:sym typeface="+mn-ea"/>
                  </a:rPr>
                  <a:t> We made several optimizations on the base model, including adding and removing variables. For instance:</a:t>
                </a:r>
                <a:endParaRPr lang="zh-CN" altLang="en-US" sz="1600"/>
              </a:p>
              <a:p>
                <a:pPr indent="0" algn="ctr" fontAlgn="auto">
                  <a:lnSpc>
                    <a:spcPct val="150000"/>
                  </a:lnSpc>
                  <a:buFont typeface="Wingdings" panose="05000000000000000000" charset="0"/>
                  <a:buNone/>
                </a:pPr>
                <a:r>
                  <a:rPr lang="zh-CN" altLang="en-US" sz="1600" b="1">
                    <a:sym typeface="+mn-ea"/>
                  </a:rPr>
                  <a:t>BODYFAT~ABDOMEN+WEIGHT</a:t>
                </a:r>
                <a:endParaRPr lang="zh-CN" altLang="en-US" sz="1600">
                  <a:sym typeface="+mn-ea"/>
                </a:endParaRPr>
              </a:p>
              <a:p>
                <a:pPr indent="0" fontAlgn="auto">
                  <a:lnSpc>
                    <a:spcPct val="150000"/>
                  </a:lnSpc>
                  <a:buFont typeface="Wingdings" panose="05000000000000000000" charset="0"/>
                  <a:buChar char="Ø"/>
                </a:pPr>
                <a:r>
                  <a:rPr lang="zh-CN" altLang="en-US" sz="1600">
                    <a:sym typeface="+mn-ea"/>
                  </a:rPr>
                  <a:t>This optimized model includes the term of abdominal circumference,</a:t>
                </a:r>
                <a:r>
                  <a:rPr lang="en-US" altLang="zh-CN" sz="1600">
                    <a:sym typeface="+mn-ea"/>
                  </a:rPr>
                  <a:t> </a:t>
                </a:r>
                <a:r>
                  <a:rPr lang="zh-CN" altLang="en-US" sz="1600">
                    <a:sym typeface="+mn-ea"/>
                  </a:rPr>
                  <a:t>ABDOMEN</a:t>
                </a:r>
                <a:r>
                  <a:rPr lang="en-US" altLang="zh-CN" sz="1600">
                    <a:sym typeface="+mn-ea"/>
                  </a:rPr>
                  <a:t>, </a:t>
                </a:r>
                <a:r>
                  <a:rPr lang="zh-CN" altLang="en-US" sz="1600">
                    <a:sym typeface="+mn-ea"/>
                  </a:rPr>
                  <a:t>to consider the nonlinear relationship between body fat and abdominal circumference. Our experiments showed that this nonlinearity explains more variance in body fat.</a:t>
                </a:r>
                <a:endParaRPr lang="zh-CN" altLang="en-US" sz="1600"/>
              </a:p>
              <a:p>
                <a:pPr indent="0" algn="ctr" fontAlgn="auto">
                  <a:lnSpc>
                    <a:spcPct val="150000"/>
                  </a:lnSpc>
                  <a:spcBef>
                    <a:spcPts val="0"/>
                  </a:spcBef>
                  <a:spcAft>
                    <a:spcPts val="0"/>
                  </a:spcAft>
                </a:pPr>
                <a:endParaRPr lang="zh-CN" altLang="en-US" sz="1600">
                  <a:solidFill>
                    <a:srgbClr val="1C3B72"/>
                  </a:solidFill>
                  <a:latin typeface="Arial" panose="020B0604020202020204" pitchFamily="34" charset="0"/>
                  <a:ea typeface="微软雅黑" panose="020B0503020204020204" charset="-122"/>
                </a:endParaRPr>
              </a:p>
            </p:txBody>
          </p:sp>
        </p:grpSp>
        <p:sp>
          <p:nvSpPr>
            <p:cNvPr id="9" name="文本框 8"/>
            <p:cNvSpPr txBox="1"/>
            <p:nvPr>
              <p:custDataLst>
                <p:tags r:id="rId8"/>
              </p:custDataLst>
            </p:nvPr>
          </p:nvSpPr>
          <p:spPr>
            <a:xfrm>
              <a:off x="2009" y="2364"/>
              <a:ext cx="7362" cy="699"/>
            </a:xfrm>
            <a:prstGeom prst="rect">
              <a:avLst/>
            </a:prstGeom>
            <a:noFill/>
            <a:effectLst/>
          </p:spPr>
          <p:txBody>
            <a:bodyPr wrap="square" rtlCol="0" anchor="t" anchorCtr="0">
              <a:noAutofit/>
            </a:bodyPr>
            <a:p>
              <a:pPr algn="ctr"/>
              <a:r>
                <a:rPr lang="zh-CN" altLang="en-US" sz="2000" b="1" dirty="0">
                  <a:solidFill>
                    <a:srgbClr val="1C3B72"/>
                  </a:solidFill>
                  <a:latin typeface="Arial" panose="020B0604020202020204" pitchFamily="34" charset="0"/>
                  <a:ea typeface="微软雅黑" panose="020B0503020204020204" charset="-122"/>
                  <a:sym typeface="+mn-ea"/>
                </a:rPr>
                <a:t>Optimization Process</a:t>
              </a:r>
              <a:endParaRPr lang="zh-CN" altLang="en-US" sz="2000" b="1" dirty="0">
                <a:solidFill>
                  <a:srgbClr val="1C3B72"/>
                </a:solidFill>
                <a:latin typeface="Arial" panose="020B0604020202020204" pitchFamily="34" charset="0"/>
                <a:ea typeface="微软雅黑" panose="020B0503020204020204" charset="-122"/>
              </a:endParaRPr>
            </a:p>
          </p:txBody>
        </p:sp>
      </p:grpSp>
      <p:sp>
        <p:nvSpPr>
          <p:cNvPr id="11" name="标题 10"/>
          <p:cNvSpPr>
            <a:spLocks noGrp="1"/>
          </p:cNvSpPr>
          <p:nvPr>
            <p:ph type="title"/>
          </p:nvPr>
        </p:nvSpPr>
        <p:spPr>
          <a:xfrm>
            <a:off x="608330" y="619125"/>
            <a:ext cx="8478520" cy="699770"/>
          </a:xfrm>
        </p:spPr>
        <p:txBody>
          <a:bodyPr>
            <a:normAutofit/>
          </a:bodyPr>
          <a:p>
            <a:r>
              <a:rPr lang="zh-CN" altLang="en-US" sz="2400" b="1">
                <a:latin typeface="Times New Roman" panose="02020603050405020304" charset="0"/>
                <a:ea typeface="黑体" panose="02010609060101010101" charset="-122"/>
                <a:cs typeface="Times New Roman" panose="02020603050405020304" charset="0"/>
              </a:rPr>
              <a:t>Model Optimization and Variable Adjustment</a:t>
            </a:r>
            <a:endParaRPr lang="zh-CN" altLang="en-US" sz="2400" b="1">
              <a:latin typeface="Times New Roman" panose="02020603050405020304" charset="0"/>
              <a:ea typeface="黑体" panose="02010609060101010101" charset="-122"/>
              <a:cs typeface="Times New Roman" panose="02020603050405020304" charset="0"/>
            </a:endParaRPr>
          </a:p>
        </p:txBody>
      </p:sp>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DIAGRAM_VIRTUALLY_FRAME" val="{&quot;height&quot;:338.23959088441717,&quot;left&quot;:80.2,&quot;top&quot;:98,&quot;width&quot;:698.117272422297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custom20229147_12*q_h_i*1_2_1"/>
  <p:tag name="KSO_WM_TEMPLATE_CATEGORY" val="custom"/>
  <p:tag name="KSO_WM_TEMPLATE_INDEX" val="20229147"/>
  <p:tag name="KSO_WM_UNIT_LAYERLEVEL" val="1_1_1"/>
  <p:tag name="KSO_WM_TAG_VERSION" val="1.0"/>
  <p:tag name="KSO_WM_UNIT_LINE_FORE_SCHEMECOLOR_INDEX" val="16"/>
  <p:tag name="KSO_WM_UNIT_LINE_FILL_TYPE" val="2"/>
  <p:tag name="KSO_WM_UNIT_USESOURCEFORMAT_APPLY" val="1"/>
  <p:tag name="KSO_WM_DIAGRAM_VIRTUALLY_FRAME" val="{&quot;height&quot;:338.23959088441717,&quot;left&quot;:80.2,&quot;top&quot;:98,&quot;width&quot;:698.117272422297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custom20229147_12*q_h_i*1_1_1"/>
  <p:tag name="KSO_WM_TEMPLATE_CATEGORY" val="custom"/>
  <p:tag name="KSO_WM_TEMPLATE_INDEX" val="20229147"/>
  <p:tag name="KSO_WM_UNIT_LAYERLEVEL" val="1_1_1"/>
  <p:tag name="KSO_WM_TAG_VERSION" val="1.0"/>
  <p:tag name="KSO_WM_UNIT_LINE_FORE_SCHEMECOLOR_INDEX" val="16"/>
  <p:tag name="KSO_WM_UNIT_LINE_FILL_TYPE" val="2"/>
  <p:tag name="KSO_WM_UNIT_TEXT_FILL_FORE_SCHEMECOLOR_INDEX" val="2"/>
  <p:tag name="KSO_WM_UNIT_TEXT_FILL_TYPE" val="1"/>
  <p:tag name="KSO_WM_UNIT_USESOURCEFORMAT_APPLY" val="1"/>
  <p:tag name="KSO_WM_DIAGRAM_VIRTUALLY_FRAME" val="{&quot;height&quot;:338.23959088441717,&quot;left&quot;:80.2,&quot;top&quot;:98,&quot;width&quot;:698.117272422297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custom20229147_12*q_h_i*1_2_3"/>
  <p:tag name="KSO_WM_TEMPLATE_CATEGORY" val="custom"/>
  <p:tag name="KSO_WM_TEMPLATE_INDEX" val="20229147"/>
  <p:tag name="KSO_WM_UNIT_LAYERLEVEL" val="1_1_1"/>
  <p:tag name="KSO_WM_TAG_VERSION" val="1.0"/>
  <p:tag name="KSO_WM_UNIT_LINE_FORE_SCHEMECOLOR_INDEX" val="6"/>
  <p:tag name="KSO_WM_UNIT_LINE_FILL_TYPE" val="2"/>
  <p:tag name="KSO_WM_UNIT_TEXT_FILL_FORE_SCHEMECOLOR_INDEX" val="2"/>
  <p:tag name="KSO_WM_UNIT_TEXT_FILL_TYPE" val="1"/>
  <p:tag name="KSO_WM_UNIT_USESOURCEFORMAT_APPLY" val="1"/>
  <p:tag name="KSO_WM_DIAGRAM_VIRTUALLY_FRAME" val="{&quot;height&quot;:338.23959088441717,&quot;left&quot;:80.2,&quot;top&quot;:98,&quot;width&quot;:698.1172724222972}"/>
</p:tagLst>
</file>

<file path=ppt/tags/tag73.xml><?xml version="1.0" encoding="utf-8"?>
<p:tagLst xmlns:p="http://schemas.openxmlformats.org/presentationml/2006/main">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custom20229147_12*q_h_f*1_2_1"/>
  <p:tag name="KSO_WM_TEMPLATE_CATEGORY" val="custom"/>
  <p:tag name="KSO_WM_TEMPLATE_INDEX" val="20229147"/>
  <p:tag name="KSO_WM_UNIT_LAYERLEVEL" val="1_1_1"/>
  <p:tag name="KSO_WM_TAG_VERSION" val="1.0"/>
  <p:tag name="KSO_WM_UNIT_TEXT_FILL_FORE_SCHEMECOLOR_INDEX" val="6"/>
  <p:tag name="KSO_WM_UNIT_TEXT_FILL_TYPE" val="1"/>
  <p:tag name="KSO_WM_UNIT_USESOURCEFORMAT_APPLY" val="1"/>
  <p:tag name="KSO_WM_DIAGRAM_VIRTUALLY_FRAME" val="{&quot;height&quot;:338.23959088441717,&quot;left&quot;:80.2,&quot;top&quot;:98,&quot;width&quot;:698.1172724222972}"/>
</p:tagLst>
</file>

<file path=ppt/tags/tag74.xml><?xml version="1.0" encoding="utf-8"?>
<p:tagLst xmlns:p="http://schemas.openxmlformats.org/presentationml/2006/main">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custom20229147_12*q_h_f*1_1_1"/>
  <p:tag name="KSO_WM_TEMPLATE_CATEGORY" val="custom"/>
  <p:tag name="KSO_WM_TEMPLATE_INDEX" val="20229147"/>
  <p:tag name="KSO_WM_UNIT_LAYERLEVEL" val="1_1_1"/>
  <p:tag name="KSO_WM_TAG_VERSION" val="1.0"/>
  <p:tag name="KSO_WM_UNIT_TEXT_FILL_FORE_SCHEMECOLOR_INDEX" val="15"/>
  <p:tag name="KSO_WM_UNIT_TEXT_FILL_TYPE" val="1"/>
  <p:tag name="KSO_WM_UNIT_USESOURCEFORMAT_APPLY" val="1"/>
  <p:tag name="KSO_WM_DIAGRAM_VIRTUALLY_FRAME" val="{&quot;height&quot;:338.23959088441717,&quot;left&quot;:80.2,&quot;top&quot;:98,&quot;width&quot;:698.1172724222972}"/>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DIAGRAM_VIRTUALLY_FRAME" val="{&quot;height&quot;:231.71244321171508,&quot;left&quot;:281.3,&quot;top&quot;:134.0066906465527,&quot;width&quot;:373.2453543307089}"/>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25949_9*m_h_i*1_2_1"/>
  <p:tag name="KSO_WM_TEMPLATE_CATEGORY" val="custom"/>
  <p:tag name="KSO_WM_TEMPLATE_INDEX" val="20225949"/>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36"/>
  <p:tag name="KSO_WM_UNIT_USESOURCEFORMAT_APPLY" val="1"/>
  <p:tag name="KSO_WM_DIAGRAM_VIRTUALLY_FRAME" val="{&quot;height&quot;:231.71244321171508,&quot;left&quot;:281.3,&quot;top&quot;:134.0066906465527,&quot;width&quot;:373.2453543307089}"/>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25949_9*m_h_i*1_1_1"/>
  <p:tag name="KSO_WM_TEMPLATE_CATEGORY" val="custom"/>
  <p:tag name="KSO_WM_TEMPLATE_INDEX" val="20225949"/>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UNIT_USESOURCEFORMAT_APPLY" val="1"/>
  <p:tag name="KSO_WM_DIAGRAM_VIRTUALLY_FRAME" val="{&quot;height&quot;:231.71244321171508,&quot;left&quot;:281.3,&quot;top&quot;:134.0066906465527,&quot;width&quot;:373.2453543307089}"/>
</p:tagLst>
</file>

<file path=ppt/tags/tag79.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25949_9*m_h_a*1_1_1"/>
  <p:tag name="KSO_WM_TEMPLATE_CATEGORY" val="custom"/>
  <p:tag name="KSO_WM_TEMPLATE_INDEX" val="20225949"/>
  <p:tag name="KSO_WM_UNIT_LAYERLEVEL" val="1_1_1"/>
  <p:tag name="KSO_WM_TAG_VERSION" val="1.0"/>
  <p:tag name="KSO_WM_UNIT_PRESET_TEXT" val="添加标题"/>
  <p:tag name="KSO_WM_UNIT_TEXT_FILL_FORE_SCHEMECOLOR_INDEX_BRIGHTNESS" val="0"/>
  <p:tag name="KSO_WM_UNIT_TEXT_FILL_FORE_SCHEMECOLOR_INDEX" val="2"/>
  <p:tag name="KSO_WM_UNIT_TEXT_FILL_TYPE" val="1"/>
  <p:tag name="KSO_WM_UNIT_USESOURCEFORMAT_APPLY" val="1"/>
  <p:tag name="KSO_WM_DIAGRAM_VIRTUALLY_FRAME" val="{&quot;height&quot;:181.80842519685038,&quot;left&quot;:301.54094488188974,&quot;top&quot;:183.91070866141735,&quot;width&quot;:353.004409448819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25949_9*m_h_a*1_2_1"/>
  <p:tag name="KSO_WM_TEMPLATE_CATEGORY" val="custom"/>
  <p:tag name="KSO_WM_TEMPLATE_INDEX" val="20225949"/>
  <p:tag name="KSO_WM_UNIT_LAYERLEVEL" val="1_1_1"/>
  <p:tag name="KSO_WM_TAG_VERSION" val="1.0"/>
  <p:tag name="KSO_WM_UNIT_PRESET_TEXT" val="添加标题"/>
  <p:tag name="KSO_WM_UNIT_TEXT_FILL_FORE_SCHEMECOLOR_INDEX_BRIGHTNESS" val="0"/>
  <p:tag name="KSO_WM_UNIT_TEXT_FILL_FORE_SCHEMECOLOR_INDEX" val="2"/>
  <p:tag name="KSO_WM_UNIT_TEXT_FILL_TYPE" val="1"/>
  <p:tag name="KSO_WM_UNIT_USESOURCEFORMAT_APPLY" val="1"/>
  <p:tag name="KSO_WM_DIAGRAM_VIRTUALLY_FRAME" val="{&quot;height&quot;:148.95842519685044,&quot;left&quot;:120.94094488188975,&quot;top&quot;:287.61070866141733,&quot;width&quot;:715.954409448819}"/>
</p:tagLst>
</file>

<file path=ppt/tags/tag8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225949_9*m_h_f*1_1_1"/>
  <p:tag name="KSO_WM_TEMPLATE_CATEGORY" val="custom"/>
  <p:tag name="KSO_WM_TEMPLATE_INDEX" val="20225949"/>
  <p:tag name="KSO_WM_UNIT_LAYERLEVEL" val="1_1_1"/>
  <p:tag name="KSO_WM_TAG_VERSION" val="1.0"/>
  <p:tag name="KSO_WM_UNIT_PRESET_TEXT" val="单击此处添加正文，文字是您思想的提炼，为了演示发布的良好效果，请言简意赅地阐述您的观点。"/>
  <p:tag name="KSO_WM_UNIT_TEXT_FILL_FORE_SCHEMECOLOR_INDEX_BRIGHTNESS" val="0.35"/>
  <p:tag name="KSO_WM_UNIT_TEXT_FILL_FORE_SCHEMECOLOR_INDEX" val="13"/>
  <p:tag name="KSO_WM_UNIT_TEXT_FILL_TYPE" val="1"/>
  <p:tag name="KSO_WM_UNIT_VALUE" val="56"/>
  <p:tag name="KSO_WM_UNIT_USESOURCEFORMAT_APPLY" val="1"/>
  <p:tag name="KSO_WM_DIAGRAM_VIRTUALLY_FRAME" val="{&quot;height&quot;:148.95842519685044,&quot;left&quot;:120.94094488188975,&quot;top&quot;:287.61070866141733,&quot;width&quot;:715.9544094488191}"/>
</p:tagLst>
</file>

<file path=ppt/tags/tag8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225949_9*m_h_f*1_2_1"/>
  <p:tag name="KSO_WM_TEMPLATE_CATEGORY" val="custom"/>
  <p:tag name="KSO_WM_TEMPLATE_INDEX" val="20225949"/>
  <p:tag name="KSO_WM_UNIT_LAYERLEVEL" val="1_1_1"/>
  <p:tag name="KSO_WM_TAG_VERSION" val="1.0"/>
  <p:tag name="KSO_WM_UNIT_PRESET_TEXT" val="单击此处添加正文，文字是您思想的提炼，为了演示发布的良好效果，请言简意赅地阐述您的观点。"/>
  <p:tag name="KSO_WM_UNIT_TEXT_FILL_FORE_SCHEMECOLOR_INDEX_BRIGHTNESS" val="0.35"/>
  <p:tag name="KSO_WM_UNIT_TEXT_FILL_FORE_SCHEMECOLOR_INDEX" val="13"/>
  <p:tag name="KSO_WM_UNIT_TEXT_FILL_TYPE" val="1"/>
  <p:tag name="KSO_WM_UNIT_VALUE" val="56"/>
  <p:tag name="KSO_WM_UNIT_USESOURCEFORMAT_APPLY" val="1"/>
  <p:tag name="KSO_WM_DIAGRAM_VIRTUALLY_FRAME" val="{&quot;height&quot;:148.95842519685044,&quot;left&quot;:120.94094488188975,&quot;top&quot;:287.61070866141733,&quot;width&quot;:715.954409448819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DIAGRAM_VIRTUALLY_FRAME" val="{&quot;height&quot;:342.1,&quot;left&quot;:64.95,&quot;top&quot;:112.65,&quot;width&quot;:825.5}"/>
</p:tagLst>
</file>

<file path=ppt/tags/tag85.xml><?xml version="1.0" encoding="utf-8"?>
<p:tagLst xmlns:p="http://schemas.openxmlformats.org/presentationml/2006/main">
  <p:tag name="KSO_WM_DIAGRAM_VIRTUALLY_FRAME" val="{&quot;height&quot;:314.5,&quot;left&quot;:64.95,&quot;top&quot;:129.9,&quot;width&quot;:816.05}"/>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9147_8*l_h_i*1_1_1"/>
  <p:tag name="KSO_WM_TEMPLATE_CATEGORY" val="custom"/>
  <p:tag name="KSO_WM_TEMPLATE_INDEX" val="20229147"/>
  <p:tag name="KSO_WM_UNIT_LAYERLEVEL" val="1_1_1"/>
  <p:tag name="KSO_WM_TAG_VERSION" val="1.0"/>
  <p:tag name="KSO_WM_BEAUTIFY_FLAG" val="#wm#"/>
  <p:tag name="KSO_WM_UNIT_FILL_FORE_SCHEMECOLOR_INDEX" val="14"/>
  <p:tag name="KSO_WM_UNIT_FILL_TYPE" val="1"/>
  <p:tag name="KSO_WM_UNIT_SHADOW_SCHEMECOLOR_INDEX" val="8"/>
  <p:tag name="KSO_WM_UNIT_TEXT_FILL_FORE_SCHEMECOLOR_INDEX" val="2"/>
  <p:tag name="KSO_WM_UNIT_TEXT_FILL_TYPE" val="1"/>
  <p:tag name="KSO_WM_UNIT_USESOURCEFORMAT_APPLY" val="1"/>
  <p:tag name="KSO_WM_DIAGRAM_VIRTUALLY_FRAME" val="{&quot;height&quot;:342.1,&quot;left&quot;:64.95,&quot;top&quot;:112.65,&quot;width&quot;:825.5}"/>
</p:tagLst>
</file>

<file path=ppt/tags/tag87.xml><?xml version="1.0" encoding="utf-8"?>
<p:tagLst xmlns:p="http://schemas.openxmlformats.org/presentationml/2006/main">
  <p:tag name="KSO_WM_UNIT_SUBTYPE" val="a"/>
  <p:tag name="KSO_WM_UNIT_PRESET_TEXT" val="点击此处添加正文，文字是您思想的提炼。"/>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9147_8*l_h_f*1_1_1"/>
  <p:tag name="KSO_WM_TEMPLATE_CATEGORY" val="custom"/>
  <p:tag name="KSO_WM_TEMPLATE_INDEX" val="20229147"/>
  <p:tag name="KSO_WM_UNIT_LAYERLEVEL" val="1_1_1"/>
  <p:tag name="KSO_WM_TAG_VERSION" val="1.0"/>
  <p:tag name="KSO_WM_UNIT_USESOURCEFORMAT_APPLY" val="1"/>
  <p:tag name="KSO_WM_DIAGRAM_VIRTUALLY_FRAME" val="{&quot;height&quot;:207.35,&quot;left&quot;:68.35,&quot;top&quot;:237.05,&quot;width&quot;:819.05}"/>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9147_8*l_h_i*1_2_1"/>
  <p:tag name="KSO_WM_TEMPLATE_CATEGORY" val="custom"/>
  <p:tag name="KSO_WM_TEMPLATE_INDEX" val="20229147"/>
  <p:tag name="KSO_WM_UNIT_LAYERLEVEL" val="1_1_1"/>
  <p:tag name="KSO_WM_TAG_VERSION" val="1.0"/>
  <p:tag name="KSO_WM_BEAUTIFY_FLAG" val="#wm#"/>
  <p:tag name="KSO_WM_UNIT_FILL_FORE_SCHEMECOLOR_INDEX" val="14"/>
  <p:tag name="KSO_WM_UNIT_FILL_TYPE" val="1"/>
  <p:tag name="KSO_WM_UNIT_SHADOW_SCHEMECOLOR_INDEX" val="8"/>
  <p:tag name="KSO_WM_UNIT_TEXT_FILL_FORE_SCHEMECOLOR_INDEX" val="2"/>
  <p:tag name="KSO_WM_UNIT_TEXT_FILL_TYPE" val="1"/>
  <p:tag name="KSO_WM_UNIT_USESOURCEFORMAT_APPLY" val="1"/>
  <p:tag name="KSO_WM_DIAGRAM_VIRTUALLY_FRAME" val="{&quot;height&quot;:342.1,&quot;left&quot;:64.95,&quot;top&quot;:112.65,&quot;width&quot;:825.5}"/>
</p:tagLst>
</file>

<file path=ppt/tags/tag89.xml><?xml version="1.0" encoding="utf-8"?>
<p:tagLst xmlns:p="http://schemas.openxmlformats.org/presentationml/2006/main">
  <p:tag name="KSO_WM_UNIT_ISCONTENTSTITLE" val="0"/>
  <p:tag name="KSO_WM_UNIT_ISNUMDGMTITLE" val="0"/>
  <p:tag name="KSO_WM_UNIT_PRESET_TEXT" val="单击添加标题"/>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9147_8*l_h_a*1_2_1"/>
  <p:tag name="KSO_WM_TEMPLATE_CATEGORY" val="custom"/>
  <p:tag name="KSO_WM_TEMPLATE_INDEX" val="20229147"/>
  <p:tag name="KSO_WM_UNIT_LAYERLEVEL" val="1_1_1"/>
  <p:tag name="KSO_WM_TAG_VERSION" val="1.0"/>
  <p:tag name="KSO_WM_UNIT_USESOURCEFORMAT_APPLY" val="1"/>
  <p:tag name="KSO_WM_DIAGRAM_VIRTUALLY_FRAME" val="{&quot;height&quot;:327.45,&quot;left&quot;:64.95,&quot;top&quot;:116.95,&quot;width&quot;:822.4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SUBTYPE" val="a"/>
  <p:tag name="KSO_WM_UNIT_PRESET_TEXT" val="点击此处添加正文，文字是您思想的提炼。"/>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9147_8*l_h_f*1_2_1"/>
  <p:tag name="KSO_WM_TEMPLATE_CATEGORY" val="custom"/>
  <p:tag name="KSO_WM_TEMPLATE_INDEX" val="20229147"/>
  <p:tag name="KSO_WM_UNIT_LAYERLEVEL" val="1_1_1"/>
  <p:tag name="KSO_WM_TAG_VERSION" val="1.0"/>
  <p:tag name="KSO_WM_UNIT_USESOURCEFORMAT_APPLY" val="1"/>
  <p:tag name="KSO_WM_DIAGRAM_VIRTUALLY_FRAME" val="{&quot;height&quot;:327.45,&quot;left&quot;:64.95,&quot;top&quot;:116.95,&quot;width&quot;:822.45}"/>
</p:tagLst>
</file>

<file path=ppt/tags/tag91.xml><?xml version="1.0" encoding="utf-8"?>
<p:tagLst xmlns:p="http://schemas.openxmlformats.org/presentationml/2006/main">
  <p:tag name="KSO_WM_UNIT_ISCONTENTSTITLE" val="0"/>
  <p:tag name="KSO_WM_UNIT_ISNUMDGMTITLE" val="0"/>
  <p:tag name="KSO_WM_UNIT_PRESET_TEXT" val="单击添加标题"/>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9147_8*l_h_a*1_2_1"/>
  <p:tag name="KSO_WM_TEMPLATE_CATEGORY" val="custom"/>
  <p:tag name="KSO_WM_TEMPLATE_INDEX" val="20229147"/>
  <p:tag name="KSO_WM_UNIT_LAYERLEVEL" val="1_1_1"/>
  <p:tag name="KSO_WM_TAG_VERSION" val="1.0"/>
  <p:tag name="KSO_WM_UNIT_USESOURCEFORMAT_APPLY" val="1"/>
  <p:tag name="KSO_WM_DIAGRAM_VIRTUALLY_FRAME" val="{&quot;height&quot;:327.45,&quot;left&quot;:64.95,&quot;top&quot;:116.95,&quot;width&quot;:822.45}"/>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commondata" val="eyJoZGlkIjoiMDE5NzdlYjQ4NWZlOGQwMDA5ZDk4YjM1Y2E2MWEyYWU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3077</Words>
  <Application>WPS 演示</Application>
  <PresentationFormat>宽屏</PresentationFormat>
  <Paragraphs>81</Paragraphs>
  <Slides>7</Slides>
  <Notes>4</Notes>
  <HiddenSlides>0</HiddenSlides>
  <MMClips>0</MMClips>
  <ScaleCrop>false</ScaleCrop>
  <HeadingPairs>
    <vt:vector size="6" baseType="variant">
      <vt:variant>
        <vt:lpstr>已用的字体</vt:lpstr>
      </vt:variant>
      <vt:variant>
        <vt:i4>47</vt:i4>
      </vt:variant>
      <vt:variant>
        <vt:lpstr>主题</vt:lpstr>
      </vt:variant>
      <vt:variant>
        <vt:i4>1</vt:i4>
      </vt:variant>
      <vt:variant>
        <vt:lpstr>幻灯片标题</vt:lpstr>
      </vt:variant>
      <vt:variant>
        <vt:i4>7</vt:i4>
      </vt:variant>
    </vt:vector>
  </HeadingPairs>
  <TitlesOfParts>
    <vt:vector size="55" baseType="lpstr">
      <vt:lpstr>Arial</vt:lpstr>
      <vt:lpstr>宋体</vt:lpstr>
      <vt:lpstr>Wingdings</vt:lpstr>
      <vt:lpstr>Wingdings</vt:lpstr>
      <vt:lpstr>微软雅黑</vt:lpstr>
      <vt:lpstr>Arial Unicode MS</vt:lpstr>
      <vt:lpstr>Calibri</vt:lpstr>
      <vt:lpstr>黑体</vt:lpstr>
      <vt:lpstr>华文中宋</vt:lpstr>
      <vt:lpstr>隶书</vt:lpstr>
      <vt:lpstr>Malgun Gothic</vt:lpstr>
      <vt:lpstr>Malgun Gothic Semilight</vt:lpstr>
      <vt:lpstr>Microsoft JhengHei UI Light</vt:lpstr>
      <vt:lpstr>Microsoft YaHei UI Light</vt:lpstr>
      <vt:lpstr>MS Mincho</vt:lpstr>
      <vt:lpstr>Yu Gothic UI Light</vt:lpstr>
      <vt:lpstr>Yu Gothic UI Semibold</vt:lpstr>
      <vt:lpstr>Arial Black</vt:lpstr>
      <vt:lpstr>Arial Narrow</vt:lpstr>
      <vt:lpstr>Bahnschrift SemiBold</vt:lpstr>
      <vt:lpstr>Bahnschrift SemiBold Condensed</vt:lpstr>
      <vt:lpstr>Bahnschrift SemiLight Condensed</vt:lpstr>
      <vt:lpstr>Bernard MT Condensed</vt:lpstr>
      <vt:lpstr>Britannic Bold</vt:lpstr>
      <vt:lpstr>Bradley Hand ITC</vt:lpstr>
      <vt:lpstr>Broadway</vt:lpstr>
      <vt:lpstr>Elephant</vt:lpstr>
      <vt:lpstr>Engravers MT</vt:lpstr>
      <vt:lpstr>Forte</vt:lpstr>
      <vt:lpstr>French Script MT</vt:lpstr>
      <vt:lpstr>Gabriola</vt:lpstr>
      <vt:lpstr>Gigi</vt:lpstr>
      <vt:lpstr>Gill Sans Ultra Bold</vt:lpstr>
      <vt:lpstr>Gill Sans Ultra Bold Condensed</vt:lpstr>
      <vt:lpstr>Times New Roman</vt:lpstr>
      <vt:lpstr>Berlin Sans FB</vt:lpstr>
      <vt:lpstr>Berlin Sans FB Demi</vt:lpstr>
      <vt:lpstr>Bodoni MT Black</vt:lpstr>
      <vt:lpstr>Bodoni MT Poster Compressed</vt:lpstr>
      <vt:lpstr>Californian FB</vt:lpstr>
      <vt:lpstr>Century</vt:lpstr>
      <vt:lpstr>Comic Sans MS</vt:lpstr>
      <vt:lpstr>Cooper Black</vt:lpstr>
      <vt:lpstr>汉仪旗黑-55简</vt:lpstr>
      <vt:lpstr>汉仪综艺体简</vt:lpstr>
      <vt:lpstr>Segoe Print</vt:lpstr>
      <vt:lpstr>汉仪青云简</vt:lpstr>
      <vt:lpstr>WPS</vt:lpstr>
      <vt:lpstr>PowerPoint 演示文稿</vt:lpstr>
      <vt:lpstr>PowerPoint 演示文稿</vt:lpstr>
      <vt:lpstr>PowerPoint 演示文稿</vt:lpstr>
      <vt:lpstr>PowerPoint 演示文稿</vt:lpstr>
      <vt:lpstr>Model Construction Principles</vt:lpstr>
      <vt:lpstr>Consideration of Candidate Models</vt:lpstr>
      <vt:lpstr>Model Optimization and Variable Adjustment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Andrew Chan</cp:lastModifiedBy>
  <cp:revision>159</cp:revision>
  <dcterms:created xsi:type="dcterms:W3CDTF">2019-06-19T02:08:00Z</dcterms:created>
  <dcterms:modified xsi:type="dcterms:W3CDTF">2024-10-16T11:14:27Z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83287EB7B9214BA199D1DB225A2456C9_11</vt:lpwstr>
  </property>
</Properties>
</file>