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  <p:embeddedFont>
      <p:font typeface="Nunito"/>
      <p:regular r:id="rId32"/>
      <p:bold r:id="rId33"/>
      <p:italic r:id="rId34"/>
      <p:boldItalic r:id="rId35"/>
    </p:embeddedFont>
    <p:embeddedFont>
      <p:font typeface="Maven Pro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82FB67F-454F-4848-A13D-8AAD61678B57}">
  <a:tblStyle styleId="{B82FB67F-454F-4848-A13D-8AAD61678B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oboto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5.xml"/><Relationship Id="rId33" Type="http://schemas.openxmlformats.org/officeDocument/2006/relationships/font" Target="fonts/Nunito-bold.fntdata"/><Relationship Id="rId10" Type="http://schemas.openxmlformats.org/officeDocument/2006/relationships/slide" Target="slides/slide4.xml"/><Relationship Id="rId32" Type="http://schemas.openxmlformats.org/officeDocument/2006/relationships/font" Target="fonts/Nunito-regular.fntdata"/><Relationship Id="rId13" Type="http://schemas.openxmlformats.org/officeDocument/2006/relationships/slide" Target="slides/slide7.xml"/><Relationship Id="rId35" Type="http://schemas.openxmlformats.org/officeDocument/2006/relationships/font" Target="fonts/Nunito-boldItalic.fntdata"/><Relationship Id="rId12" Type="http://schemas.openxmlformats.org/officeDocument/2006/relationships/slide" Target="slides/slide6.xml"/><Relationship Id="rId34" Type="http://schemas.openxmlformats.org/officeDocument/2006/relationships/font" Target="fonts/Nunito-italic.fntdata"/><Relationship Id="rId15" Type="http://schemas.openxmlformats.org/officeDocument/2006/relationships/slide" Target="slides/slide9.xml"/><Relationship Id="rId37" Type="http://schemas.openxmlformats.org/officeDocument/2006/relationships/font" Target="fonts/MavenPro-bold.fntdata"/><Relationship Id="rId14" Type="http://schemas.openxmlformats.org/officeDocument/2006/relationships/slide" Target="slides/slide8.xml"/><Relationship Id="rId36" Type="http://schemas.openxmlformats.org/officeDocument/2006/relationships/font" Target="fonts/MavenPro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a1d1c61c7f_0_6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a1d1c61c7f_0_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a1db11d847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a1db11d847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faa172d79a_15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faa172d79a_15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faa172d79a_15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faa172d79a_15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faa172d79a_15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2faa172d79a_15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a1d1c61c7f_0_7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2a1d1c61c7f_0_7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fc3ce4020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fc3ce4020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fc3ce4020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2fc3ce4020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fc3ce4020a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2fc3ce4020a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fc3ce4020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2fc3ce4020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fc4b254c1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fc4b254c1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fc3ce4020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2fc3ce4020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fc3ce4020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2fc3ce4020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fc4b254c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fc4b254c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a1d1c61c7f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a1d1c61c7f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faa172d79a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faa172d79a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faa172d79a_15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faa172d79a_15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fc4b254c1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fc4b254c1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fc3ce4020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fc3ce4020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fc3ce4020a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fc3ce4020a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andrewchanshiny.shinyapps.io/Bodyfat-Group10-P2-628/" TargetMode="External"/><Relationship Id="rId4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157138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BodyFat Project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492150"/>
            <a:ext cx="74547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Zhengyong Chen, Xiangsen Dong, Xupeng Tang, Zhaoqing Wu</a:t>
            </a:r>
            <a:endParaRPr sz="1979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n" sz="2726"/>
              <a:t>Trade-off</a:t>
            </a:r>
            <a:endParaRPr sz="2726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4" name="Google Shape;3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0"/>
            <a:ext cx="8873044" cy="499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0" name="Google Shape;3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0"/>
            <a:ext cx="8873088" cy="499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6" name="Google Shape;3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0"/>
            <a:ext cx="8873080" cy="499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graphicFrame>
        <p:nvGraphicFramePr>
          <p:cNvPr id="362" name="Google Shape;362;p26"/>
          <p:cNvGraphicFramePr/>
          <p:nvPr/>
        </p:nvGraphicFramePr>
        <p:xfrm>
          <a:off x="1199550" y="123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{B82FB67F-454F-4848-A13D-8AAD61678B57}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model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adjusted_R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MSE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retention_MSE_rate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num_predictors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BODYFAT ~ AGE + WEIGHT + NECK + ABDOMEN + THIGH + FOREARM + WRIST</a:t>
                      </a:r>
                      <a:endParaRPr sz="600"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0.727</a:t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0.272</a:t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0.978</a:t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7</a:t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BODYFAT ~ ABDOMEN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0.666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0.33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0.993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005CAA"/>
                          </a:solidFill>
                        </a:rPr>
                        <a:t>BODYFAT ~ WEIGHT + ABDOMEN</a:t>
                      </a:r>
                      <a:endParaRPr sz="600">
                        <a:solidFill>
                          <a:srgbClr val="005CAA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005CAA"/>
                          </a:solidFill>
                        </a:rPr>
                        <a:t>0.708</a:t>
                      </a:r>
                      <a:endParaRPr sz="800">
                        <a:solidFill>
                          <a:srgbClr val="005CAA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005CAA"/>
                          </a:solidFill>
                        </a:rPr>
                        <a:t>0.292</a:t>
                      </a:r>
                      <a:endParaRPr sz="800">
                        <a:solidFill>
                          <a:srgbClr val="005CAA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005CAA"/>
                          </a:solidFill>
                        </a:rPr>
                        <a:t>0.987</a:t>
                      </a:r>
                      <a:endParaRPr sz="800">
                        <a:solidFill>
                          <a:srgbClr val="005CAA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005CAA"/>
                          </a:solidFill>
                        </a:rPr>
                        <a:t>2</a:t>
                      </a:r>
                      <a:endParaRPr sz="800">
                        <a:solidFill>
                          <a:srgbClr val="005CAA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BODYFAT ~ ABDOMEN * WEIGHT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0.023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0.978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0.982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BODYFAT ~ ABDOMEN_squared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0.013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0.985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0.999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BODYFAT ~ ABDOMEN_squared + WEIGHT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0.539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0.461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0.997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005CAA"/>
                          </a:solidFill>
                        </a:rPr>
                        <a:t>BODYFAT ~ ABDOMEN + ABDOMEN_squared + WEIGHT</a:t>
                      </a:r>
                      <a:endParaRPr sz="600">
                        <a:solidFill>
                          <a:srgbClr val="005CAA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005CAA"/>
                          </a:solidFill>
                        </a:rPr>
                        <a:t>0.709</a:t>
                      </a:r>
                      <a:endParaRPr sz="800">
                        <a:solidFill>
                          <a:srgbClr val="005CAA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005CAA"/>
                          </a:solidFill>
                        </a:rPr>
                        <a:t>0.286</a:t>
                      </a:r>
                      <a:endParaRPr sz="800">
                        <a:solidFill>
                          <a:srgbClr val="005CAA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005CAA"/>
                          </a:solidFill>
                        </a:rPr>
                        <a:t>0.981</a:t>
                      </a:r>
                      <a:endParaRPr sz="800">
                        <a:solidFill>
                          <a:srgbClr val="005CAA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005CAA"/>
                          </a:solidFill>
                        </a:rPr>
                        <a:t>3</a:t>
                      </a:r>
                      <a:endParaRPr sz="800">
                        <a:solidFill>
                          <a:srgbClr val="005CAA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363" name="Google Shape;363;p26"/>
          <p:cNvPicPr preferRelativeResize="0"/>
          <p:nvPr/>
        </p:nvPicPr>
        <p:blipFill rotWithShape="1">
          <a:blip r:embed="rId3">
            <a:alphaModFix/>
          </a:blip>
          <a:srcRect b="7729" l="-6887" r="2218" t="-7729"/>
          <a:stretch/>
        </p:blipFill>
        <p:spPr>
          <a:xfrm>
            <a:off x="760325" y="4505675"/>
            <a:ext cx="7418699" cy="56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7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Model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8"/>
          <p:cNvSpPr txBox="1"/>
          <p:nvPr>
            <p:ph idx="1" type="body"/>
          </p:nvPr>
        </p:nvSpPr>
        <p:spPr>
          <a:xfrm>
            <a:off x="1303800" y="1201925"/>
            <a:ext cx="7030500" cy="35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30"/>
              <a:t>Bodyfat = 1.18*Abdomen - 0.42Weight.</a:t>
            </a:r>
            <a:endParaRPr b="1" sz="703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050"/>
              <a:t>sample mean of Bodyfat = 18.94%, sample sd of Bodyfat = 7.75%,</a:t>
            </a:r>
            <a:endParaRPr sz="50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050"/>
              <a:t>sample mean of Abdomen = 92.08 cm, sample sd of Abdomen = 9.85 cm,</a:t>
            </a:r>
            <a:endParaRPr sz="50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5050"/>
              <a:t>sample mean of Weight = 177.69 lbs, sample sd of weight = 26.48 lbs.</a:t>
            </a:r>
            <a:endParaRPr sz="505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800"/>
              <a:t>P-value of predictors is greatly less than 0.01, which indicates statistical significance.</a:t>
            </a:r>
            <a:endParaRPr sz="2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0"/>
          <p:cNvSpPr txBox="1"/>
          <p:nvPr>
            <p:ph type="title"/>
          </p:nvPr>
        </p:nvSpPr>
        <p:spPr>
          <a:xfrm>
            <a:off x="1158275" y="87638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Example</a:t>
            </a:r>
            <a:endParaRPr/>
          </a:p>
        </p:txBody>
      </p:sp>
      <p:sp>
        <p:nvSpPr>
          <p:cNvPr id="386" name="Google Shape;386;p30"/>
          <p:cNvSpPr txBox="1"/>
          <p:nvPr/>
        </p:nvSpPr>
        <p:spPr>
          <a:xfrm>
            <a:off x="1158275" y="766225"/>
            <a:ext cx="69924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We have developed this model into a Shiny app:</a:t>
            </a:r>
            <a:br>
              <a:rPr lang="en" sz="1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en" sz="17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https://andrewchanshiny.shinyapps.io/Bodyfat-Group10-P2-628/</a:t>
            </a:r>
            <a:endParaRPr sz="17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87" name="Google Shape;38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5650" y="1480525"/>
            <a:ext cx="5075099" cy="350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393" name="Google Shape;393;p31"/>
          <p:cNvSpPr txBox="1"/>
          <p:nvPr>
            <p:ph idx="1" type="body"/>
          </p:nvPr>
        </p:nvSpPr>
        <p:spPr>
          <a:xfrm>
            <a:off x="1303800" y="1340950"/>
            <a:ext cx="7030500" cy="31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/>
              <a:t>A man of 200 lbs weight and 100 cm abdomen circumference, his body fat is predicted to be:</a:t>
            </a:r>
            <a:endParaRPr sz="1700"/>
          </a:p>
        </p:txBody>
      </p:sp>
      <p:pic>
        <p:nvPicPr>
          <p:cNvPr id="394" name="Google Shape;394;p31"/>
          <p:cNvPicPr preferRelativeResize="0"/>
          <p:nvPr/>
        </p:nvPicPr>
        <p:blipFill rotWithShape="1">
          <a:blip r:embed="rId3">
            <a:alphaModFix/>
          </a:blip>
          <a:srcRect b="0" l="0" r="0" t="9123"/>
          <a:stretch/>
        </p:blipFill>
        <p:spPr>
          <a:xfrm>
            <a:off x="630125" y="2527900"/>
            <a:ext cx="8561901" cy="90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idx="1" type="body"/>
          </p:nvPr>
        </p:nvSpPr>
        <p:spPr>
          <a:xfrm>
            <a:off x="1143600" y="1455475"/>
            <a:ext cx="7134600" cy="31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05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50"/>
              <a:buFont typeface="Arial"/>
              <a:buChar char="●"/>
            </a:pPr>
            <a:r>
              <a:rPr lang="en" sz="25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Data Cleaning</a:t>
            </a:r>
            <a:endParaRPr sz="25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41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50"/>
              <a:buFont typeface="Arial"/>
              <a:buChar char="●"/>
            </a:pPr>
            <a:r>
              <a:rPr lang="en" sz="24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Model Selection</a:t>
            </a:r>
            <a:endParaRPr sz="24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41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50"/>
              <a:buFont typeface="Arial"/>
              <a:buChar char="●"/>
            </a:pPr>
            <a:r>
              <a:rPr lang="en" sz="24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Trade-off</a:t>
            </a:r>
            <a:endParaRPr sz="24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41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50"/>
              <a:buFont typeface="Arial"/>
              <a:buChar char="●"/>
            </a:pPr>
            <a:r>
              <a:rPr lang="en" sz="24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Final Model</a:t>
            </a:r>
            <a:endParaRPr sz="24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4"/>
          <p:cNvSpPr txBox="1"/>
          <p:nvPr>
            <p:ph type="title"/>
          </p:nvPr>
        </p:nvSpPr>
        <p:spPr>
          <a:xfrm>
            <a:off x="1247700" y="638600"/>
            <a:ext cx="7030500" cy="6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Strength:</a:t>
            </a:r>
            <a:endParaRPr sz="4000"/>
          </a:p>
        </p:txBody>
      </p:sp>
      <p:sp>
        <p:nvSpPr>
          <p:cNvPr id="400" name="Google Shape;400;p3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Easy to use.</a:t>
            </a:r>
            <a:endParaRPr sz="2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00"/>
              <a:t>A certain level of accuracy.</a:t>
            </a:r>
            <a:endParaRPr sz="2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Weakness</a:t>
            </a:r>
            <a:endParaRPr sz="4000"/>
          </a:p>
        </p:txBody>
      </p:sp>
      <p:sp>
        <p:nvSpPr>
          <p:cNvPr id="406" name="Google Shape;406;p3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Contradicts with </a:t>
            </a:r>
            <a:r>
              <a:rPr lang="en" sz="2800"/>
              <a:t>common</a:t>
            </a:r>
            <a:r>
              <a:rPr lang="en" sz="2800"/>
              <a:t> sense.</a:t>
            </a:r>
            <a:endParaRPr sz="2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800"/>
              <a:t>(cov(bodyfat,weight) &lt; 0)</a:t>
            </a:r>
            <a:endParaRPr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/>
          <p:nvPr>
            <p:ph idx="1" type="body"/>
          </p:nvPr>
        </p:nvSpPr>
        <p:spPr>
          <a:xfrm>
            <a:off x="1143600" y="1183075"/>
            <a:ext cx="7134600" cy="31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Char char="●"/>
            </a:pPr>
            <a:r>
              <a:rPr lang="en" sz="14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We converted the unit of Height to </a:t>
            </a:r>
            <a:r>
              <a:rPr b="1" lang="en" sz="14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cm</a:t>
            </a:r>
            <a:r>
              <a:rPr lang="en" sz="14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4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Char char="●"/>
            </a:pPr>
            <a:r>
              <a:rPr lang="en" sz="14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We imputed </a:t>
            </a:r>
            <a:r>
              <a:rPr b="1" lang="en" sz="14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individual 42's Height</a:t>
            </a:r>
            <a:r>
              <a:rPr lang="en" sz="14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due to an unusually low value.</a:t>
            </a:r>
            <a:endParaRPr sz="14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0675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Char char="●"/>
            </a:pPr>
            <a:r>
              <a:rPr lang="en" sz="14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We removed three individuals (</a:t>
            </a:r>
            <a:r>
              <a:rPr b="1" lang="en" sz="14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IDNO: 39, 41, 216</a:t>
            </a:r>
            <a:r>
              <a:rPr lang="en" sz="14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due to outliers detected across multiple variables using the IQR method.</a:t>
            </a:r>
            <a:endParaRPr sz="14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646600"/>
            <a:ext cx="7030500" cy="6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graphicFrame>
        <p:nvGraphicFramePr>
          <p:cNvPr id="296" name="Google Shape;296;p16"/>
          <p:cNvGraphicFramePr/>
          <p:nvPr/>
        </p:nvGraphicFramePr>
        <p:xfrm>
          <a:off x="1492650" y="1915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{B82FB67F-454F-4848-A13D-8AAD61678B57}</a:tableStyleId>
              </a:tblPr>
              <a:tblGrid>
                <a:gridCol w="1548225"/>
                <a:gridCol w="1922400"/>
                <a:gridCol w="1735300"/>
                <a:gridCol w="1735300"/>
              </a:tblGrid>
              <a:tr h="300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I</a:t>
                      </a:r>
                      <a:r>
                        <a:rPr i="1" lang="en"/>
                        <a:t>ndividual</a:t>
                      </a:r>
                      <a:endParaRPr i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Original Value</a:t>
                      </a:r>
                      <a:endParaRPr i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Imputed Value</a:t>
                      </a:r>
                      <a:endParaRPr i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Imputation Method</a:t>
                      </a:r>
                      <a:endParaRPr i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74.93 </a:t>
                      </a:r>
                      <a:r>
                        <a:rPr lang="en"/>
                        <a:t>cm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181.47 cm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Used </a:t>
                      </a:r>
                      <a:r>
                        <a:rPr lang="en">
                          <a:highlight>
                            <a:srgbClr val="FFFFFF"/>
                          </a:highlight>
                        </a:rPr>
                        <a:t>ADIPOSITY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97" name="Google Shape;297;p16"/>
          <p:cNvGraphicFramePr/>
          <p:nvPr/>
        </p:nvGraphicFramePr>
        <p:xfrm>
          <a:off x="1492650" y="3295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{B82FB67F-454F-4848-A13D-8AAD61678B57}</a:tableStyleId>
              </a:tblPr>
              <a:tblGrid>
                <a:gridCol w="2945275"/>
                <a:gridCol w="3835600"/>
              </a:tblGrid>
              <a:tr h="383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I</a:t>
                      </a:r>
                      <a:r>
                        <a:rPr i="1" lang="en"/>
                        <a:t>ndividual</a:t>
                      </a:r>
                      <a:endParaRPr i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</a:t>
                      </a:r>
                      <a:r>
                        <a:rPr i="1" lang="en"/>
                        <a:t>Outlier_Variables</a:t>
                      </a:r>
                      <a:endParaRPr i="1"/>
                    </a:p>
                  </a:txBody>
                  <a:tcPr marT="91425" marB="91425" marR="91425" marL="91425"/>
                </a:tc>
              </a:tr>
              <a:tr h="471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WEIGHT, ADIPOSITY, NECK, CHEST, ABDOMEN, HIP, THIGH, KNEE, ANKLE, BICEPS, WRIST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1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WEIGHT, ADIPOSITY, CHEST, ABDOMEN, HIP, THIGH, WRIST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3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BODYFAT, DENSITY, ADIPOSITY, ABDOMEN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143600" y="1183075"/>
            <a:ext cx="7134600" cy="31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Char char="●"/>
            </a:pPr>
            <a:r>
              <a:rPr lang="en" sz="14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We deleted column DENSITY and IDNO.</a:t>
            </a:r>
            <a:endParaRPr sz="14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Char char="●"/>
            </a:pPr>
            <a:r>
              <a:rPr lang="en" sz="14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We scaled the data before modeling.</a:t>
            </a:r>
            <a:endParaRPr sz="14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Final Data:  249 rows with 14 predictors 						</a:t>
            </a:r>
            <a:endParaRPr sz="14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Predictors: AGE, WEIGHT, HEIGHT, ADIPOSITY, NECK, CHEST, ABDOMEN, HIP,    THIGH, KNEE, ANKLE, BICEPS, FOREARM, WRIST</a:t>
            </a:r>
            <a:endParaRPr sz="14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17"/>
          <p:cNvSpPr txBox="1"/>
          <p:nvPr>
            <p:ph type="title"/>
          </p:nvPr>
        </p:nvSpPr>
        <p:spPr>
          <a:xfrm>
            <a:off x="1247700" y="638600"/>
            <a:ext cx="7030500" cy="6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775" y="752850"/>
            <a:ext cx="8807523" cy="4096626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20"/>
          <p:cNvSpPr txBox="1"/>
          <p:nvPr/>
        </p:nvSpPr>
        <p:spPr>
          <a:xfrm>
            <a:off x="887525" y="367950"/>
            <a:ext cx="7173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0" name="Google Shape;320;p20"/>
          <p:cNvSpPr txBox="1"/>
          <p:nvPr/>
        </p:nvSpPr>
        <p:spPr>
          <a:xfrm>
            <a:off x="387200" y="99750"/>
            <a:ext cx="3968700" cy="6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1" name="Google Shape;321;p20"/>
          <p:cNvSpPr txBox="1"/>
          <p:nvPr>
            <p:ph type="title"/>
          </p:nvPr>
        </p:nvSpPr>
        <p:spPr>
          <a:xfrm>
            <a:off x="970500" y="1930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Construction Principles</a:t>
            </a:r>
            <a:endParaRPr/>
          </a:p>
        </p:txBody>
      </p:sp>
      <p:sp>
        <p:nvSpPr>
          <p:cNvPr id="322" name="Google Shape;322;p20"/>
          <p:cNvSpPr txBox="1"/>
          <p:nvPr/>
        </p:nvSpPr>
        <p:spPr>
          <a:xfrm>
            <a:off x="446750" y="1522025"/>
            <a:ext cx="3849600" cy="29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62626"/>
                </a:solidFill>
                <a:latin typeface="Nunito"/>
                <a:ea typeface="Nunito"/>
                <a:cs typeface="Nunito"/>
                <a:sym typeface="Nunito"/>
              </a:rPr>
              <a:t>S</a:t>
            </a:r>
            <a:r>
              <a:rPr lang="en" sz="1600">
                <a:solidFill>
                  <a:srgbClr val="262626"/>
                </a:solidFill>
                <a:latin typeface="Nunito"/>
                <a:ea typeface="Nunito"/>
                <a:cs typeface="Nunito"/>
                <a:sym typeface="Nunito"/>
              </a:rPr>
              <a:t>elect variables:</a:t>
            </a:r>
            <a:endParaRPr sz="1600">
              <a:solidFill>
                <a:srgbClr val="262626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62626"/>
                </a:solidFill>
                <a:latin typeface="Nunito"/>
                <a:ea typeface="Nunito"/>
                <a:cs typeface="Nunito"/>
                <a:sym typeface="Nunito"/>
              </a:rPr>
              <a:t>Stepwise regression</a:t>
            </a:r>
            <a:endParaRPr b="1" sz="1600">
              <a:solidFill>
                <a:srgbClr val="262626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62626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62626"/>
                </a:solidFill>
              </a:rPr>
              <a:t>Reason: </a:t>
            </a:r>
            <a:endParaRPr b="1" sz="1600">
              <a:solidFill>
                <a:srgbClr val="26262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62626"/>
                </a:solidFill>
                <a:latin typeface="Nunito"/>
                <a:ea typeface="Nunito"/>
                <a:cs typeface="Nunito"/>
                <a:sym typeface="Nunito"/>
              </a:rPr>
              <a:t>Stepwise regression</a:t>
            </a:r>
            <a:r>
              <a:rPr lang="en" sz="1600">
                <a:solidFill>
                  <a:srgbClr val="262626"/>
                </a:solidFill>
              </a:rPr>
              <a:t> </a:t>
            </a:r>
            <a:r>
              <a:rPr lang="en" sz="1600">
                <a:solidFill>
                  <a:srgbClr val="262626"/>
                </a:solidFill>
                <a:latin typeface="Nunito"/>
                <a:ea typeface="Nunito"/>
                <a:cs typeface="Nunito"/>
                <a:sym typeface="Nunito"/>
              </a:rPr>
              <a:t>iteratively adds or removes predictors, effectively identifying the most valuable variables for predicting body fat and excluding those with lesser contributions.</a:t>
            </a:r>
            <a:endParaRPr sz="1600">
              <a:solidFill>
                <a:srgbClr val="26262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3" name="Google Shape;323;p20"/>
          <p:cNvSpPr txBox="1"/>
          <p:nvPr/>
        </p:nvSpPr>
        <p:spPr>
          <a:xfrm>
            <a:off x="5119700" y="1522025"/>
            <a:ext cx="3770400" cy="26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Initial Comprehensive Model:</a:t>
            </a:r>
            <a:r>
              <a:rPr lang="en"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15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Starting with a broad model that includes:</a:t>
            </a:r>
            <a:endParaRPr sz="15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BODYFAT ~ AGE + WEIGHT + NECK + ABDOMEN + THIGH + FOREARM + WRIST</a:t>
            </a:r>
            <a:endParaRPr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Through stepwise regression, we filter out the most crucial variables for predicting body fat percentage.</a:t>
            </a:r>
            <a:endParaRPr sz="15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400" y="3806250"/>
            <a:ext cx="8631589" cy="112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21"/>
          <p:cNvSpPr txBox="1"/>
          <p:nvPr>
            <p:ph type="title"/>
          </p:nvPr>
        </p:nvSpPr>
        <p:spPr>
          <a:xfrm>
            <a:off x="1303800" y="293775"/>
            <a:ext cx="7030500" cy="10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Consideration of Candidate Models</a:t>
            </a:r>
            <a:endParaRPr/>
          </a:p>
        </p:txBody>
      </p:sp>
      <p:sp>
        <p:nvSpPr>
          <p:cNvPr id="330" name="Google Shape;330;p21"/>
          <p:cNvSpPr txBox="1"/>
          <p:nvPr>
            <p:ph idx="1" type="body"/>
          </p:nvPr>
        </p:nvSpPr>
        <p:spPr>
          <a:xfrm>
            <a:off x="479800" y="1360915"/>
            <a:ext cx="2685600" cy="25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Firstly tested a </a:t>
            </a:r>
            <a:r>
              <a:rPr b="1" lang="en" sz="1500"/>
              <a:t>simple univariate model</a:t>
            </a:r>
            <a:r>
              <a:rPr lang="en" sz="1500"/>
              <a:t>:</a:t>
            </a:r>
            <a:endParaRPr sz="15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BODYFAT~ABDOMEN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Abdomen</a:t>
            </a:r>
            <a:r>
              <a:rPr lang="en" sz="1500"/>
              <a:t> is an important indicator due to its high correlation with body fat content.</a:t>
            </a:r>
            <a:endParaRPr sz="1500"/>
          </a:p>
        </p:txBody>
      </p:sp>
      <p:pic>
        <p:nvPicPr>
          <p:cNvPr id="331" name="Google Shape;33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7475" y="1665440"/>
            <a:ext cx="2449100" cy="1451206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21"/>
          <p:cNvSpPr txBox="1"/>
          <p:nvPr>
            <p:ph idx="1" type="body"/>
          </p:nvPr>
        </p:nvSpPr>
        <p:spPr>
          <a:xfrm>
            <a:off x="5546575" y="1213850"/>
            <a:ext cx="3426300" cy="23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Subsequently, added more variables to build </a:t>
            </a:r>
            <a:r>
              <a:rPr b="1" lang="en" sz="1500"/>
              <a:t>multivariate models</a:t>
            </a:r>
            <a:r>
              <a:rPr lang="en" sz="1500"/>
              <a:t>:</a:t>
            </a:r>
            <a:endParaRPr sz="15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BODYFAT ~AGE+WEIGHT+ ABDOMEN+NECK+THIGH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C</a:t>
            </a:r>
            <a:r>
              <a:rPr lang="en" sz="1500"/>
              <a:t>onsidering the effects of age, weight, and abdominal circumference among others.</a:t>
            </a:r>
            <a:endParaRPr sz="1500"/>
          </a:p>
        </p:txBody>
      </p:sp>
      <p:sp>
        <p:nvSpPr>
          <p:cNvPr id="333" name="Google Shape;333;p21"/>
          <p:cNvSpPr txBox="1"/>
          <p:nvPr/>
        </p:nvSpPr>
        <p:spPr>
          <a:xfrm>
            <a:off x="397250" y="3806250"/>
            <a:ext cx="85095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Reasons</a:t>
            </a:r>
            <a:r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: Based on literature review and initial data analysis.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Example</a:t>
            </a:r>
            <a:r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: Multiple studies have demonstrated a strong correlation between abdominal circumference and body fat;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Age and weight are also important factors affecting body fat distribution.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